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58" r:id="rId6"/>
    <p:sldId id="263" r:id="rId7"/>
    <p:sldId id="259" r:id="rId8"/>
    <p:sldId id="260" r:id="rId9"/>
    <p:sldId id="264" r:id="rId10"/>
    <p:sldId id="265" r:id="rId11"/>
    <p:sldId id="266" r:id="rId12"/>
    <p:sldId id="268" r:id="rId13"/>
    <p:sldId id="269" r:id="rId14"/>
    <p:sldId id="270" r:id="rId15"/>
    <p:sldId id="275" r:id="rId16"/>
    <p:sldId id="267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54" y="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image" Target="../media/image53.wmf"/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12" Type="http://schemas.openxmlformats.org/officeDocument/2006/relationships/image" Target="../media/image52.wmf"/><Relationship Id="rId2" Type="http://schemas.openxmlformats.org/officeDocument/2006/relationships/image" Target="../media/image30.wmf"/><Relationship Id="rId1" Type="http://schemas.openxmlformats.org/officeDocument/2006/relationships/image" Target="../media/image42.wmf"/><Relationship Id="rId6" Type="http://schemas.openxmlformats.org/officeDocument/2006/relationships/image" Target="../media/image46.wmf"/><Relationship Id="rId11" Type="http://schemas.openxmlformats.org/officeDocument/2006/relationships/image" Target="../media/image51.wmf"/><Relationship Id="rId5" Type="http://schemas.openxmlformats.org/officeDocument/2006/relationships/image" Target="../media/image45.wmf"/><Relationship Id="rId10" Type="http://schemas.openxmlformats.org/officeDocument/2006/relationships/image" Target="../media/image50.wmf"/><Relationship Id="rId4" Type="http://schemas.openxmlformats.org/officeDocument/2006/relationships/image" Target="../media/image44.wmf"/><Relationship Id="rId9" Type="http://schemas.openxmlformats.org/officeDocument/2006/relationships/image" Target="../media/image49.wmf"/><Relationship Id="rId14" Type="http://schemas.openxmlformats.org/officeDocument/2006/relationships/image" Target="../media/image54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13" Type="http://schemas.openxmlformats.org/officeDocument/2006/relationships/image" Target="../media/image65.wmf"/><Relationship Id="rId3" Type="http://schemas.openxmlformats.org/officeDocument/2006/relationships/image" Target="../media/image57.wmf"/><Relationship Id="rId7" Type="http://schemas.openxmlformats.org/officeDocument/2006/relationships/image" Target="../media/image60.wmf"/><Relationship Id="rId12" Type="http://schemas.openxmlformats.org/officeDocument/2006/relationships/image" Target="../media/image64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59.wmf"/><Relationship Id="rId11" Type="http://schemas.openxmlformats.org/officeDocument/2006/relationships/image" Target="../media/image30.wmf"/><Relationship Id="rId5" Type="http://schemas.openxmlformats.org/officeDocument/2006/relationships/image" Target="../media/image58.wmf"/><Relationship Id="rId15" Type="http://schemas.openxmlformats.org/officeDocument/2006/relationships/image" Target="../media/image67.wmf"/><Relationship Id="rId10" Type="http://schemas.openxmlformats.org/officeDocument/2006/relationships/image" Target="../media/image63.wmf"/><Relationship Id="rId4" Type="http://schemas.openxmlformats.org/officeDocument/2006/relationships/image" Target="../media/image3.wmf"/><Relationship Id="rId9" Type="http://schemas.openxmlformats.org/officeDocument/2006/relationships/image" Target="../media/image62.wmf"/><Relationship Id="rId14" Type="http://schemas.openxmlformats.org/officeDocument/2006/relationships/image" Target="../media/image6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36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72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74.wmf"/><Relationship Id="rId1" Type="http://schemas.openxmlformats.org/officeDocument/2006/relationships/image" Target="../media/image7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444A-7FE7-462C-8C80-66E716CB0B5E}" type="datetimeFigureOut">
              <a:rPr lang="en-GB" smtClean="0"/>
              <a:pPr/>
              <a:t>25/09/2012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DB82-8C0A-4233-ACF9-A4C7488FEF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444A-7FE7-462C-8C80-66E716CB0B5E}" type="datetimeFigureOut">
              <a:rPr lang="en-GB" smtClean="0"/>
              <a:pPr/>
              <a:t>25/09/2012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DB82-8C0A-4233-ACF9-A4C7488FEF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444A-7FE7-462C-8C80-66E716CB0B5E}" type="datetimeFigureOut">
              <a:rPr lang="en-GB" smtClean="0"/>
              <a:pPr/>
              <a:t>25/09/2012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DB82-8C0A-4233-ACF9-A4C7488FEF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444A-7FE7-462C-8C80-66E716CB0B5E}" type="datetimeFigureOut">
              <a:rPr lang="en-GB" smtClean="0"/>
              <a:pPr/>
              <a:t>25/09/2012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DB82-8C0A-4233-ACF9-A4C7488FEF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444A-7FE7-462C-8C80-66E716CB0B5E}" type="datetimeFigureOut">
              <a:rPr lang="en-GB" smtClean="0"/>
              <a:pPr/>
              <a:t>25/09/2012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DB82-8C0A-4233-ACF9-A4C7488FEF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444A-7FE7-462C-8C80-66E716CB0B5E}" type="datetimeFigureOut">
              <a:rPr lang="en-GB" smtClean="0"/>
              <a:pPr/>
              <a:t>25/09/2012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DB82-8C0A-4233-ACF9-A4C7488FEF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444A-7FE7-462C-8C80-66E716CB0B5E}" type="datetimeFigureOut">
              <a:rPr lang="en-GB" smtClean="0"/>
              <a:pPr/>
              <a:t>25/09/2012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DB82-8C0A-4233-ACF9-A4C7488FEF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444A-7FE7-462C-8C80-66E716CB0B5E}" type="datetimeFigureOut">
              <a:rPr lang="en-GB" smtClean="0"/>
              <a:pPr/>
              <a:t>25/09/2012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DB82-8C0A-4233-ACF9-A4C7488FEF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444A-7FE7-462C-8C80-66E716CB0B5E}" type="datetimeFigureOut">
              <a:rPr lang="en-GB" smtClean="0"/>
              <a:pPr/>
              <a:t>25/09/2012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DB82-8C0A-4233-ACF9-A4C7488FEF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444A-7FE7-462C-8C80-66E716CB0B5E}" type="datetimeFigureOut">
              <a:rPr lang="en-GB" smtClean="0"/>
              <a:pPr/>
              <a:t>25/09/2012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DB82-8C0A-4233-ACF9-A4C7488FEF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444A-7FE7-462C-8C80-66E716CB0B5E}" type="datetimeFigureOut">
              <a:rPr lang="en-GB" smtClean="0"/>
              <a:pPr/>
              <a:t>25/09/2012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DB82-8C0A-4233-ACF9-A4C7488FEF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0444A-7FE7-462C-8C80-66E716CB0B5E}" type="datetimeFigureOut">
              <a:rPr lang="en-GB" smtClean="0"/>
              <a:pPr/>
              <a:t>25/09/2012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2DB82-8C0A-4233-ACF9-A4C7488FEFD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7.bin"/><Relationship Id="rId18" Type="http://schemas.openxmlformats.org/officeDocument/2006/relationships/image" Target="../media/image25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3.wmf"/><Relationship Id="rId1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5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3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3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3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4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53.bin"/><Relationship Id="rId18" Type="http://schemas.openxmlformats.org/officeDocument/2006/relationships/image" Target="../media/image48.wmf"/><Relationship Id="rId26" Type="http://schemas.openxmlformats.org/officeDocument/2006/relationships/image" Target="../media/image51.wmf"/><Relationship Id="rId3" Type="http://schemas.openxmlformats.org/officeDocument/2006/relationships/oleObject" Target="../embeddings/oleObject48.bin"/><Relationship Id="rId21" Type="http://schemas.openxmlformats.org/officeDocument/2006/relationships/oleObject" Target="../embeddings/oleObject57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45.wmf"/><Relationship Id="rId17" Type="http://schemas.openxmlformats.org/officeDocument/2006/relationships/oleObject" Target="../embeddings/oleObject55.bin"/><Relationship Id="rId25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7.wmf"/><Relationship Id="rId20" Type="http://schemas.openxmlformats.org/officeDocument/2006/relationships/image" Target="../media/image49.wmf"/><Relationship Id="rId29" Type="http://schemas.openxmlformats.org/officeDocument/2006/relationships/oleObject" Target="../embeddings/oleObject62.bin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52.bin"/><Relationship Id="rId24" Type="http://schemas.openxmlformats.org/officeDocument/2006/relationships/oleObject" Target="../embeddings/oleObject59.bin"/><Relationship Id="rId32" Type="http://schemas.openxmlformats.org/officeDocument/2006/relationships/image" Target="../media/image54.wmf"/><Relationship Id="rId5" Type="http://schemas.openxmlformats.org/officeDocument/2006/relationships/oleObject" Target="../embeddings/oleObject49.bin"/><Relationship Id="rId15" Type="http://schemas.openxmlformats.org/officeDocument/2006/relationships/oleObject" Target="../embeddings/oleObject54.bin"/><Relationship Id="rId23" Type="http://schemas.openxmlformats.org/officeDocument/2006/relationships/image" Target="../media/image50.wmf"/><Relationship Id="rId28" Type="http://schemas.openxmlformats.org/officeDocument/2006/relationships/image" Target="../media/image52.wmf"/><Relationship Id="rId10" Type="http://schemas.openxmlformats.org/officeDocument/2006/relationships/image" Target="../media/image44.wmf"/><Relationship Id="rId19" Type="http://schemas.openxmlformats.org/officeDocument/2006/relationships/oleObject" Target="../embeddings/oleObject56.bin"/><Relationship Id="rId31" Type="http://schemas.openxmlformats.org/officeDocument/2006/relationships/oleObject" Target="../embeddings/oleObject63.bin"/><Relationship Id="rId4" Type="http://schemas.openxmlformats.org/officeDocument/2006/relationships/image" Target="../media/image42.wmf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46.wmf"/><Relationship Id="rId22" Type="http://schemas.openxmlformats.org/officeDocument/2006/relationships/oleObject" Target="../embeddings/oleObject58.bin"/><Relationship Id="rId27" Type="http://schemas.openxmlformats.org/officeDocument/2006/relationships/oleObject" Target="../embeddings/oleObject61.bin"/><Relationship Id="rId30" Type="http://schemas.openxmlformats.org/officeDocument/2006/relationships/image" Target="../media/image53.wmf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69.bin"/><Relationship Id="rId18" Type="http://schemas.openxmlformats.org/officeDocument/2006/relationships/image" Target="../media/image60.wmf"/><Relationship Id="rId26" Type="http://schemas.openxmlformats.org/officeDocument/2006/relationships/oleObject" Target="../embeddings/oleObject78.bin"/><Relationship Id="rId21" Type="http://schemas.openxmlformats.org/officeDocument/2006/relationships/image" Target="../media/image61.wmf"/><Relationship Id="rId34" Type="http://schemas.openxmlformats.org/officeDocument/2006/relationships/image" Target="../media/image65.wmf"/><Relationship Id="rId7" Type="http://schemas.openxmlformats.org/officeDocument/2006/relationships/oleObject" Target="../embeddings/oleObject66.bin"/><Relationship Id="rId12" Type="http://schemas.openxmlformats.org/officeDocument/2006/relationships/image" Target="../media/image58.wmf"/><Relationship Id="rId17" Type="http://schemas.openxmlformats.org/officeDocument/2006/relationships/oleObject" Target="../embeddings/oleObject72.bin"/><Relationship Id="rId25" Type="http://schemas.openxmlformats.org/officeDocument/2006/relationships/oleObject" Target="../embeddings/oleObject77.bin"/><Relationship Id="rId33" Type="http://schemas.openxmlformats.org/officeDocument/2006/relationships/oleObject" Target="../embeddings/oleObject82.bin"/><Relationship Id="rId38" Type="http://schemas.openxmlformats.org/officeDocument/2006/relationships/image" Target="../media/image6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1.bin"/><Relationship Id="rId20" Type="http://schemas.openxmlformats.org/officeDocument/2006/relationships/oleObject" Target="../embeddings/oleObject74.bin"/><Relationship Id="rId29" Type="http://schemas.openxmlformats.org/officeDocument/2006/relationships/oleObject" Target="../embeddings/oleObject80.bin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68.bin"/><Relationship Id="rId24" Type="http://schemas.openxmlformats.org/officeDocument/2006/relationships/image" Target="../media/image62.wmf"/><Relationship Id="rId32" Type="http://schemas.openxmlformats.org/officeDocument/2006/relationships/image" Target="../media/image64.wmf"/><Relationship Id="rId37" Type="http://schemas.openxmlformats.org/officeDocument/2006/relationships/oleObject" Target="../embeddings/oleObject84.bin"/><Relationship Id="rId5" Type="http://schemas.openxmlformats.org/officeDocument/2006/relationships/oleObject" Target="../embeddings/oleObject65.bin"/><Relationship Id="rId15" Type="http://schemas.openxmlformats.org/officeDocument/2006/relationships/image" Target="../media/image59.wmf"/><Relationship Id="rId23" Type="http://schemas.openxmlformats.org/officeDocument/2006/relationships/oleObject" Target="../embeddings/oleObject76.bin"/><Relationship Id="rId28" Type="http://schemas.openxmlformats.org/officeDocument/2006/relationships/oleObject" Target="../embeddings/oleObject79.bin"/><Relationship Id="rId36" Type="http://schemas.openxmlformats.org/officeDocument/2006/relationships/image" Target="../media/image66.wmf"/><Relationship Id="rId10" Type="http://schemas.openxmlformats.org/officeDocument/2006/relationships/image" Target="../media/image3.wmf"/><Relationship Id="rId19" Type="http://schemas.openxmlformats.org/officeDocument/2006/relationships/oleObject" Target="../embeddings/oleObject73.bin"/><Relationship Id="rId31" Type="http://schemas.openxmlformats.org/officeDocument/2006/relationships/oleObject" Target="../embeddings/oleObject81.bin"/><Relationship Id="rId4" Type="http://schemas.openxmlformats.org/officeDocument/2006/relationships/image" Target="../media/image55.wmf"/><Relationship Id="rId9" Type="http://schemas.openxmlformats.org/officeDocument/2006/relationships/oleObject" Target="../embeddings/oleObject67.bin"/><Relationship Id="rId14" Type="http://schemas.openxmlformats.org/officeDocument/2006/relationships/oleObject" Target="../embeddings/oleObject70.bin"/><Relationship Id="rId22" Type="http://schemas.openxmlformats.org/officeDocument/2006/relationships/oleObject" Target="../embeddings/oleObject75.bin"/><Relationship Id="rId27" Type="http://schemas.openxmlformats.org/officeDocument/2006/relationships/image" Target="../media/image63.wmf"/><Relationship Id="rId30" Type="http://schemas.openxmlformats.org/officeDocument/2006/relationships/image" Target="../media/image30.wmf"/><Relationship Id="rId35" Type="http://schemas.openxmlformats.org/officeDocument/2006/relationships/oleObject" Target="../embeddings/oleObject83.bin"/><Relationship Id="rId8" Type="http://schemas.openxmlformats.org/officeDocument/2006/relationships/image" Target="../media/image57.wmf"/><Relationship Id="rId3" Type="http://schemas.openxmlformats.org/officeDocument/2006/relationships/oleObject" Target="../embeddings/oleObject64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oleObject" Target="../embeddings/oleObject85.bin"/><Relationship Id="rId7" Type="http://schemas.openxmlformats.org/officeDocument/2006/relationships/oleObject" Target="../embeddings/oleObject87.bin"/><Relationship Id="rId12" Type="http://schemas.openxmlformats.org/officeDocument/2006/relationships/image" Target="../media/image7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8.wmf"/><Relationship Id="rId11" Type="http://schemas.openxmlformats.org/officeDocument/2006/relationships/oleObject" Target="../embeddings/oleObject89.bin"/><Relationship Id="rId5" Type="http://schemas.openxmlformats.org/officeDocument/2006/relationships/oleObject" Target="../embeddings/oleObject86.bin"/><Relationship Id="rId10" Type="http://schemas.openxmlformats.org/officeDocument/2006/relationships/image" Target="../media/image70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88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91.bin"/><Relationship Id="rId4" Type="http://schemas.openxmlformats.org/officeDocument/2006/relationships/image" Target="../media/image7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74.wmf"/><Relationship Id="rId5" Type="http://schemas.openxmlformats.org/officeDocument/2006/relationships/oleObject" Target="../embeddings/oleObject93.bin"/><Relationship Id="rId4" Type="http://schemas.openxmlformats.org/officeDocument/2006/relationships/image" Target="../media/image73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image" Target="../media/image5.wmf"/><Relationship Id="rId18" Type="http://schemas.openxmlformats.org/officeDocument/2006/relationships/oleObject" Target="../embeddings/oleObject9.bin"/><Relationship Id="rId3" Type="http://schemas.openxmlformats.org/officeDocument/2006/relationships/oleObject" Target="../embeddings/oleObject1.bin"/><Relationship Id="rId21" Type="http://schemas.openxmlformats.org/officeDocument/2006/relationships/image" Target="../media/image9.wmf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6.wmf"/><Relationship Id="rId10" Type="http://schemas.openxmlformats.org/officeDocument/2006/relationships/image" Target="../media/image4.wmf"/><Relationship Id="rId19" Type="http://schemas.openxmlformats.org/officeDocument/2006/relationships/image" Target="../media/image8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7.bin"/><Relationship Id="rId22" Type="http://schemas.openxmlformats.org/officeDocument/2006/relationships/oleObject" Target="../embeddings/oleObject11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1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The Unit Square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fld id="{BA015FE0-EA1C-4688-B3E9-AD73E551AD09}" type="datetime2">
              <a:rPr lang="en-GB" smtClean="0"/>
              <a:pPr/>
              <a:t>Tuesday, 25 September 2012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33265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(iii) MN</a:t>
            </a:r>
            <a:endParaRPr lang="en-GB" dirty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259632" y="836712"/>
          <a:ext cx="2058988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3" imgW="1422360" imgH="457200" progId="Equation.3">
                  <p:embed/>
                </p:oleObj>
              </mc:Choice>
              <mc:Fallback>
                <p:oleObj name="Equation" r:id="rId3" imgW="142236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836712"/>
                        <a:ext cx="2058988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1691680" y="1556792"/>
          <a:ext cx="989012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5" imgW="685800" imgH="457200" progId="Equation.3">
                  <p:embed/>
                </p:oleObj>
              </mc:Choice>
              <mc:Fallback>
                <p:oleObj name="Equation" r:id="rId5" imgW="68580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556792"/>
                        <a:ext cx="989012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2017713" y="1628775"/>
          <a:ext cx="184150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7" imgW="126720" imgH="177480" progId="Equation.3">
                  <p:embed/>
                </p:oleObj>
              </mc:Choice>
              <mc:Fallback>
                <p:oleObj name="Equation" r:id="rId7" imgW="126720" imgH="177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7713" y="1628775"/>
                        <a:ext cx="184150" cy="255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2267744" y="1636713"/>
          <a:ext cx="295275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9" imgW="203040" imgH="164880" progId="Equation.3">
                  <p:embed/>
                </p:oleObj>
              </mc:Choice>
              <mc:Fallback>
                <p:oleObj name="Equation" r:id="rId9" imgW="203040" imgH="1648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1636713"/>
                        <a:ext cx="295275" cy="23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2043113" y="1957388"/>
          <a:ext cx="130175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tion" r:id="rId11" imgW="88560" imgH="164880" progId="Equation.3">
                  <p:embed/>
                </p:oleObj>
              </mc:Choice>
              <mc:Fallback>
                <p:oleObj name="Equation" r:id="rId11" imgW="88560" imgH="1648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3113" y="1957388"/>
                        <a:ext cx="130175" cy="23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2366367" y="1948904"/>
          <a:ext cx="184150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Equation" r:id="rId13" imgW="126720" imgH="177480" progId="Equation.3">
                  <p:embed/>
                </p:oleObj>
              </mc:Choice>
              <mc:Fallback>
                <p:oleObj name="Equation" r:id="rId13" imgW="126720" imgH="177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6367" y="1948904"/>
                        <a:ext cx="184150" cy="255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6" name="Object 10"/>
          <p:cNvGraphicFramePr>
            <a:graphicFrameLocks noChangeAspect="1"/>
          </p:cNvGraphicFramePr>
          <p:nvPr/>
        </p:nvGraphicFramePr>
        <p:xfrm>
          <a:off x="5089525" y="2276475"/>
          <a:ext cx="137795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Equation" r:id="rId15" imgW="1041120" imgH="457200" progId="Equation.3">
                  <p:embed/>
                </p:oleObj>
              </mc:Choice>
              <mc:Fallback>
                <p:oleObj name="Equation" r:id="rId15" imgW="1041120" imgH="4572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9525" y="2276475"/>
                        <a:ext cx="1377950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7" name="Object 2"/>
          <p:cNvGraphicFramePr>
            <a:graphicFrameLocks noChangeAspect="1"/>
          </p:cNvGraphicFramePr>
          <p:nvPr/>
        </p:nvGraphicFramePr>
        <p:xfrm>
          <a:off x="5097264" y="1491060"/>
          <a:ext cx="1260475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17" imgW="952200" imgH="457200" progId="Equation.3">
                  <p:embed/>
                </p:oleObj>
              </mc:Choice>
              <mc:Fallback>
                <p:oleObj name="Equation" r:id="rId17" imgW="95220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7264" y="1491060"/>
                        <a:ext cx="1260475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Arrow Connector 14"/>
          <p:cNvCxnSpPr/>
          <p:nvPr/>
        </p:nvCxnSpPr>
        <p:spPr>
          <a:xfrm>
            <a:off x="395536" y="4509120"/>
            <a:ext cx="42862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574925" y="4187649"/>
            <a:ext cx="307104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110048" y="3151798"/>
            <a:ext cx="1357322" cy="1357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755576" y="3140968"/>
            <a:ext cx="1357322" cy="13573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3253056" y="443768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3395932" y="443768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038610" y="286604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1824296" y="300892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1824296" y="258029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396064" y="450912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x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395536" y="443711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-1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395536" y="414908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B’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2167236" y="285008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A’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2123728" y="5733256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ym typeface="Symbol"/>
              </a:rPr>
              <a:t> MN represents a rotation of 90 anticlockwise about the origin.</a:t>
            </a:r>
            <a:endParaRPr lang="en-GB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42493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u="sng" dirty="0" smtClean="0"/>
              <a:t>Example</a:t>
            </a:r>
          </a:p>
          <a:p>
            <a:pPr>
              <a:lnSpc>
                <a:spcPct val="150000"/>
              </a:lnSpc>
            </a:pPr>
            <a:r>
              <a:rPr lang="en-GB" sz="2000" dirty="0" smtClean="0"/>
              <a:t>If	    and	            represent transformations S   and T respectively, describe </a:t>
            </a:r>
          </a:p>
          <a:p>
            <a:pPr marL="400050" indent="-400050">
              <a:lnSpc>
                <a:spcPct val="150000"/>
              </a:lnSpc>
              <a:buAutoNum type="romanLcParenBoth"/>
            </a:pPr>
            <a:r>
              <a:rPr lang="en-GB" sz="2000" dirty="0" smtClean="0"/>
              <a:t>S</a:t>
            </a:r>
          </a:p>
          <a:p>
            <a:pPr marL="400050" indent="-400050">
              <a:lnSpc>
                <a:spcPct val="150000"/>
              </a:lnSpc>
              <a:buAutoNum type="romanLcParenBoth"/>
            </a:pPr>
            <a:r>
              <a:rPr lang="en-GB" sz="2000" dirty="0" smtClean="0"/>
              <a:t>T</a:t>
            </a:r>
          </a:p>
          <a:p>
            <a:pPr marL="400050" indent="-400050">
              <a:lnSpc>
                <a:spcPct val="150000"/>
              </a:lnSpc>
              <a:buAutoNum type="romanLcParenBoth"/>
            </a:pPr>
            <a:r>
              <a:rPr lang="en-GB" sz="2000" dirty="0" smtClean="0"/>
              <a:t>ST</a:t>
            </a:r>
          </a:p>
          <a:p>
            <a:pPr marL="400050" indent="-400050">
              <a:lnSpc>
                <a:spcPct val="150000"/>
              </a:lnSpc>
              <a:buAutoNum type="romanLcParenBoth"/>
            </a:pPr>
            <a:r>
              <a:rPr lang="en-GB" sz="2000" dirty="0" smtClean="0"/>
              <a:t>Would TS give the same result?</a:t>
            </a:r>
            <a:endParaRPr lang="en-GB" sz="20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692150" y="765175"/>
          <a:ext cx="827088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3" imgW="571320" imgH="457200" progId="Equation.3">
                  <p:embed/>
                </p:oleObj>
              </mc:Choice>
              <mc:Fallback>
                <p:oleObj name="Equation" r:id="rId3" imgW="57132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" y="765175"/>
                        <a:ext cx="827088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2079625" y="765175"/>
          <a:ext cx="6985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5" imgW="482400" imgH="457200" progId="Equation.3">
                  <p:embed/>
                </p:oleObj>
              </mc:Choice>
              <mc:Fallback>
                <p:oleObj name="Equation" r:id="rId5" imgW="48240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9625" y="765175"/>
                        <a:ext cx="6985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/>
          <p:cNvCxnSpPr/>
          <p:nvPr/>
        </p:nvCxnSpPr>
        <p:spPr>
          <a:xfrm>
            <a:off x="428596" y="3071810"/>
            <a:ext cx="42862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/>
          <p:nvPr/>
        </p:nvCxnSpPr>
        <p:spPr>
          <a:xfrm rot="5400000" flipH="1" flipV="1">
            <a:off x="607985" y="2750339"/>
            <a:ext cx="307104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143108" y="1714488"/>
            <a:ext cx="1357322" cy="1357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755576" y="1700808"/>
            <a:ext cx="1357322" cy="13573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286116" y="300037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428992" y="300037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71670" y="142873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857356" y="157161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857356" y="114298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29124" y="307181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x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42910" y="307181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-1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467544" y="278092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B’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2200296" y="141277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A’</a:t>
            </a:r>
            <a:endParaRPr lang="en-GB" dirty="0"/>
          </a:p>
        </p:txBody>
      </p:sp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6421438" y="2714625"/>
          <a:ext cx="137795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3" imgW="1041120" imgH="457200" progId="Equation.3">
                  <p:embed/>
                </p:oleObj>
              </mc:Choice>
              <mc:Fallback>
                <p:oleObj name="Equation" r:id="rId3" imgW="104112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1438" y="2714625"/>
                        <a:ext cx="1377950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6429375" y="1928813"/>
          <a:ext cx="1260475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5" imgW="952200" imgH="457200" progId="Equation.3">
                  <p:embed/>
                </p:oleObj>
              </mc:Choice>
              <mc:Fallback>
                <p:oleObj name="Equation" r:id="rId5" imgW="95220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75" y="1928813"/>
                        <a:ext cx="1260475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23528" y="33265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(</a:t>
            </a:r>
            <a:r>
              <a:rPr lang="en-GB" dirty="0" err="1" smtClean="0"/>
              <a:t>i</a:t>
            </a:r>
            <a:r>
              <a:rPr lang="en-GB" dirty="0" smtClean="0"/>
              <a:t>) S</a:t>
            </a:r>
            <a:endParaRPr lang="en-GB" dirty="0"/>
          </a:p>
        </p:txBody>
      </p:sp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971600" y="188640"/>
          <a:ext cx="827088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tion" r:id="rId7" imgW="571320" imgH="457200" progId="Equation.3">
                  <p:embed/>
                </p:oleObj>
              </mc:Choice>
              <mc:Fallback>
                <p:oleObj name="Equation" r:id="rId7" imgW="57132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88640"/>
                        <a:ext cx="827088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403648" y="4653136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ym typeface="Symbol"/>
              </a:rPr>
              <a:t> </a:t>
            </a:r>
            <a:r>
              <a:rPr lang="en-GB" dirty="0">
                <a:sym typeface="Symbol"/>
              </a:rPr>
              <a:t>S</a:t>
            </a:r>
            <a:r>
              <a:rPr lang="en-GB" dirty="0" smtClean="0">
                <a:sym typeface="Symbol"/>
              </a:rPr>
              <a:t> represents a rotation of 90 anticlockwise about the origin.</a:t>
            </a:r>
            <a:endParaRPr lang="en-GB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/>
          <p:cNvCxnSpPr/>
          <p:nvPr/>
        </p:nvCxnSpPr>
        <p:spPr>
          <a:xfrm>
            <a:off x="428596" y="3071810"/>
            <a:ext cx="42862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/>
          <p:nvPr/>
        </p:nvCxnSpPr>
        <p:spPr>
          <a:xfrm rot="5400000" flipH="1" flipV="1">
            <a:off x="607985" y="2750339"/>
            <a:ext cx="307104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143108" y="1714488"/>
            <a:ext cx="1357322" cy="1357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123728" y="1700808"/>
            <a:ext cx="1357322" cy="13573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286116" y="300037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428992" y="300037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71670" y="142873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857356" y="157161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857356" y="114298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29124" y="307181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x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763688" y="422108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-1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496440" y="278605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B’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2200296" y="141277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A’</a:t>
            </a:r>
            <a:endParaRPr lang="en-GB" dirty="0"/>
          </a:p>
        </p:txBody>
      </p:sp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6480175" y="2714625"/>
          <a:ext cx="1260475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Equation" r:id="rId3" imgW="952200" imgH="457200" progId="Equation.3">
                  <p:embed/>
                </p:oleObj>
              </mc:Choice>
              <mc:Fallback>
                <p:oleObj name="Equation" r:id="rId3" imgW="95220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0175" y="2714625"/>
                        <a:ext cx="1260475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6429375" y="1928813"/>
          <a:ext cx="1260475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Equation" r:id="rId5" imgW="952200" imgH="457200" progId="Equation.3">
                  <p:embed/>
                </p:oleObj>
              </mc:Choice>
              <mc:Fallback>
                <p:oleObj name="Equation" r:id="rId5" imgW="95220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75" y="1928813"/>
                        <a:ext cx="1260475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899592" y="4941168"/>
            <a:ext cx="635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ym typeface="Symbol"/>
              </a:rPr>
              <a:t> T represents a reflection in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y=x</a:t>
            </a:r>
            <a:endParaRPr lang="en-GB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3528" y="33265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(ii) T</a:t>
            </a:r>
            <a:endParaRPr lang="en-GB" dirty="0"/>
          </a:p>
        </p:txBody>
      </p:sp>
      <p:graphicFrame>
        <p:nvGraphicFramePr>
          <p:cNvPr id="12293" name="Object 2"/>
          <p:cNvGraphicFramePr>
            <a:graphicFrameLocks noChangeAspect="1"/>
          </p:cNvGraphicFramePr>
          <p:nvPr/>
        </p:nvGraphicFramePr>
        <p:xfrm>
          <a:off x="1187624" y="260648"/>
          <a:ext cx="6985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Equation" r:id="rId7" imgW="482400" imgH="457200" progId="Equation.3">
                  <p:embed/>
                </p:oleObj>
              </mc:Choice>
              <mc:Fallback>
                <p:oleObj name="Equation" r:id="rId7" imgW="48240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260648"/>
                        <a:ext cx="6985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33265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(iii) ST</a:t>
            </a:r>
            <a:endParaRPr lang="en-GB" dirty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314450" y="836613"/>
          <a:ext cx="1947863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2" name="Equation" r:id="rId3" imgW="1346040" imgH="457200" progId="Equation.3">
                  <p:embed/>
                </p:oleObj>
              </mc:Choice>
              <mc:Fallback>
                <p:oleObj name="Equation" r:id="rId3" imgW="134604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4450" y="836613"/>
                        <a:ext cx="1947863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1691680" y="1556792"/>
          <a:ext cx="989012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3" name="Equation" r:id="rId5" imgW="685800" imgH="457200" progId="Equation.3">
                  <p:embed/>
                </p:oleObj>
              </mc:Choice>
              <mc:Fallback>
                <p:oleObj name="Equation" r:id="rId5" imgW="68580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556792"/>
                        <a:ext cx="989012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1907704" y="1608286"/>
          <a:ext cx="293687" cy="23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4" name="Equation" r:id="rId7" imgW="203040" imgH="164880" progId="Equation.3">
                  <p:embed/>
                </p:oleObj>
              </mc:Choice>
              <mc:Fallback>
                <p:oleObj name="Equation" r:id="rId7" imgW="203040" imgH="1648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1608286"/>
                        <a:ext cx="293687" cy="236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2371626" y="1587649"/>
          <a:ext cx="18415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5" name="Equation" r:id="rId9" imgW="126720" imgH="177480" progId="Equation.3">
                  <p:embed/>
                </p:oleObj>
              </mc:Choice>
              <mc:Fallback>
                <p:oleObj name="Equation" r:id="rId9" imgW="126720" imgH="177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1626" y="1587649"/>
                        <a:ext cx="184150" cy="25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2016125" y="1949450"/>
          <a:ext cx="185738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6" name="Equation" r:id="rId11" imgW="126720" imgH="177480" progId="Equation.3">
                  <p:embed/>
                </p:oleObj>
              </mc:Choice>
              <mc:Fallback>
                <p:oleObj name="Equation" r:id="rId11" imgW="126720" imgH="177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125" y="1949450"/>
                        <a:ext cx="185738" cy="255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2393950" y="1957388"/>
          <a:ext cx="128588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7" name="Equation" r:id="rId13" imgW="88560" imgH="164880" progId="Equation.3">
                  <p:embed/>
                </p:oleObj>
              </mc:Choice>
              <mc:Fallback>
                <p:oleObj name="Equation" r:id="rId13" imgW="88560" imgH="1648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3950" y="1957388"/>
                        <a:ext cx="128588" cy="23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6" name="Object 10"/>
          <p:cNvGraphicFramePr>
            <a:graphicFrameLocks noChangeAspect="1"/>
          </p:cNvGraphicFramePr>
          <p:nvPr/>
        </p:nvGraphicFramePr>
        <p:xfrm>
          <a:off x="5148263" y="2276475"/>
          <a:ext cx="1260475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8" name="Equation" r:id="rId15" imgW="952200" imgH="457200" progId="Equation.3">
                  <p:embed/>
                </p:oleObj>
              </mc:Choice>
              <mc:Fallback>
                <p:oleObj name="Equation" r:id="rId15" imgW="952200" imgH="4572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2276475"/>
                        <a:ext cx="1260475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7" name="Object 2"/>
          <p:cNvGraphicFramePr>
            <a:graphicFrameLocks noChangeAspect="1"/>
          </p:cNvGraphicFramePr>
          <p:nvPr/>
        </p:nvGraphicFramePr>
        <p:xfrm>
          <a:off x="5038725" y="1490663"/>
          <a:ext cx="1377950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9" name="Equation" r:id="rId17" imgW="1041120" imgH="457200" progId="Equation.3">
                  <p:embed/>
                </p:oleObj>
              </mc:Choice>
              <mc:Fallback>
                <p:oleObj name="Equation" r:id="rId17" imgW="104112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8725" y="1490663"/>
                        <a:ext cx="1377950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Arrow Connector 14"/>
          <p:cNvCxnSpPr/>
          <p:nvPr/>
        </p:nvCxnSpPr>
        <p:spPr>
          <a:xfrm>
            <a:off x="395536" y="4509120"/>
            <a:ext cx="42862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2110842" y="2652526"/>
            <a:ext cx="12886" cy="24326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110048" y="3151798"/>
            <a:ext cx="1357322" cy="1357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755576" y="3140968"/>
            <a:ext cx="1357322" cy="13573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3253056" y="443768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3395932" y="443768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038610" y="286604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1824296" y="300892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1824296" y="258029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396064" y="450912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x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395536" y="443711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-1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2123728" y="278092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B’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467544" y="421179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A’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3923928" y="3645024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ym typeface="Symbol"/>
              </a:rPr>
              <a:t> ST represents a reflection in the y-axis.</a:t>
            </a:r>
            <a:endParaRPr lang="en-GB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9" name="Object 2"/>
          <p:cNvGraphicFramePr>
            <a:graphicFrameLocks noChangeAspect="1"/>
          </p:cNvGraphicFramePr>
          <p:nvPr/>
        </p:nvGraphicFramePr>
        <p:xfrm>
          <a:off x="1619672" y="5157192"/>
          <a:ext cx="1947863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0" name="Equation" r:id="rId19" imgW="1346040" imgH="457200" progId="Equation.3">
                  <p:embed/>
                </p:oleObj>
              </mc:Choice>
              <mc:Fallback>
                <p:oleObj name="Equation" r:id="rId19" imgW="1346040" imgH="4572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5157192"/>
                        <a:ext cx="1947863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5"/>
          <p:cNvGraphicFramePr>
            <a:graphicFrameLocks noChangeAspect="1"/>
          </p:cNvGraphicFramePr>
          <p:nvPr/>
        </p:nvGraphicFramePr>
        <p:xfrm>
          <a:off x="1996902" y="5877371"/>
          <a:ext cx="989012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1" name="Equation" r:id="rId21" imgW="685800" imgH="457200" progId="Equation.3">
                  <p:embed/>
                </p:oleObj>
              </mc:Choice>
              <mc:Fallback>
                <p:oleObj name="Equation" r:id="rId21" imgW="6858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6902" y="5877371"/>
                        <a:ext cx="989012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6"/>
          <p:cNvGraphicFramePr>
            <a:graphicFrameLocks noChangeAspect="1"/>
          </p:cNvGraphicFramePr>
          <p:nvPr/>
        </p:nvGraphicFramePr>
        <p:xfrm>
          <a:off x="2296170" y="5929313"/>
          <a:ext cx="127000" cy="23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2" name="Equation" r:id="rId22" imgW="88560" imgH="164880" progId="Equation.3">
                  <p:embed/>
                </p:oleObj>
              </mc:Choice>
              <mc:Fallback>
                <p:oleObj name="Equation" r:id="rId22" imgW="88560" imgH="164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6170" y="5929313"/>
                        <a:ext cx="127000" cy="236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7"/>
          <p:cNvGraphicFramePr>
            <a:graphicFrameLocks noChangeAspect="1"/>
          </p:cNvGraphicFramePr>
          <p:nvPr/>
        </p:nvGraphicFramePr>
        <p:xfrm>
          <a:off x="2676848" y="5908228"/>
          <a:ext cx="18415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3" name="Equation" r:id="rId24" imgW="126720" imgH="177480" progId="Equation.3">
                  <p:embed/>
                </p:oleObj>
              </mc:Choice>
              <mc:Fallback>
                <p:oleObj name="Equation" r:id="rId24" imgW="126720" imgH="177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6848" y="5908228"/>
                        <a:ext cx="184150" cy="25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8"/>
          <p:cNvGraphicFramePr>
            <a:graphicFrameLocks noChangeAspect="1"/>
          </p:cNvGraphicFramePr>
          <p:nvPr/>
        </p:nvGraphicFramePr>
        <p:xfrm>
          <a:off x="2267744" y="6237312"/>
          <a:ext cx="185738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4" name="Equation" r:id="rId25" imgW="126720" imgH="177480" progId="Equation.3">
                  <p:embed/>
                </p:oleObj>
              </mc:Choice>
              <mc:Fallback>
                <p:oleObj name="Equation" r:id="rId25" imgW="126720" imgH="177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6237312"/>
                        <a:ext cx="185738" cy="255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9"/>
          <p:cNvGraphicFramePr>
            <a:graphicFrameLocks noChangeAspect="1"/>
          </p:cNvGraphicFramePr>
          <p:nvPr/>
        </p:nvGraphicFramePr>
        <p:xfrm>
          <a:off x="2555776" y="6237312"/>
          <a:ext cx="295275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5" name="Equation" r:id="rId27" imgW="203040" imgH="164880" progId="Equation.3">
                  <p:embed/>
                </p:oleObj>
              </mc:Choice>
              <mc:Fallback>
                <p:oleObj name="Equation" r:id="rId27" imgW="203040" imgH="1648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6237312"/>
                        <a:ext cx="295275" cy="23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10"/>
          <p:cNvGraphicFramePr>
            <a:graphicFrameLocks noChangeAspect="1"/>
          </p:cNvGraphicFramePr>
          <p:nvPr/>
        </p:nvGraphicFramePr>
        <p:xfrm>
          <a:off x="5521325" y="5632450"/>
          <a:ext cx="137795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6" name="Equation" r:id="rId29" imgW="1041120" imgH="457200" progId="Equation.3">
                  <p:embed/>
                </p:oleObj>
              </mc:Choice>
              <mc:Fallback>
                <p:oleObj name="Equation" r:id="rId29" imgW="1041120" imgH="457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1325" y="5632450"/>
                        <a:ext cx="1377950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2"/>
          <p:cNvGraphicFramePr>
            <a:graphicFrameLocks noChangeAspect="1"/>
          </p:cNvGraphicFramePr>
          <p:nvPr/>
        </p:nvGraphicFramePr>
        <p:xfrm>
          <a:off x="5529263" y="4846638"/>
          <a:ext cx="1260475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7" name="Equation" r:id="rId31" imgW="952200" imgH="457200" progId="Equation.3">
                  <p:embed/>
                </p:oleObj>
              </mc:Choice>
              <mc:Fallback>
                <p:oleObj name="Equation" r:id="rId31" imgW="952200" imgH="45720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9263" y="4846638"/>
                        <a:ext cx="1260475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4355976" y="6309320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ym typeface="Symbol"/>
              </a:rPr>
              <a:t> TS represents a reflection in the x-axis.</a:t>
            </a:r>
            <a:endParaRPr lang="en-GB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Right Triangle 410"/>
          <p:cNvSpPr/>
          <p:nvPr/>
        </p:nvSpPr>
        <p:spPr>
          <a:xfrm rot="16200000" flipH="1">
            <a:off x="6062440" y="3993082"/>
            <a:ext cx="504056" cy="752253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1600" dirty="0" smtClean="0"/>
              <a:t>T’</a:t>
            </a:r>
            <a:endParaRPr lang="en-GB" sz="1600" dirty="0"/>
          </a:p>
        </p:txBody>
      </p:sp>
      <p:sp>
        <p:nvSpPr>
          <p:cNvPr id="425" name="Right Triangle 424"/>
          <p:cNvSpPr/>
          <p:nvPr/>
        </p:nvSpPr>
        <p:spPr>
          <a:xfrm rot="16200000" flipH="1">
            <a:off x="5431246" y="3127970"/>
            <a:ext cx="1020342" cy="1484184"/>
          </a:xfrm>
          <a:prstGeom prst="rtTriangle">
            <a:avLst/>
          </a:prstGeom>
          <a:solidFill>
            <a:schemeClr val="accent1">
              <a:lumMod val="40000"/>
              <a:lumOff val="60000"/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1600" dirty="0" smtClean="0">
                <a:solidFill>
                  <a:sysClr val="windowText" lastClr="000000"/>
                </a:solidFill>
              </a:rPr>
              <a:t>T’’</a:t>
            </a:r>
            <a:endParaRPr lang="en-GB" sz="1600" dirty="0">
              <a:solidFill>
                <a:sysClr val="windowText" lastClr="000000"/>
              </a:solidFill>
            </a:endParaRPr>
          </a:p>
        </p:txBody>
      </p:sp>
      <p:sp>
        <p:nvSpPr>
          <p:cNvPr id="410" name="Right Triangle 409"/>
          <p:cNvSpPr/>
          <p:nvPr/>
        </p:nvSpPr>
        <p:spPr>
          <a:xfrm flipH="1">
            <a:off x="6948264" y="4116907"/>
            <a:ext cx="504056" cy="75225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44624"/>
            <a:ext cx="82089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u="sng" dirty="0" smtClean="0"/>
              <a:t>Example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The triangle, </a:t>
            </a:r>
            <a:r>
              <a:rPr lang="en-GB" dirty="0"/>
              <a:t>T</a:t>
            </a:r>
            <a:r>
              <a:rPr lang="en-GB" dirty="0" smtClean="0"/>
              <a:t> with corner (1, 0), (3, 0) and (3, 3) is mapped onto T’ by the matrix               </a:t>
            </a:r>
          </a:p>
          <a:p>
            <a:pPr>
              <a:lnSpc>
                <a:spcPct val="150000"/>
              </a:lnSpc>
            </a:pPr>
            <a:r>
              <a:rPr lang="en-GB" dirty="0"/>
              <a:t> </a:t>
            </a:r>
            <a:r>
              <a:rPr lang="en-GB" dirty="0" smtClean="0"/>
              <a:t>   (a) Calculate the position of T’ and draw both T and T’.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    The matrix                      now maps T’ onto T’’.</a:t>
            </a:r>
          </a:p>
          <a:p>
            <a:pPr>
              <a:lnSpc>
                <a:spcPct val="150000"/>
              </a:lnSpc>
            </a:pPr>
            <a:r>
              <a:rPr lang="en-GB" dirty="0"/>
              <a:t> </a:t>
            </a:r>
            <a:r>
              <a:rPr lang="en-GB" dirty="0" smtClean="0"/>
              <a:t>   (b) calculate the new position of T’’ and draw it on the same diagram.</a:t>
            </a:r>
          </a:p>
          <a:p>
            <a:pPr>
              <a:lnSpc>
                <a:spcPct val="150000"/>
              </a:lnSpc>
            </a:pPr>
            <a:r>
              <a:rPr lang="en-GB" dirty="0"/>
              <a:t> </a:t>
            </a:r>
            <a:r>
              <a:rPr lang="en-GB" dirty="0" smtClean="0"/>
              <a:t>   (c) Work out the matrix which would move T directly onto T’’.</a:t>
            </a: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7956376" y="404664"/>
          <a:ext cx="827087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1" name="Equation" r:id="rId3" imgW="571320" imgH="457200" progId="Equation.3">
                  <p:embed/>
                </p:oleObj>
              </mc:Choice>
              <mc:Fallback>
                <p:oleObj name="Equation" r:id="rId3" imgW="57132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6376" y="404664"/>
                        <a:ext cx="827087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1755775" y="1255713"/>
          <a:ext cx="6985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2" name="Equation" r:id="rId5" imgW="482400" imgH="457200" progId="Equation.3">
                  <p:embed/>
                </p:oleObj>
              </mc:Choice>
              <mc:Fallback>
                <p:oleObj name="Equation" r:id="rId5" imgW="48240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5775" y="1255713"/>
                        <a:ext cx="6985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0" name="Group 219"/>
          <p:cNvGrpSpPr/>
          <p:nvPr/>
        </p:nvGrpSpPr>
        <p:grpSpPr>
          <a:xfrm>
            <a:off x="4427984" y="2348880"/>
            <a:ext cx="4536558" cy="3200750"/>
            <a:chOff x="3815907" y="3429000"/>
            <a:chExt cx="4536558" cy="3200750"/>
          </a:xfrm>
        </p:grpSpPr>
        <p:sp>
          <p:nvSpPr>
            <p:cNvPr id="221" name="TextBox 220"/>
            <p:cNvSpPr txBox="1"/>
            <p:nvPr/>
          </p:nvSpPr>
          <p:spPr>
            <a:xfrm>
              <a:off x="5580124" y="3429000"/>
              <a:ext cx="5040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2000" i="1" dirty="0">
                  <a:latin typeface="Times New Roman" pitchFamily="18" charset="0"/>
                  <a:cs typeface="Times New Roman" pitchFamily="18" charset="0"/>
                </a:rPr>
                <a:t>y</a:t>
              </a:r>
            </a:p>
          </p:txBody>
        </p:sp>
        <p:grpSp>
          <p:nvGrpSpPr>
            <p:cNvPr id="222" name="Group 206"/>
            <p:cNvGrpSpPr/>
            <p:nvPr/>
          </p:nvGrpSpPr>
          <p:grpSpPr>
            <a:xfrm>
              <a:off x="3815907" y="3681031"/>
              <a:ext cx="4536558" cy="2948719"/>
              <a:chOff x="3815907" y="3681031"/>
              <a:chExt cx="4536558" cy="2948719"/>
            </a:xfrm>
          </p:grpSpPr>
          <p:grpSp>
            <p:nvGrpSpPr>
              <p:cNvPr id="225" name="Group 155"/>
              <p:cNvGrpSpPr/>
              <p:nvPr/>
            </p:nvGrpSpPr>
            <p:grpSpPr>
              <a:xfrm>
                <a:off x="4067938" y="3933062"/>
                <a:ext cx="3780868" cy="2520558"/>
                <a:chOff x="4067938" y="3933062"/>
                <a:chExt cx="3780868" cy="2520558"/>
              </a:xfrm>
            </p:grpSpPr>
            <p:sp>
              <p:nvSpPr>
                <p:cNvPr id="248" name="Rectangle 247"/>
                <p:cNvSpPr/>
                <p:nvPr/>
              </p:nvSpPr>
              <p:spPr>
                <a:xfrm>
                  <a:off x="4067938" y="3933062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9" name="Rectangle 6"/>
                <p:cNvSpPr/>
                <p:nvPr/>
              </p:nvSpPr>
              <p:spPr>
                <a:xfrm>
                  <a:off x="4320000" y="3933062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0" name="Rectangle 249"/>
                <p:cNvSpPr/>
                <p:nvPr/>
              </p:nvSpPr>
              <p:spPr>
                <a:xfrm>
                  <a:off x="4572062" y="3933062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1" name="Rectangle 250"/>
                <p:cNvSpPr/>
                <p:nvPr/>
              </p:nvSpPr>
              <p:spPr>
                <a:xfrm>
                  <a:off x="4824124" y="3933062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2" name="Rectangle 251"/>
                <p:cNvSpPr/>
                <p:nvPr/>
              </p:nvSpPr>
              <p:spPr>
                <a:xfrm>
                  <a:off x="5076186" y="3933062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3" name="Rectangle 252"/>
                <p:cNvSpPr/>
                <p:nvPr/>
              </p:nvSpPr>
              <p:spPr>
                <a:xfrm>
                  <a:off x="5328248" y="3933062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4" name="Rectangle 253"/>
                <p:cNvSpPr/>
                <p:nvPr/>
              </p:nvSpPr>
              <p:spPr>
                <a:xfrm>
                  <a:off x="5580310" y="3933062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5" name="Rectangle 254"/>
                <p:cNvSpPr/>
                <p:nvPr/>
              </p:nvSpPr>
              <p:spPr>
                <a:xfrm>
                  <a:off x="5832372" y="3933062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6" name="Rectangle 255"/>
                <p:cNvSpPr/>
                <p:nvPr/>
              </p:nvSpPr>
              <p:spPr>
                <a:xfrm>
                  <a:off x="6084434" y="3933062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7" name="Rectangle 256"/>
                <p:cNvSpPr/>
                <p:nvPr/>
              </p:nvSpPr>
              <p:spPr>
                <a:xfrm>
                  <a:off x="6336496" y="3933062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8" name="Rectangle 257"/>
                <p:cNvSpPr/>
                <p:nvPr/>
              </p:nvSpPr>
              <p:spPr>
                <a:xfrm>
                  <a:off x="6588558" y="3933062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9" name="Rectangle 258"/>
                <p:cNvSpPr/>
                <p:nvPr/>
              </p:nvSpPr>
              <p:spPr>
                <a:xfrm>
                  <a:off x="6840620" y="3933062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0" name="Rectangle 259"/>
                <p:cNvSpPr/>
                <p:nvPr/>
              </p:nvSpPr>
              <p:spPr>
                <a:xfrm>
                  <a:off x="7092682" y="3933062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1" name="Rectangle 260"/>
                <p:cNvSpPr/>
                <p:nvPr/>
              </p:nvSpPr>
              <p:spPr>
                <a:xfrm>
                  <a:off x="7344744" y="3933062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2" name="Rectangle 261"/>
                <p:cNvSpPr/>
                <p:nvPr/>
              </p:nvSpPr>
              <p:spPr>
                <a:xfrm>
                  <a:off x="7596806" y="3933062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3" name="Rectangle 262"/>
                <p:cNvSpPr/>
                <p:nvPr/>
              </p:nvSpPr>
              <p:spPr>
                <a:xfrm>
                  <a:off x="4067938" y="4185124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4" name="Rectangle 263"/>
                <p:cNvSpPr/>
                <p:nvPr/>
              </p:nvSpPr>
              <p:spPr>
                <a:xfrm>
                  <a:off x="4320000" y="4185124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5" name="Rectangle 264"/>
                <p:cNvSpPr/>
                <p:nvPr/>
              </p:nvSpPr>
              <p:spPr>
                <a:xfrm>
                  <a:off x="4572062" y="4185124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6" name="Rectangle 265"/>
                <p:cNvSpPr/>
                <p:nvPr/>
              </p:nvSpPr>
              <p:spPr>
                <a:xfrm>
                  <a:off x="4824124" y="4185124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7" name="Rectangle 266"/>
                <p:cNvSpPr/>
                <p:nvPr/>
              </p:nvSpPr>
              <p:spPr>
                <a:xfrm>
                  <a:off x="5076186" y="4185124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8" name="Rectangle 267"/>
                <p:cNvSpPr/>
                <p:nvPr/>
              </p:nvSpPr>
              <p:spPr>
                <a:xfrm>
                  <a:off x="5328248" y="4185124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9" name="Rectangle 268"/>
                <p:cNvSpPr/>
                <p:nvPr/>
              </p:nvSpPr>
              <p:spPr>
                <a:xfrm>
                  <a:off x="5580310" y="4185124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0" name="Rectangle 269"/>
                <p:cNvSpPr/>
                <p:nvPr/>
              </p:nvSpPr>
              <p:spPr>
                <a:xfrm>
                  <a:off x="5832372" y="4185124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1" name="Rectangle 270"/>
                <p:cNvSpPr/>
                <p:nvPr/>
              </p:nvSpPr>
              <p:spPr>
                <a:xfrm>
                  <a:off x="6084434" y="4185124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2" name="Rectangle 271"/>
                <p:cNvSpPr/>
                <p:nvPr/>
              </p:nvSpPr>
              <p:spPr>
                <a:xfrm>
                  <a:off x="6336496" y="4185124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3" name="Rectangle 272"/>
                <p:cNvSpPr/>
                <p:nvPr/>
              </p:nvSpPr>
              <p:spPr>
                <a:xfrm>
                  <a:off x="6588558" y="4185124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4" name="Rectangle 273"/>
                <p:cNvSpPr/>
                <p:nvPr/>
              </p:nvSpPr>
              <p:spPr>
                <a:xfrm>
                  <a:off x="6840620" y="4185124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5" name="Rectangle 274"/>
                <p:cNvSpPr/>
                <p:nvPr/>
              </p:nvSpPr>
              <p:spPr>
                <a:xfrm>
                  <a:off x="7092682" y="4185124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6" name="Rectangle 275"/>
                <p:cNvSpPr/>
                <p:nvPr/>
              </p:nvSpPr>
              <p:spPr>
                <a:xfrm>
                  <a:off x="7344744" y="4185124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7" name="Rectangle 276"/>
                <p:cNvSpPr/>
                <p:nvPr/>
              </p:nvSpPr>
              <p:spPr>
                <a:xfrm>
                  <a:off x="7596806" y="4185124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8" name="Rectangle 277"/>
                <p:cNvSpPr/>
                <p:nvPr/>
              </p:nvSpPr>
              <p:spPr>
                <a:xfrm>
                  <a:off x="4067938" y="4437186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9" name="Rectangle 278"/>
                <p:cNvSpPr/>
                <p:nvPr/>
              </p:nvSpPr>
              <p:spPr>
                <a:xfrm>
                  <a:off x="4320000" y="4437186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0" name="Rectangle 279"/>
                <p:cNvSpPr/>
                <p:nvPr/>
              </p:nvSpPr>
              <p:spPr>
                <a:xfrm>
                  <a:off x="4572062" y="4437186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1" name="Rectangle 280"/>
                <p:cNvSpPr/>
                <p:nvPr/>
              </p:nvSpPr>
              <p:spPr>
                <a:xfrm>
                  <a:off x="4824124" y="4437186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2" name="Rectangle 281"/>
                <p:cNvSpPr/>
                <p:nvPr/>
              </p:nvSpPr>
              <p:spPr>
                <a:xfrm>
                  <a:off x="5076186" y="4437186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3" name="Rectangle 282"/>
                <p:cNvSpPr/>
                <p:nvPr/>
              </p:nvSpPr>
              <p:spPr>
                <a:xfrm>
                  <a:off x="5328248" y="4437186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4" name="Rectangle 283"/>
                <p:cNvSpPr/>
                <p:nvPr/>
              </p:nvSpPr>
              <p:spPr>
                <a:xfrm>
                  <a:off x="5580310" y="4437186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5" name="Rectangle 284"/>
                <p:cNvSpPr/>
                <p:nvPr/>
              </p:nvSpPr>
              <p:spPr>
                <a:xfrm>
                  <a:off x="5832372" y="4437186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6" name="Rectangle 285"/>
                <p:cNvSpPr/>
                <p:nvPr/>
              </p:nvSpPr>
              <p:spPr>
                <a:xfrm>
                  <a:off x="6084434" y="4437186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7" name="Rectangle 286"/>
                <p:cNvSpPr/>
                <p:nvPr/>
              </p:nvSpPr>
              <p:spPr>
                <a:xfrm>
                  <a:off x="6336496" y="4437186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8" name="Rectangle 287"/>
                <p:cNvSpPr/>
                <p:nvPr/>
              </p:nvSpPr>
              <p:spPr>
                <a:xfrm>
                  <a:off x="6588558" y="4437186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9" name="Rectangle 288"/>
                <p:cNvSpPr/>
                <p:nvPr/>
              </p:nvSpPr>
              <p:spPr>
                <a:xfrm>
                  <a:off x="6840620" y="4437186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0" name="Rectangle 289"/>
                <p:cNvSpPr/>
                <p:nvPr/>
              </p:nvSpPr>
              <p:spPr>
                <a:xfrm>
                  <a:off x="7092682" y="4437186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1" name="Rectangle 290"/>
                <p:cNvSpPr/>
                <p:nvPr/>
              </p:nvSpPr>
              <p:spPr>
                <a:xfrm>
                  <a:off x="7344744" y="4437186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2" name="Rectangle 291"/>
                <p:cNvSpPr/>
                <p:nvPr/>
              </p:nvSpPr>
              <p:spPr>
                <a:xfrm>
                  <a:off x="7596806" y="4437186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3" name="Rectangle 292"/>
                <p:cNvSpPr/>
                <p:nvPr/>
              </p:nvSpPr>
              <p:spPr>
                <a:xfrm>
                  <a:off x="4067938" y="4689248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4" name="Rectangle 293"/>
                <p:cNvSpPr/>
                <p:nvPr/>
              </p:nvSpPr>
              <p:spPr>
                <a:xfrm>
                  <a:off x="4320000" y="4689248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5" name="Rectangle 294"/>
                <p:cNvSpPr/>
                <p:nvPr/>
              </p:nvSpPr>
              <p:spPr>
                <a:xfrm>
                  <a:off x="4572062" y="4689248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6" name="Rectangle 295"/>
                <p:cNvSpPr/>
                <p:nvPr/>
              </p:nvSpPr>
              <p:spPr>
                <a:xfrm>
                  <a:off x="4824124" y="4689248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7" name="Rectangle 296"/>
                <p:cNvSpPr/>
                <p:nvPr/>
              </p:nvSpPr>
              <p:spPr>
                <a:xfrm>
                  <a:off x="5076186" y="4689248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8" name="Rectangle 297"/>
                <p:cNvSpPr/>
                <p:nvPr/>
              </p:nvSpPr>
              <p:spPr>
                <a:xfrm>
                  <a:off x="5328248" y="4689248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9" name="Rectangle 298"/>
                <p:cNvSpPr/>
                <p:nvPr/>
              </p:nvSpPr>
              <p:spPr>
                <a:xfrm>
                  <a:off x="5580310" y="4689248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0" name="Rectangle 299"/>
                <p:cNvSpPr/>
                <p:nvPr/>
              </p:nvSpPr>
              <p:spPr>
                <a:xfrm>
                  <a:off x="5832372" y="4689248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1" name="Rectangle 300"/>
                <p:cNvSpPr/>
                <p:nvPr/>
              </p:nvSpPr>
              <p:spPr>
                <a:xfrm>
                  <a:off x="6084434" y="4689248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2" name="Rectangle 301"/>
                <p:cNvSpPr/>
                <p:nvPr/>
              </p:nvSpPr>
              <p:spPr>
                <a:xfrm>
                  <a:off x="6336496" y="4689248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3" name="Rectangle 302"/>
                <p:cNvSpPr/>
                <p:nvPr/>
              </p:nvSpPr>
              <p:spPr>
                <a:xfrm>
                  <a:off x="6588558" y="4689248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4" name="Rectangle 303"/>
                <p:cNvSpPr/>
                <p:nvPr/>
              </p:nvSpPr>
              <p:spPr>
                <a:xfrm>
                  <a:off x="6840620" y="4689248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5" name="Rectangle 304"/>
                <p:cNvSpPr/>
                <p:nvPr/>
              </p:nvSpPr>
              <p:spPr>
                <a:xfrm>
                  <a:off x="7092682" y="4689248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6" name="Rectangle 305"/>
                <p:cNvSpPr/>
                <p:nvPr/>
              </p:nvSpPr>
              <p:spPr>
                <a:xfrm>
                  <a:off x="7344744" y="4689248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7" name="Rectangle 306"/>
                <p:cNvSpPr/>
                <p:nvPr/>
              </p:nvSpPr>
              <p:spPr>
                <a:xfrm>
                  <a:off x="7596806" y="4689248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8" name="Rectangle 307"/>
                <p:cNvSpPr/>
                <p:nvPr/>
              </p:nvSpPr>
              <p:spPr>
                <a:xfrm>
                  <a:off x="4067938" y="4941310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9" name="Rectangle 308"/>
                <p:cNvSpPr/>
                <p:nvPr/>
              </p:nvSpPr>
              <p:spPr>
                <a:xfrm>
                  <a:off x="4320000" y="4941310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0" name="Rectangle 309"/>
                <p:cNvSpPr/>
                <p:nvPr/>
              </p:nvSpPr>
              <p:spPr>
                <a:xfrm>
                  <a:off x="4572062" y="4941310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1" name="Rectangle 310"/>
                <p:cNvSpPr/>
                <p:nvPr/>
              </p:nvSpPr>
              <p:spPr>
                <a:xfrm>
                  <a:off x="4824124" y="4941310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2" name="Rectangle 311"/>
                <p:cNvSpPr/>
                <p:nvPr/>
              </p:nvSpPr>
              <p:spPr>
                <a:xfrm>
                  <a:off x="5076186" y="4941310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3" name="Rectangle 312"/>
                <p:cNvSpPr/>
                <p:nvPr/>
              </p:nvSpPr>
              <p:spPr>
                <a:xfrm>
                  <a:off x="5328248" y="4941310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4" name="Rectangle 313"/>
                <p:cNvSpPr/>
                <p:nvPr/>
              </p:nvSpPr>
              <p:spPr>
                <a:xfrm>
                  <a:off x="5580310" y="4941310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5" name="Rectangle 314"/>
                <p:cNvSpPr/>
                <p:nvPr/>
              </p:nvSpPr>
              <p:spPr>
                <a:xfrm>
                  <a:off x="5832372" y="4941310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6" name="Rectangle 315"/>
                <p:cNvSpPr/>
                <p:nvPr/>
              </p:nvSpPr>
              <p:spPr>
                <a:xfrm>
                  <a:off x="6084434" y="4941310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7" name="Rectangle 316"/>
                <p:cNvSpPr/>
                <p:nvPr/>
              </p:nvSpPr>
              <p:spPr>
                <a:xfrm>
                  <a:off x="6336496" y="4941310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8" name="Rectangle 317"/>
                <p:cNvSpPr/>
                <p:nvPr/>
              </p:nvSpPr>
              <p:spPr>
                <a:xfrm>
                  <a:off x="6588558" y="4941310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9" name="Rectangle 318"/>
                <p:cNvSpPr/>
                <p:nvPr/>
              </p:nvSpPr>
              <p:spPr>
                <a:xfrm>
                  <a:off x="6840620" y="4941310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0" name="Rectangle 319"/>
                <p:cNvSpPr/>
                <p:nvPr/>
              </p:nvSpPr>
              <p:spPr>
                <a:xfrm>
                  <a:off x="7092682" y="4941310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1" name="Rectangle 320"/>
                <p:cNvSpPr/>
                <p:nvPr/>
              </p:nvSpPr>
              <p:spPr>
                <a:xfrm>
                  <a:off x="7344744" y="4941310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2" name="Rectangle 321"/>
                <p:cNvSpPr/>
                <p:nvPr/>
              </p:nvSpPr>
              <p:spPr>
                <a:xfrm>
                  <a:off x="7596806" y="4941310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3" name="Rectangle 322"/>
                <p:cNvSpPr/>
                <p:nvPr/>
              </p:nvSpPr>
              <p:spPr>
                <a:xfrm>
                  <a:off x="4067938" y="5193372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4" name="Rectangle 323"/>
                <p:cNvSpPr/>
                <p:nvPr/>
              </p:nvSpPr>
              <p:spPr>
                <a:xfrm>
                  <a:off x="4320000" y="5193372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5" name="Rectangle 324"/>
                <p:cNvSpPr/>
                <p:nvPr/>
              </p:nvSpPr>
              <p:spPr>
                <a:xfrm>
                  <a:off x="4572062" y="5193372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6" name="Rectangle 325"/>
                <p:cNvSpPr/>
                <p:nvPr/>
              </p:nvSpPr>
              <p:spPr>
                <a:xfrm>
                  <a:off x="4824124" y="5193372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7" name="Rectangle 326"/>
                <p:cNvSpPr/>
                <p:nvPr/>
              </p:nvSpPr>
              <p:spPr>
                <a:xfrm>
                  <a:off x="5076186" y="5193372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8" name="Rectangle 327"/>
                <p:cNvSpPr/>
                <p:nvPr/>
              </p:nvSpPr>
              <p:spPr>
                <a:xfrm>
                  <a:off x="5328248" y="5193372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9" name="Rectangle 328"/>
                <p:cNvSpPr/>
                <p:nvPr/>
              </p:nvSpPr>
              <p:spPr>
                <a:xfrm>
                  <a:off x="5580310" y="5193372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0" name="Rectangle 329"/>
                <p:cNvSpPr/>
                <p:nvPr/>
              </p:nvSpPr>
              <p:spPr>
                <a:xfrm>
                  <a:off x="5832372" y="5193372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1" name="Rectangle 330"/>
                <p:cNvSpPr/>
                <p:nvPr/>
              </p:nvSpPr>
              <p:spPr>
                <a:xfrm>
                  <a:off x="6084434" y="5193372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2" name="Rectangle 331"/>
                <p:cNvSpPr/>
                <p:nvPr/>
              </p:nvSpPr>
              <p:spPr>
                <a:xfrm>
                  <a:off x="6336496" y="5193372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3" name="Rectangle 332"/>
                <p:cNvSpPr/>
                <p:nvPr/>
              </p:nvSpPr>
              <p:spPr>
                <a:xfrm>
                  <a:off x="6588558" y="5193372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4" name="Rectangle 333"/>
                <p:cNvSpPr/>
                <p:nvPr/>
              </p:nvSpPr>
              <p:spPr>
                <a:xfrm>
                  <a:off x="6840620" y="5193372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5" name="Rectangle 334"/>
                <p:cNvSpPr/>
                <p:nvPr/>
              </p:nvSpPr>
              <p:spPr>
                <a:xfrm>
                  <a:off x="7092682" y="5193372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6" name="Rectangle 335"/>
                <p:cNvSpPr/>
                <p:nvPr/>
              </p:nvSpPr>
              <p:spPr>
                <a:xfrm>
                  <a:off x="7344744" y="5193372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7" name="Rectangle 336"/>
                <p:cNvSpPr/>
                <p:nvPr/>
              </p:nvSpPr>
              <p:spPr>
                <a:xfrm>
                  <a:off x="7596806" y="5193372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8" name="Rectangle 337"/>
                <p:cNvSpPr/>
                <p:nvPr/>
              </p:nvSpPr>
              <p:spPr>
                <a:xfrm>
                  <a:off x="4067938" y="5445434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9" name="Rectangle 338"/>
                <p:cNvSpPr/>
                <p:nvPr/>
              </p:nvSpPr>
              <p:spPr>
                <a:xfrm>
                  <a:off x="4320000" y="5445434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0" name="Rectangle 339"/>
                <p:cNvSpPr/>
                <p:nvPr/>
              </p:nvSpPr>
              <p:spPr>
                <a:xfrm>
                  <a:off x="4572062" y="5445434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1" name="Rectangle 340"/>
                <p:cNvSpPr/>
                <p:nvPr/>
              </p:nvSpPr>
              <p:spPr>
                <a:xfrm>
                  <a:off x="4824124" y="5445434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2" name="Rectangle 341"/>
                <p:cNvSpPr/>
                <p:nvPr/>
              </p:nvSpPr>
              <p:spPr>
                <a:xfrm>
                  <a:off x="5076186" y="5445434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3" name="Rectangle 342"/>
                <p:cNvSpPr/>
                <p:nvPr/>
              </p:nvSpPr>
              <p:spPr>
                <a:xfrm>
                  <a:off x="5328248" y="5445434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4" name="Rectangle 343"/>
                <p:cNvSpPr/>
                <p:nvPr/>
              </p:nvSpPr>
              <p:spPr>
                <a:xfrm>
                  <a:off x="5580310" y="5445434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5" name="Rectangle 344"/>
                <p:cNvSpPr/>
                <p:nvPr/>
              </p:nvSpPr>
              <p:spPr>
                <a:xfrm>
                  <a:off x="5832372" y="5445434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6" name="Rectangle 345"/>
                <p:cNvSpPr/>
                <p:nvPr/>
              </p:nvSpPr>
              <p:spPr>
                <a:xfrm>
                  <a:off x="6084434" y="5445434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7" name="Rectangle 346"/>
                <p:cNvSpPr/>
                <p:nvPr/>
              </p:nvSpPr>
              <p:spPr>
                <a:xfrm>
                  <a:off x="6336496" y="5445434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8" name="Rectangle 347"/>
                <p:cNvSpPr/>
                <p:nvPr/>
              </p:nvSpPr>
              <p:spPr>
                <a:xfrm>
                  <a:off x="6588558" y="5445434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9" name="Rectangle 348"/>
                <p:cNvSpPr/>
                <p:nvPr/>
              </p:nvSpPr>
              <p:spPr>
                <a:xfrm>
                  <a:off x="6840620" y="5445434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50" name="Rectangle 349"/>
                <p:cNvSpPr/>
                <p:nvPr/>
              </p:nvSpPr>
              <p:spPr>
                <a:xfrm>
                  <a:off x="7092682" y="5445434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51" name="Rectangle 350"/>
                <p:cNvSpPr/>
                <p:nvPr/>
              </p:nvSpPr>
              <p:spPr>
                <a:xfrm>
                  <a:off x="7344744" y="5445434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52" name="Rectangle 351"/>
                <p:cNvSpPr/>
                <p:nvPr/>
              </p:nvSpPr>
              <p:spPr>
                <a:xfrm>
                  <a:off x="7596806" y="5445434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53" name="Rectangle 352"/>
                <p:cNvSpPr/>
                <p:nvPr/>
              </p:nvSpPr>
              <p:spPr>
                <a:xfrm>
                  <a:off x="4067938" y="5697496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54" name="Rectangle 353"/>
                <p:cNvSpPr/>
                <p:nvPr/>
              </p:nvSpPr>
              <p:spPr>
                <a:xfrm>
                  <a:off x="4320000" y="5697496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55" name="Rectangle 354"/>
                <p:cNvSpPr/>
                <p:nvPr/>
              </p:nvSpPr>
              <p:spPr>
                <a:xfrm>
                  <a:off x="4572062" y="5697496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56" name="Rectangle 355"/>
                <p:cNvSpPr/>
                <p:nvPr/>
              </p:nvSpPr>
              <p:spPr>
                <a:xfrm>
                  <a:off x="4824124" y="5697496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57" name="Rectangle 356"/>
                <p:cNvSpPr/>
                <p:nvPr/>
              </p:nvSpPr>
              <p:spPr>
                <a:xfrm>
                  <a:off x="5076186" y="5697496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58" name="Rectangle 357"/>
                <p:cNvSpPr/>
                <p:nvPr/>
              </p:nvSpPr>
              <p:spPr>
                <a:xfrm>
                  <a:off x="5328248" y="5697496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59" name="Rectangle 358"/>
                <p:cNvSpPr/>
                <p:nvPr/>
              </p:nvSpPr>
              <p:spPr>
                <a:xfrm>
                  <a:off x="5580310" y="5697496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0" name="Rectangle 359"/>
                <p:cNvSpPr/>
                <p:nvPr/>
              </p:nvSpPr>
              <p:spPr>
                <a:xfrm>
                  <a:off x="5832372" y="5697496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1" name="Rectangle 360"/>
                <p:cNvSpPr/>
                <p:nvPr/>
              </p:nvSpPr>
              <p:spPr>
                <a:xfrm>
                  <a:off x="6084434" y="5697496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2" name="Rectangle 361"/>
                <p:cNvSpPr/>
                <p:nvPr/>
              </p:nvSpPr>
              <p:spPr>
                <a:xfrm>
                  <a:off x="6336496" y="5697496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3" name="Rectangle 362"/>
                <p:cNvSpPr/>
                <p:nvPr/>
              </p:nvSpPr>
              <p:spPr>
                <a:xfrm>
                  <a:off x="6588558" y="5697496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4" name="Rectangle 363"/>
                <p:cNvSpPr/>
                <p:nvPr/>
              </p:nvSpPr>
              <p:spPr>
                <a:xfrm>
                  <a:off x="6840620" y="5697496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5" name="Rectangle 364"/>
                <p:cNvSpPr/>
                <p:nvPr/>
              </p:nvSpPr>
              <p:spPr>
                <a:xfrm>
                  <a:off x="7092682" y="5697496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6" name="Rectangle 365"/>
                <p:cNvSpPr/>
                <p:nvPr/>
              </p:nvSpPr>
              <p:spPr>
                <a:xfrm>
                  <a:off x="7344744" y="5697496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7" name="Rectangle 366"/>
                <p:cNvSpPr/>
                <p:nvPr/>
              </p:nvSpPr>
              <p:spPr>
                <a:xfrm>
                  <a:off x="7596806" y="5697496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8" name="Rectangle 367"/>
                <p:cNvSpPr/>
                <p:nvPr/>
              </p:nvSpPr>
              <p:spPr>
                <a:xfrm>
                  <a:off x="4067938" y="5949558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9" name="Rectangle 368"/>
                <p:cNvSpPr/>
                <p:nvPr/>
              </p:nvSpPr>
              <p:spPr>
                <a:xfrm>
                  <a:off x="4320000" y="5949558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0" name="Rectangle 369"/>
                <p:cNvSpPr/>
                <p:nvPr/>
              </p:nvSpPr>
              <p:spPr>
                <a:xfrm>
                  <a:off x="4572062" y="5949558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1" name="Rectangle 370"/>
                <p:cNvSpPr/>
                <p:nvPr/>
              </p:nvSpPr>
              <p:spPr>
                <a:xfrm>
                  <a:off x="4824124" y="5949558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2" name="Rectangle 371"/>
                <p:cNvSpPr/>
                <p:nvPr/>
              </p:nvSpPr>
              <p:spPr>
                <a:xfrm>
                  <a:off x="5076186" y="5949558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3" name="Rectangle 372"/>
                <p:cNvSpPr/>
                <p:nvPr/>
              </p:nvSpPr>
              <p:spPr>
                <a:xfrm>
                  <a:off x="5328248" y="5949558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4" name="Rectangle 373"/>
                <p:cNvSpPr/>
                <p:nvPr/>
              </p:nvSpPr>
              <p:spPr>
                <a:xfrm>
                  <a:off x="5580310" y="5949558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5" name="Rectangle 374"/>
                <p:cNvSpPr/>
                <p:nvPr/>
              </p:nvSpPr>
              <p:spPr>
                <a:xfrm>
                  <a:off x="5832372" y="5949558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6" name="Rectangle 375"/>
                <p:cNvSpPr/>
                <p:nvPr/>
              </p:nvSpPr>
              <p:spPr>
                <a:xfrm>
                  <a:off x="6084434" y="5949558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7" name="Rectangle 376"/>
                <p:cNvSpPr/>
                <p:nvPr/>
              </p:nvSpPr>
              <p:spPr>
                <a:xfrm>
                  <a:off x="6336496" y="5949558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8" name="Rectangle 377"/>
                <p:cNvSpPr/>
                <p:nvPr/>
              </p:nvSpPr>
              <p:spPr>
                <a:xfrm>
                  <a:off x="6588558" y="5949558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9" name="Rectangle 378"/>
                <p:cNvSpPr/>
                <p:nvPr/>
              </p:nvSpPr>
              <p:spPr>
                <a:xfrm>
                  <a:off x="6840620" y="5949558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0" name="Rectangle 379"/>
                <p:cNvSpPr/>
                <p:nvPr/>
              </p:nvSpPr>
              <p:spPr>
                <a:xfrm>
                  <a:off x="7092682" y="5949558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1" name="Rectangle 380"/>
                <p:cNvSpPr/>
                <p:nvPr/>
              </p:nvSpPr>
              <p:spPr>
                <a:xfrm>
                  <a:off x="7344744" y="5949558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2" name="Rectangle 381"/>
                <p:cNvSpPr/>
                <p:nvPr/>
              </p:nvSpPr>
              <p:spPr>
                <a:xfrm>
                  <a:off x="7596806" y="5949558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3" name="Rectangle 382"/>
                <p:cNvSpPr/>
                <p:nvPr/>
              </p:nvSpPr>
              <p:spPr>
                <a:xfrm>
                  <a:off x="4067938" y="6201620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4" name="Rectangle 383"/>
                <p:cNvSpPr/>
                <p:nvPr/>
              </p:nvSpPr>
              <p:spPr>
                <a:xfrm>
                  <a:off x="4320000" y="6201620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5" name="Rectangle 384"/>
                <p:cNvSpPr/>
                <p:nvPr/>
              </p:nvSpPr>
              <p:spPr>
                <a:xfrm>
                  <a:off x="4572062" y="6201620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6" name="Rectangle 385"/>
                <p:cNvSpPr/>
                <p:nvPr/>
              </p:nvSpPr>
              <p:spPr>
                <a:xfrm>
                  <a:off x="4824124" y="6201620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7" name="Rectangle 386"/>
                <p:cNvSpPr/>
                <p:nvPr/>
              </p:nvSpPr>
              <p:spPr>
                <a:xfrm>
                  <a:off x="5076186" y="6201620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8" name="Rectangle 387"/>
                <p:cNvSpPr/>
                <p:nvPr/>
              </p:nvSpPr>
              <p:spPr>
                <a:xfrm>
                  <a:off x="5328248" y="6201620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9" name="Rectangle 388"/>
                <p:cNvSpPr/>
                <p:nvPr/>
              </p:nvSpPr>
              <p:spPr>
                <a:xfrm>
                  <a:off x="5580310" y="6201620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0" name="Rectangle 389"/>
                <p:cNvSpPr/>
                <p:nvPr/>
              </p:nvSpPr>
              <p:spPr>
                <a:xfrm>
                  <a:off x="5832372" y="6201620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1" name="Rectangle 390"/>
                <p:cNvSpPr/>
                <p:nvPr/>
              </p:nvSpPr>
              <p:spPr>
                <a:xfrm>
                  <a:off x="6084434" y="6201620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2" name="Rectangle 391"/>
                <p:cNvSpPr/>
                <p:nvPr/>
              </p:nvSpPr>
              <p:spPr>
                <a:xfrm>
                  <a:off x="6336496" y="6201620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3" name="Rectangle 392"/>
                <p:cNvSpPr/>
                <p:nvPr/>
              </p:nvSpPr>
              <p:spPr>
                <a:xfrm>
                  <a:off x="6588558" y="6201620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4" name="Rectangle 393"/>
                <p:cNvSpPr/>
                <p:nvPr/>
              </p:nvSpPr>
              <p:spPr>
                <a:xfrm>
                  <a:off x="6840620" y="6201620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5" name="Rectangle 394"/>
                <p:cNvSpPr/>
                <p:nvPr/>
              </p:nvSpPr>
              <p:spPr>
                <a:xfrm>
                  <a:off x="7092682" y="6201620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6" name="Rectangle 395"/>
                <p:cNvSpPr/>
                <p:nvPr/>
              </p:nvSpPr>
              <p:spPr>
                <a:xfrm>
                  <a:off x="7344744" y="6201620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7" name="Rectangle 396"/>
                <p:cNvSpPr/>
                <p:nvPr/>
              </p:nvSpPr>
              <p:spPr>
                <a:xfrm>
                  <a:off x="7596806" y="6201620"/>
                  <a:ext cx="252000" cy="252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cxnSp>
            <p:nvCxnSpPr>
              <p:cNvPr id="226" name="Straight Arrow Connector 225"/>
              <p:cNvCxnSpPr/>
              <p:nvPr/>
            </p:nvCxnSpPr>
            <p:spPr>
              <a:xfrm>
                <a:off x="3815907" y="5949310"/>
                <a:ext cx="4284527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7" name="Straight Arrow Connector 226"/>
              <p:cNvCxnSpPr/>
              <p:nvPr/>
            </p:nvCxnSpPr>
            <p:spPr>
              <a:xfrm flipV="1">
                <a:off x="6084186" y="3681031"/>
                <a:ext cx="0" cy="277234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28" name="TextBox 227"/>
              <p:cNvSpPr txBox="1"/>
              <p:nvPr/>
            </p:nvSpPr>
            <p:spPr>
              <a:xfrm>
                <a:off x="7848403" y="5949310"/>
                <a:ext cx="50406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i="1" dirty="0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:endParaRPr lang="en-GB" sz="20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9" name="TextBox 228"/>
              <p:cNvSpPr txBox="1"/>
              <p:nvPr/>
            </p:nvSpPr>
            <p:spPr>
              <a:xfrm>
                <a:off x="5755665" y="5879774"/>
                <a:ext cx="50406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 smtClean="0"/>
                  <a:t>0 </a:t>
                </a:r>
                <a:endParaRPr lang="en-GB" sz="1600" dirty="0"/>
              </a:p>
            </p:txBody>
          </p:sp>
          <p:sp>
            <p:nvSpPr>
              <p:cNvPr id="230" name="TextBox 229"/>
              <p:cNvSpPr txBox="1"/>
              <p:nvPr/>
            </p:nvSpPr>
            <p:spPr>
              <a:xfrm>
                <a:off x="6342665" y="6028698"/>
                <a:ext cx="50406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 smtClean="0"/>
                  <a:t>2 </a:t>
                </a:r>
                <a:endParaRPr lang="en-GB" sz="1600" dirty="0"/>
              </a:p>
            </p:txBody>
          </p:sp>
          <p:cxnSp>
            <p:nvCxnSpPr>
              <p:cNvPr id="231" name="Straight Connector 230"/>
              <p:cNvCxnSpPr>
                <a:endCxn id="230" idx="0"/>
              </p:cNvCxnSpPr>
              <p:nvPr/>
            </p:nvCxnSpPr>
            <p:spPr>
              <a:xfrm>
                <a:off x="6588548" y="5945338"/>
                <a:ext cx="6149" cy="8336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32" name="TextBox 231"/>
              <p:cNvSpPr txBox="1"/>
              <p:nvPr/>
            </p:nvSpPr>
            <p:spPr>
              <a:xfrm>
                <a:off x="6836759" y="6028698"/>
                <a:ext cx="50406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/>
                  <a:t>4</a:t>
                </a:r>
                <a:r>
                  <a:rPr lang="en-GB" sz="1600" dirty="0" smtClean="0"/>
                  <a:t> </a:t>
                </a:r>
                <a:endParaRPr lang="en-GB" sz="1600" dirty="0"/>
              </a:p>
            </p:txBody>
          </p:sp>
          <p:cxnSp>
            <p:nvCxnSpPr>
              <p:cNvPr id="233" name="Straight Connector 232"/>
              <p:cNvCxnSpPr>
                <a:endCxn id="232" idx="0"/>
              </p:cNvCxnSpPr>
              <p:nvPr/>
            </p:nvCxnSpPr>
            <p:spPr>
              <a:xfrm>
                <a:off x="7082642" y="5944758"/>
                <a:ext cx="6149" cy="8394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34" name="TextBox 233"/>
              <p:cNvSpPr txBox="1"/>
              <p:nvPr/>
            </p:nvSpPr>
            <p:spPr>
              <a:xfrm>
                <a:off x="5333233" y="6033912"/>
                <a:ext cx="50406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 smtClean="0"/>
                  <a:t>– 2 </a:t>
                </a:r>
                <a:endParaRPr lang="en-GB" sz="1600" dirty="0"/>
              </a:p>
            </p:txBody>
          </p:sp>
          <p:cxnSp>
            <p:nvCxnSpPr>
              <p:cNvPr id="235" name="Straight Connector 234"/>
              <p:cNvCxnSpPr>
                <a:endCxn id="234" idx="0"/>
              </p:cNvCxnSpPr>
              <p:nvPr/>
            </p:nvCxnSpPr>
            <p:spPr>
              <a:xfrm>
                <a:off x="5579116" y="5947655"/>
                <a:ext cx="6149" cy="86257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36" name="TextBox 235"/>
              <p:cNvSpPr txBox="1"/>
              <p:nvPr/>
            </p:nvSpPr>
            <p:spPr>
              <a:xfrm>
                <a:off x="4821563" y="6033912"/>
                <a:ext cx="50406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 smtClean="0"/>
                  <a:t>– 4 </a:t>
                </a:r>
                <a:endParaRPr lang="en-GB" sz="1600" dirty="0"/>
              </a:p>
            </p:txBody>
          </p:sp>
          <p:cxnSp>
            <p:nvCxnSpPr>
              <p:cNvPr id="237" name="Straight Connector 236"/>
              <p:cNvCxnSpPr>
                <a:endCxn id="236" idx="0"/>
              </p:cNvCxnSpPr>
              <p:nvPr/>
            </p:nvCxnSpPr>
            <p:spPr>
              <a:xfrm>
                <a:off x="5067446" y="5950552"/>
                <a:ext cx="6149" cy="8336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38" name="TextBox 237"/>
              <p:cNvSpPr txBox="1"/>
              <p:nvPr/>
            </p:nvSpPr>
            <p:spPr>
              <a:xfrm>
                <a:off x="5492587" y="6291196"/>
                <a:ext cx="50406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sz="1600" dirty="0" smtClean="0"/>
                  <a:t>– 2 </a:t>
                </a:r>
                <a:endParaRPr lang="en-GB" sz="1600" dirty="0"/>
              </a:p>
            </p:txBody>
          </p:sp>
          <p:cxnSp>
            <p:nvCxnSpPr>
              <p:cNvPr id="239" name="Straight Connector 238"/>
              <p:cNvCxnSpPr>
                <a:endCxn id="390" idx="2"/>
              </p:cNvCxnSpPr>
              <p:nvPr/>
            </p:nvCxnSpPr>
            <p:spPr>
              <a:xfrm flipH="1" flipV="1">
                <a:off x="5958372" y="6453620"/>
                <a:ext cx="122562" cy="2809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40" name="TextBox 239"/>
              <p:cNvSpPr txBox="1"/>
              <p:nvPr/>
            </p:nvSpPr>
            <p:spPr>
              <a:xfrm>
                <a:off x="5492008" y="5278866"/>
                <a:ext cx="50406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sz="1600" dirty="0" smtClean="0"/>
                  <a:t> 2 </a:t>
                </a:r>
                <a:endParaRPr lang="en-GB" sz="1600" dirty="0"/>
              </a:p>
            </p:txBody>
          </p:sp>
          <p:cxnSp>
            <p:nvCxnSpPr>
              <p:cNvPr id="241" name="Straight Connector 240"/>
              <p:cNvCxnSpPr/>
              <p:nvPr/>
            </p:nvCxnSpPr>
            <p:spPr>
              <a:xfrm flipH="1" flipV="1">
                <a:off x="5957793" y="5441290"/>
                <a:ext cx="122562" cy="2809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42" name="TextBox 241"/>
              <p:cNvSpPr txBox="1"/>
              <p:nvPr/>
            </p:nvSpPr>
            <p:spPr>
              <a:xfrm>
                <a:off x="5491429" y="4774150"/>
                <a:ext cx="50406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sz="1600" dirty="0"/>
                  <a:t>4</a:t>
                </a:r>
                <a:r>
                  <a:rPr lang="en-GB" sz="1600" dirty="0" smtClean="0"/>
                  <a:t> </a:t>
                </a:r>
                <a:endParaRPr lang="en-GB" sz="1600" dirty="0"/>
              </a:p>
            </p:txBody>
          </p:sp>
          <p:cxnSp>
            <p:nvCxnSpPr>
              <p:cNvPr id="243" name="Straight Connector 242"/>
              <p:cNvCxnSpPr/>
              <p:nvPr/>
            </p:nvCxnSpPr>
            <p:spPr>
              <a:xfrm flipH="1" flipV="1">
                <a:off x="5957214" y="4936574"/>
                <a:ext cx="122562" cy="2809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44" name="TextBox 243"/>
              <p:cNvSpPr txBox="1"/>
              <p:nvPr/>
            </p:nvSpPr>
            <p:spPr>
              <a:xfrm>
                <a:off x="5490850" y="4269434"/>
                <a:ext cx="50406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sz="1600" dirty="0"/>
                  <a:t>6</a:t>
                </a:r>
                <a:r>
                  <a:rPr lang="en-GB" sz="1600" dirty="0" smtClean="0"/>
                  <a:t> </a:t>
                </a:r>
                <a:endParaRPr lang="en-GB" sz="1600" dirty="0"/>
              </a:p>
            </p:txBody>
          </p:sp>
          <p:cxnSp>
            <p:nvCxnSpPr>
              <p:cNvPr id="245" name="Straight Connector 244"/>
              <p:cNvCxnSpPr/>
              <p:nvPr/>
            </p:nvCxnSpPr>
            <p:spPr>
              <a:xfrm flipH="1" flipV="1">
                <a:off x="5956635" y="4431858"/>
                <a:ext cx="122562" cy="2809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46" name="TextBox 245"/>
              <p:cNvSpPr txBox="1"/>
              <p:nvPr/>
            </p:nvSpPr>
            <p:spPr>
              <a:xfrm>
                <a:off x="4325286" y="6033912"/>
                <a:ext cx="50406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 smtClean="0"/>
                  <a:t>– 6 </a:t>
                </a:r>
                <a:endParaRPr lang="en-GB" sz="1600" dirty="0"/>
              </a:p>
            </p:txBody>
          </p:sp>
          <p:cxnSp>
            <p:nvCxnSpPr>
              <p:cNvPr id="247" name="Straight Connector 246"/>
              <p:cNvCxnSpPr>
                <a:endCxn id="246" idx="0"/>
              </p:cNvCxnSpPr>
              <p:nvPr/>
            </p:nvCxnSpPr>
            <p:spPr>
              <a:xfrm>
                <a:off x="4571169" y="5938829"/>
                <a:ext cx="6149" cy="95083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23" name="TextBox 222"/>
            <p:cNvSpPr txBox="1"/>
            <p:nvPr/>
          </p:nvSpPr>
          <p:spPr>
            <a:xfrm>
              <a:off x="7351515" y="6034614"/>
              <a:ext cx="50406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/>
                <a:t> 6 </a:t>
              </a:r>
              <a:endParaRPr lang="en-GB" sz="1600" dirty="0"/>
            </a:p>
          </p:txBody>
        </p:sp>
        <p:cxnSp>
          <p:nvCxnSpPr>
            <p:cNvPr id="224" name="Straight Connector 223"/>
            <p:cNvCxnSpPr>
              <a:endCxn id="223" idx="0"/>
            </p:cNvCxnSpPr>
            <p:nvPr/>
          </p:nvCxnSpPr>
          <p:spPr>
            <a:xfrm>
              <a:off x="7597398" y="5939531"/>
              <a:ext cx="6149" cy="9508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398" name="Object 397"/>
          <p:cNvGraphicFramePr>
            <a:graphicFrameLocks noChangeAspect="1"/>
          </p:cNvGraphicFramePr>
          <p:nvPr/>
        </p:nvGraphicFramePr>
        <p:xfrm>
          <a:off x="232553" y="2551774"/>
          <a:ext cx="1544637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3" name="Equation" r:id="rId7" imgW="1066680" imgH="457200" progId="Equation.3">
                  <p:embed/>
                </p:oleObj>
              </mc:Choice>
              <mc:Fallback>
                <p:oleObj name="Equation" r:id="rId7" imgW="106668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553" y="2551774"/>
                        <a:ext cx="1544637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" name="Object 398"/>
          <p:cNvGraphicFramePr>
            <a:graphicFrameLocks noChangeAspect="1"/>
          </p:cNvGraphicFramePr>
          <p:nvPr/>
        </p:nvGraphicFramePr>
        <p:xfrm>
          <a:off x="1848425" y="2572780"/>
          <a:ext cx="623888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4" name="Equation" r:id="rId9" imgW="431640" imgH="457200" progId="Equation.3">
                  <p:embed/>
                </p:oleObj>
              </mc:Choice>
              <mc:Fallback>
                <p:oleObj name="Equation" r:id="rId9" imgW="43164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8425" y="2572780"/>
                        <a:ext cx="623888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0" name="TextBox 399"/>
          <p:cNvSpPr txBox="1"/>
          <p:nvPr/>
        </p:nvSpPr>
        <p:spPr>
          <a:xfrm>
            <a:off x="2025461" y="2544167"/>
            <a:ext cx="484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401" name="TextBox 400"/>
          <p:cNvSpPr txBox="1"/>
          <p:nvPr/>
        </p:nvSpPr>
        <p:spPr>
          <a:xfrm>
            <a:off x="2023625" y="2883854"/>
            <a:ext cx="484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</a:t>
            </a:r>
          </a:p>
        </p:txBody>
      </p:sp>
      <p:graphicFrame>
        <p:nvGraphicFramePr>
          <p:cNvPr id="402" name="Object 401"/>
          <p:cNvGraphicFramePr>
            <a:graphicFrameLocks noChangeAspect="1"/>
          </p:cNvGraphicFramePr>
          <p:nvPr/>
        </p:nvGraphicFramePr>
        <p:xfrm>
          <a:off x="227914" y="3255111"/>
          <a:ext cx="152717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5" name="Equation" r:id="rId11" imgW="1054080" imgH="457200" progId="Equation.3">
                  <p:embed/>
                </p:oleObj>
              </mc:Choice>
              <mc:Fallback>
                <p:oleObj name="Equation" r:id="rId11" imgW="1054080" imgH="457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14" y="3255111"/>
                        <a:ext cx="1527175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3" name="Object 402"/>
          <p:cNvGraphicFramePr>
            <a:graphicFrameLocks noChangeAspect="1"/>
          </p:cNvGraphicFramePr>
          <p:nvPr/>
        </p:nvGraphicFramePr>
        <p:xfrm>
          <a:off x="1835573" y="3276024"/>
          <a:ext cx="623888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6" name="Equation" r:id="rId13" imgW="431640" imgH="457200" progId="Equation.3">
                  <p:embed/>
                </p:oleObj>
              </mc:Choice>
              <mc:Fallback>
                <p:oleObj name="Equation" r:id="rId13" imgW="43164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573" y="3276024"/>
                        <a:ext cx="623888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4" name="TextBox 403"/>
          <p:cNvSpPr txBox="1"/>
          <p:nvPr/>
        </p:nvSpPr>
        <p:spPr>
          <a:xfrm>
            <a:off x="2012609" y="3247411"/>
            <a:ext cx="484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0</a:t>
            </a:r>
          </a:p>
        </p:txBody>
      </p:sp>
      <p:sp>
        <p:nvSpPr>
          <p:cNvPr id="405" name="TextBox 404"/>
          <p:cNvSpPr txBox="1"/>
          <p:nvPr/>
        </p:nvSpPr>
        <p:spPr>
          <a:xfrm>
            <a:off x="2010773" y="3587098"/>
            <a:ext cx="484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3</a:t>
            </a:r>
          </a:p>
        </p:txBody>
      </p:sp>
      <p:graphicFrame>
        <p:nvGraphicFramePr>
          <p:cNvPr id="406" name="Object 405"/>
          <p:cNvGraphicFramePr>
            <a:graphicFrameLocks noChangeAspect="1"/>
          </p:cNvGraphicFramePr>
          <p:nvPr/>
        </p:nvGraphicFramePr>
        <p:xfrm>
          <a:off x="217488" y="3968750"/>
          <a:ext cx="1525587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7" name="Equation" r:id="rId14" imgW="1054080" imgH="457200" progId="Equation.3">
                  <p:embed/>
                </p:oleObj>
              </mc:Choice>
              <mc:Fallback>
                <p:oleObj name="Equation" r:id="rId14" imgW="105408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488" y="3968750"/>
                        <a:ext cx="1525587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7" name="Object 406"/>
          <p:cNvGraphicFramePr>
            <a:graphicFrameLocks noChangeAspect="1"/>
          </p:cNvGraphicFramePr>
          <p:nvPr/>
        </p:nvGraphicFramePr>
        <p:xfrm>
          <a:off x="1822720" y="3990284"/>
          <a:ext cx="623888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8" name="Equation" r:id="rId16" imgW="431640" imgH="457200" progId="Equation.3">
                  <p:embed/>
                </p:oleObj>
              </mc:Choice>
              <mc:Fallback>
                <p:oleObj name="Equation" r:id="rId16" imgW="431640" imgH="4572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2720" y="3990284"/>
                        <a:ext cx="623888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8" name="TextBox 407"/>
          <p:cNvSpPr txBox="1"/>
          <p:nvPr/>
        </p:nvSpPr>
        <p:spPr>
          <a:xfrm>
            <a:off x="1999756" y="3961671"/>
            <a:ext cx="484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409" name="TextBox 408"/>
          <p:cNvSpPr txBox="1"/>
          <p:nvPr/>
        </p:nvSpPr>
        <p:spPr>
          <a:xfrm>
            <a:off x="1997920" y="4301358"/>
            <a:ext cx="484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-3</a:t>
            </a:r>
            <a:endParaRPr lang="en-GB" dirty="0"/>
          </a:p>
        </p:txBody>
      </p:sp>
      <p:graphicFrame>
        <p:nvGraphicFramePr>
          <p:cNvPr id="412" name="Object 411"/>
          <p:cNvGraphicFramePr>
            <a:graphicFrameLocks noChangeAspect="1"/>
          </p:cNvGraphicFramePr>
          <p:nvPr/>
        </p:nvGraphicFramePr>
        <p:xfrm>
          <a:off x="220663" y="4606925"/>
          <a:ext cx="148907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9" name="Equation" r:id="rId17" imgW="1028520" imgH="457200" progId="Equation.3">
                  <p:embed/>
                </p:oleObj>
              </mc:Choice>
              <mc:Fallback>
                <p:oleObj name="Equation" r:id="rId17" imgW="1028520" imgH="4572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3" y="4606925"/>
                        <a:ext cx="1489075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" name="Object 412"/>
          <p:cNvGraphicFramePr>
            <a:graphicFrameLocks noChangeAspect="1"/>
          </p:cNvGraphicFramePr>
          <p:nvPr/>
        </p:nvGraphicFramePr>
        <p:xfrm>
          <a:off x="1809437" y="4628412"/>
          <a:ext cx="623888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0" name="Equation" r:id="rId19" imgW="431640" imgH="457200" progId="Equation.3">
                  <p:embed/>
                </p:oleObj>
              </mc:Choice>
              <mc:Fallback>
                <p:oleObj name="Equation" r:id="rId19" imgW="431640" imgH="4572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437" y="4628412"/>
                        <a:ext cx="623888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4" name="TextBox 413"/>
          <p:cNvSpPr txBox="1"/>
          <p:nvPr/>
        </p:nvSpPr>
        <p:spPr>
          <a:xfrm>
            <a:off x="1986473" y="4599799"/>
            <a:ext cx="484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0</a:t>
            </a:r>
          </a:p>
        </p:txBody>
      </p:sp>
      <p:sp>
        <p:nvSpPr>
          <p:cNvPr id="415" name="TextBox 414"/>
          <p:cNvSpPr txBox="1"/>
          <p:nvPr/>
        </p:nvSpPr>
        <p:spPr>
          <a:xfrm>
            <a:off x="1984637" y="4939486"/>
            <a:ext cx="484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</a:t>
            </a:r>
          </a:p>
        </p:txBody>
      </p:sp>
      <p:graphicFrame>
        <p:nvGraphicFramePr>
          <p:cNvPr id="416" name="Object 415"/>
          <p:cNvGraphicFramePr>
            <a:graphicFrameLocks noChangeAspect="1"/>
          </p:cNvGraphicFramePr>
          <p:nvPr/>
        </p:nvGraphicFramePr>
        <p:xfrm>
          <a:off x="217488" y="5310188"/>
          <a:ext cx="1471612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1" name="Equation" r:id="rId20" imgW="1015920" imgH="457200" progId="Equation.3">
                  <p:embed/>
                </p:oleObj>
              </mc:Choice>
              <mc:Fallback>
                <p:oleObj name="Equation" r:id="rId20" imgW="101592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488" y="5310188"/>
                        <a:ext cx="1471612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7" name="Object 416"/>
          <p:cNvGraphicFramePr>
            <a:graphicFrameLocks noChangeAspect="1"/>
          </p:cNvGraphicFramePr>
          <p:nvPr/>
        </p:nvGraphicFramePr>
        <p:xfrm>
          <a:off x="1796585" y="5331656"/>
          <a:ext cx="623888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2" name="Equation" r:id="rId22" imgW="431640" imgH="457200" progId="Equation.3">
                  <p:embed/>
                </p:oleObj>
              </mc:Choice>
              <mc:Fallback>
                <p:oleObj name="Equation" r:id="rId22" imgW="431640" imgH="4572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6585" y="5331656"/>
                        <a:ext cx="623888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8" name="TextBox 417"/>
          <p:cNvSpPr txBox="1"/>
          <p:nvPr/>
        </p:nvSpPr>
        <p:spPr>
          <a:xfrm>
            <a:off x="1973621" y="5303043"/>
            <a:ext cx="484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0</a:t>
            </a:r>
          </a:p>
        </p:txBody>
      </p:sp>
      <p:sp>
        <p:nvSpPr>
          <p:cNvPr id="419" name="TextBox 418"/>
          <p:cNvSpPr txBox="1"/>
          <p:nvPr/>
        </p:nvSpPr>
        <p:spPr>
          <a:xfrm>
            <a:off x="1971785" y="5642730"/>
            <a:ext cx="484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6</a:t>
            </a:r>
          </a:p>
        </p:txBody>
      </p:sp>
      <p:graphicFrame>
        <p:nvGraphicFramePr>
          <p:cNvPr id="420" name="Object 419"/>
          <p:cNvGraphicFramePr>
            <a:graphicFrameLocks noChangeAspect="1"/>
          </p:cNvGraphicFramePr>
          <p:nvPr/>
        </p:nvGraphicFramePr>
        <p:xfrm>
          <a:off x="131763" y="6024563"/>
          <a:ext cx="1617662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3" name="Equation" r:id="rId23" imgW="1117440" imgH="457200" progId="Equation.3">
                  <p:embed/>
                </p:oleObj>
              </mc:Choice>
              <mc:Fallback>
                <p:oleObj name="Equation" r:id="rId23" imgW="1117440" imgH="4572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763" y="6024563"/>
                        <a:ext cx="1617662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1" name="Object 420"/>
          <p:cNvGraphicFramePr>
            <a:graphicFrameLocks noChangeAspect="1"/>
          </p:cNvGraphicFramePr>
          <p:nvPr/>
        </p:nvGraphicFramePr>
        <p:xfrm>
          <a:off x="1783732" y="6045916"/>
          <a:ext cx="623888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4" name="Equation" r:id="rId25" imgW="431640" imgH="457200" progId="Equation.3">
                  <p:embed/>
                </p:oleObj>
              </mc:Choice>
              <mc:Fallback>
                <p:oleObj name="Equation" r:id="rId25" imgW="431640" imgH="457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3732" y="6045916"/>
                        <a:ext cx="623888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2" name="TextBox 421"/>
          <p:cNvSpPr txBox="1"/>
          <p:nvPr/>
        </p:nvSpPr>
        <p:spPr>
          <a:xfrm>
            <a:off x="1960768" y="6017303"/>
            <a:ext cx="484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6</a:t>
            </a:r>
          </a:p>
        </p:txBody>
      </p:sp>
      <p:sp>
        <p:nvSpPr>
          <p:cNvPr id="423" name="TextBox 422"/>
          <p:cNvSpPr txBox="1"/>
          <p:nvPr/>
        </p:nvSpPr>
        <p:spPr>
          <a:xfrm>
            <a:off x="1958932" y="6356990"/>
            <a:ext cx="484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-6</a:t>
            </a:r>
            <a:endParaRPr lang="en-GB" dirty="0"/>
          </a:p>
        </p:txBody>
      </p:sp>
      <p:graphicFrame>
        <p:nvGraphicFramePr>
          <p:cNvPr id="426" name="Object 2"/>
          <p:cNvGraphicFramePr>
            <a:graphicFrameLocks noChangeAspect="1"/>
          </p:cNvGraphicFramePr>
          <p:nvPr/>
        </p:nvGraphicFramePr>
        <p:xfrm>
          <a:off x="4376741" y="5575629"/>
          <a:ext cx="827087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5" name="Equation" r:id="rId26" imgW="571320" imgH="457200" progId="Equation.3">
                  <p:embed/>
                </p:oleObj>
              </mc:Choice>
              <mc:Fallback>
                <p:oleObj name="Equation" r:id="rId26" imgW="571320" imgH="4572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6741" y="5575629"/>
                        <a:ext cx="827087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7" name="TextBox 426"/>
          <p:cNvSpPr txBox="1"/>
          <p:nvPr/>
        </p:nvSpPr>
        <p:spPr>
          <a:xfrm>
            <a:off x="3179135" y="5560826"/>
            <a:ext cx="691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(c)</a:t>
            </a:r>
            <a:endParaRPr lang="en-GB" dirty="0"/>
          </a:p>
        </p:txBody>
      </p:sp>
      <p:graphicFrame>
        <p:nvGraphicFramePr>
          <p:cNvPr id="428" name="Object 2"/>
          <p:cNvGraphicFramePr>
            <a:graphicFrameLocks noChangeAspect="1"/>
          </p:cNvGraphicFramePr>
          <p:nvPr/>
        </p:nvGraphicFramePr>
        <p:xfrm>
          <a:off x="3662541" y="5565440"/>
          <a:ext cx="6985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6" name="Equation" r:id="rId28" imgW="482400" imgH="457200" progId="Equation.3">
                  <p:embed/>
                </p:oleObj>
              </mc:Choice>
              <mc:Fallback>
                <p:oleObj name="Equation" r:id="rId28" imgW="4824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2541" y="5565440"/>
                        <a:ext cx="6985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6" name="Object 3"/>
          <p:cNvGraphicFramePr>
            <a:graphicFrameLocks noChangeAspect="1"/>
          </p:cNvGraphicFramePr>
          <p:nvPr/>
        </p:nvGraphicFramePr>
        <p:xfrm>
          <a:off x="5229372" y="5568579"/>
          <a:ext cx="989013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7" name="Equation" r:id="rId29" imgW="685800" imgH="457200" progId="Equation.3">
                  <p:embed/>
                </p:oleObj>
              </mc:Choice>
              <mc:Fallback>
                <p:oleObj name="Equation" r:id="rId29" imgW="685800" imgH="4572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9372" y="5568579"/>
                        <a:ext cx="989013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7" name="Object 4"/>
          <p:cNvGraphicFramePr>
            <a:graphicFrameLocks noChangeAspect="1"/>
          </p:cNvGraphicFramePr>
          <p:nvPr/>
        </p:nvGraphicFramePr>
        <p:xfrm>
          <a:off x="5500688" y="5612623"/>
          <a:ext cx="182562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8" name="Equation" r:id="rId31" imgW="126720" imgH="177480" progId="Equation.3">
                  <p:embed/>
                </p:oleObj>
              </mc:Choice>
              <mc:Fallback>
                <p:oleObj name="Equation" r:id="rId31" imgW="126720" imgH="17748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88" y="5612623"/>
                        <a:ext cx="182562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8" name="Object 5"/>
          <p:cNvGraphicFramePr>
            <a:graphicFrameLocks noChangeAspect="1"/>
          </p:cNvGraphicFramePr>
          <p:nvPr/>
        </p:nvGraphicFramePr>
        <p:xfrm>
          <a:off x="5794226" y="5609448"/>
          <a:ext cx="349250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9" name="Equation" r:id="rId33" imgW="241200" imgH="164880" progId="Equation.3">
                  <p:embed/>
                </p:oleObj>
              </mc:Choice>
              <mc:Fallback>
                <p:oleObj name="Equation" r:id="rId33" imgW="241200" imgH="16488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226" y="5609448"/>
                        <a:ext cx="349250" cy="23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9" name="Object 6"/>
          <p:cNvGraphicFramePr>
            <a:graphicFrameLocks noChangeAspect="1"/>
          </p:cNvGraphicFramePr>
          <p:nvPr/>
        </p:nvGraphicFramePr>
        <p:xfrm>
          <a:off x="5500688" y="5938060"/>
          <a:ext cx="185737" cy="23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0" name="Equation" r:id="rId35" imgW="126720" imgH="164880" progId="Equation.3">
                  <p:embed/>
                </p:oleObj>
              </mc:Choice>
              <mc:Fallback>
                <p:oleObj name="Equation" r:id="rId35" imgW="126720" imgH="16488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88" y="5938060"/>
                        <a:ext cx="185737" cy="236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30" name="Object 7"/>
          <p:cNvGraphicFramePr>
            <a:graphicFrameLocks noChangeAspect="1"/>
          </p:cNvGraphicFramePr>
          <p:nvPr/>
        </p:nvGraphicFramePr>
        <p:xfrm>
          <a:off x="5864854" y="5920598"/>
          <a:ext cx="184150" cy="255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1" name="Equation" r:id="rId37" imgW="126720" imgH="177480" progId="Equation.3">
                  <p:embed/>
                </p:oleObj>
              </mc:Choice>
              <mc:Fallback>
                <p:oleObj name="Equation" r:id="rId37" imgW="126720" imgH="177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4854" y="5920598"/>
                        <a:ext cx="184150" cy="255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2" name="Line Callout 2 431"/>
          <p:cNvSpPr/>
          <p:nvPr/>
        </p:nvSpPr>
        <p:spPr>
          <a:xfrm>
            <a:off x="6220046" y="6294474"/>
            <a:ext cx="2456121" cy="297712"/>
          </a:xfrm>
          <a:prstGeom prst="borderCallout2">
            <a:avLst>
              <a:gd name="adj1" fmla="val 36607"/>
              <a:gd name="adj2" fmla="val -6806"/>
              <a:gd name="adj3" fmla="val 40178"/>
              <a:gd name="adj4" fmla="val -18957"/>
              <a:gd name="adj5" fmla="val -23214"/>
              <a:gd name="adj6" fmla="val -56799"/>
            </a:avLst>
          </a:prstGeom>
          <a:ln>
            <a:tailEnd type="arrow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First  transformation</a:t>
            </a:r>
            <a:endParaRPr lang="en-GB" dirty="0"/>
          </a:p>
        </p:txBody>
      </p:sp>
      <p:sp>
        <p:nvSpPr>
          <p:cNvPr id="433" name="Line Callout 2 432"/>
          <p:cNvSpPr/>
          <p:nvPr/>
        </p:nvSpPr>
        <p:spPr>
          <a:xfrm>
            <a:off x="2615609" y="6383079"/>
            <a:ext cx="2477386" cy="297712"/>
          </a:xfrm>
          <a:prstGeom prst="borderCallout2">
            <a:avLst>
              <a:gd name="adj1" fmla="val -13393"/>
              <a:gd name="adj2" fmla="val 60294"/>
              <a:gd name="adj3" fmla="val -38393"/>
              <a:gd name="adj4" fmla="val 63727"/>
              <a:gd name="adj5" fmla="val -80357"/>
              <a:gd name="adj6" fmla="val 56777"/>
            </a:avLst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Second transformation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8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3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8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" grpId="0" animBg="1"/>
      <p:bldP spid="425" grpId="0" animBg="1"/>
      <p:bldP spid="410" grpId="0" animBg="1"/>
      <p:bldP spid="400" grpId="0"/>
      <p:bldP spid="401" grpId="0"/>
      <p:bldP spid="404" grpId="0"/>
      <p:bldP spid="405" grpId="0"/>
      <p:bldP spid="408" grpId="0"/>
      <p:bldP spid="409" grpId="0"/>
      <p:bldP spid="414" grpId="0"/>
      <p:bldP spid="415" grpId="0"/>
      <p:bldP spid="418" grpId="0"/>
      <p:bldP spid="419" grpId="0"/>
      <p:bldP spid="422" grpId="0"/>
      <p:bldP spid="423" grpId="0"/>
      <p:bldP spid="427" grpId="0"/>
      <p:bldP spid="432" grpId="0" animBg="1"/>
      <p:bldP spid="43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88640"/>
            <a:ext cx="8496944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u="sng" dirty="0" smtClean="0"/>
              <a:t>Matrices(3)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In questions 1 to 5 describe the transformation defined by each matrix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1.    </a:t>
            </a:r>
          </a:p>
          <a:p>
            <a:pPr>
              <a:lnSpc>
                <a:spcPct val="150000"/>
              </a:lnSpc>
            </a:pPr>
            <a:endParaRPr lang="en-GB" dirty="0"/>
          </a:p>
          <a:p>
            <a:pPr>
              <a:lnSpc>
                <a:spcPct val="150000"/>
              </a:lnSpc>
            </a:pPr>
            <a:r>
              <a:rPr lang="en-GB" dirty="0" smtClean="0"/>
              <a:t>2.     </a:t>
            </a:r>
          </a:p>
          <a:p>
            <a:pPr>
              <a:lnSpc>
                <a:spcPct val="150000"/>
              </a:lnSpc>
            </a:pPr>
            <a:endParaRPr lang="en-GB" dirty="0"/>
          </a:p>
          <a:p>
            <a:pPr>
              <a:lnSpc>
                <a:spcPct val="150000"/>
              </a:lnSpc>
            </a:pPr>
            <a:r>
              <a:rPr lang="en-GB" dirty="0" smtClean="0"/>
              <a:t>3. </a:t>
            </a:r>
          </a:p>
          <a:p>
            <a:pPr>
              <a:lnSpc>
                <a:spcPct val="150000"/>
              </a:lnSpc>
            </a:pPr>
            <a:endParaRPr lang="en-GB" dirty="0"/>
          </a:p>
          <a:p>
            <a:pPr>
              <a:lnSpc>
                <a:spcPct val="150000"/>
              </a:lnSpc>
            </a:pPr>
            <a:r>
              <a:rPr lang="en-GB" dirty="0" smtClean="0"/>
              <a:t>4. </a:t>
            </a:r>
          </a:p>
          <a:p>
            <a:pPr>
              <a:lnSpc>
                <a:spcPct val="150000"/>
              </a:lnSpc>
            </a:pPr>
            <a:endParaRPr lang="en-GB" dirty="0"/>
          </a:p>
          <a:p>
            <a:pPr>
              <a:lnSpc>
                <a:spcPct val="150000"/>
              </a:lnSpc>
            </a:pPr>
            <a:r>
              <a:rPr lang="en-GB" dirty="0" smtClean="0"/>
              <a:t>5.</a:t>
            </a: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683568" y="1124744"/>
          <a:ext cx="827088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Equation" r:id="rId3" imgW="571320" imgH="457200" progId="Equation.3">
                  <p:embed/>
                </p:oleObj>
              </mc:Choice>
              <mc:Fallback>
                <p:oleObj name="Equation" r:id="rId3" imgW="57132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124744"/>
                        <a:ext cx="827088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2"/>
          <p:cNvGraphicFramePr>
            <a:graphicFrameLocks noChangeAspect="1"/>
          </p:cNvGraphicFramePr>
          <p:nvPr/>
        </p:nvGraphicFramePr>
        <p:xfrm>
          <a:off x="627063" y="4365625"/>
          <a:ext cx="95567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Equation" r:id="rId5" imgW="660240" imgH="457200" progId="Equation.3">
                  <p:embed/>
                </p:oleObj>
              </mc:Choice>
              <mc:Fallback>
                <p:oleObj name="Equation" r:id="rId5" imgW="66024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3" y="4365625"/>
                        <a:ext cx="955675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747713" y="1916113"/>
          <a:ext cx="6985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Equation" r:id="rId7" imgW="482400" imgH="457200" progId="Equation.3">
                  <p:embed/>
                </p:oleObj>
              </mc:Choice>
              <mc:Fallback>
                <p:oleObj name="Equation" r:id="rId7" imgW="48240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713" y="1916113"/>
                        <a:ext cx="6985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683568" y="2708920"/>
          <a:ext cx="95567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Equation" r:id="rId9" imgW="660240" imgH="457200" progId="Equation.3">
                  <p:embed/>
                </p:oleObj>
              </mc:Choice>
              <mc:Fallback>
                <p:oleObj name="Equation" r:id="rId9" imgW="66024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2708920"/>
                        <a:ext cx="955675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719138" y="3573016"/>
          <a:ext cx="771525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Equation" r:id="rId11" imgW="533160" imgH="787320" progId="Equation.3">
                  <p:embed/>
                </p:oleObj>
              </mc:Choice>
              <mc:Fallback>
                <p:oleObj name="Equation" r:id="rId11" imgW="533160" imgH="78732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8" y="3573016"/>
                        <a:ext cx="771525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2483768" y="1628800"/>
            <a:ext cx="5328592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483768" y="2348880"/>
            <a:ext cx="5328592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483768" y="3140968"/>
            <a:ext cx="5328592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483768" y="3933056"/>
            <a:ext cx="5328592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483768" y="4725144"/>
            <a:ext cx="5328592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88640"/>
            <a:ext cx="828092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In questions 6 to 8 write down the 2x2 matrix being described</a:t>
            </a:r>
          </a:p>
          <a:p>
            <a:pPr marL="342900" indent="-342900">
              <a:lnSpc>
                <a:spcPct val="150000"/>
              </a:lnSpc>
              <a:buAutoNum type="arabicPeriod" startAt="6"/>
            </a:pPr>
            <a:r>
              <a:rPr lang="en-GB" dirty="0" smtClean="0"/>
              <a:t>An enlargement, centre the origin and scale factor 2.</a:t>
            </a:r>
          </a:p>
          <a:p>
            <a:pPr marL="342900" indent="-342900">
              <a:lnSpc>
                <a:spcPct val="150000"/>
              </a:lnSpc>
              <a:buAutoNum type="arabicPeriod" startAt="6"/>
            </a:pPr>
            <a:endParaRPr lang="en-GB" dirty="0"/>
          </a:p>
          <a:p>
            <a:pPr marL="342900" indent="-342900">
              <a:lnSpc>
                <a:spcPct val="150000"/>
              </a:lnSpc>
              <a:buAutoNum type="arabicPeriod" startAt="6"/>
            </a:pPr>
            <a:endParaRPr lang="en-GB" dirty="0" smtClean="0"/>
          </a:p>
          <a:p>
            <a:pPr marL="342900" indent="-342900">
              <a:lnSpc>
                <a:spcPct val="150000"/>
              </a:lnSpc>
              <a:buAutoNum type="arabicPeriod" startAt="6"/>
            </a:pPr>
            <a:r>
              <a:rPr lang="en-GB" dirty="0" smtClean="0"/>
              <a:t>A rotation of 90</a:t>
            </a:r>
            <a:r>
              <a:rPr lang="en-GB" dirty="0" smtClean="0">
                <a:sym typeface="Symbol"/>
              </a:rPr>
              <a:t> clockwise, centre the origin.</a:t>
            </a:r>
          </a:p>
          <a:p>
            <a:pPr marL="342900" indent="-342900">
              <a:lnSpc>
                <a:spcPct val="150000"/>
              </a:lnSpc>
              <a:buAutoNum type="arabicPeriod" startAt="6"/>
            </a:pPr>
            <a:endParaRPr lang="en-GB" dirty="0">
              <a:sym typeface="Symbol"/>
            </a:endParaRPr>
          </a:p>
          <a:p>
            <a:pPr marL="342900" indent="-342900">
              <a:lnSpc>
                <a:spcPct val="150000"/>
              </a:lnSpc>
              <a:buAutoNum type="arabicPeriod" startAt="6"/>
            </a:pPr>
            <a:endParaRPr lang="en-GB" dirty="0" smtClean="0">
              <a:sym typeface="Symbol"/>
            </a:endParaRPr>
          </a:p>
          <a:p>
            <a:pPr marL="342900" indent="-342900">
              <a:lnSpc>
                <a:spcPct val="150000"/>
              </a:lnSpc>
              <a:buAutoNum type="arabicPeriod" startAt="6"/>
            </a:pPr>
            <a:r>
              <a:rPr lang="en-GB" dirty="0" smtClean="0">
                <a:sym typeface="Symbol"/>
              </a:rPr>
              <a:t>A reflection in the y-axis.</a:t>
            </a:r>
            <a:r>
              <a:rPr lang="en-GB" dirty="0" smtClean="0"/>
              <a:t> </a:t>
            </a:r>
          </a:p>
          <a:p>
            <a:pPr marL="342900" indent="-342900">
              <a:lnSpc>
                <a:spcPct val="150000"/>
              </a:lnSpc>
              <a:buAutoNum type="arabicPeriod" startAt="6"/>
            </a:pP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724128" y="1844824"/>
            <a:ext cx="2160240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724128" y="3212976"/>
            <a:ext cx="2160240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724128" y="4581128"/>
            <a:ext cx="2160240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44624"/>
            <a:ext cx="8208912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9. The rectangle, R with corner (2, 0), (4, 0), (4, 3) and (2, 3) is mapped onto R’ by the  </a:t>
            </a:r>
          </a:p>
          <a:p>
            <a:pPr>
              <a:lnSpc>
                <a:spcPct val="150000"/>
              </a:lnSpc>
            </a:pPr>
            <a:r>
              <a:rPr lang="en-GB" dirty="0"/>
              <a:t> </a:t>
            </a:r>
            <a:r>
              <a:rPr lang="en-GB" dirty="0" smtClean="0"/>
              <a:t>   matrix               </a:t>
            </a:r>
          </a:p>
          <a:p>
            <a:pPr>
              <a:lnSpc>
                <a:spcPct val="150000"/>
              </a:lnSpc>
            </a:pPr>
            <a:r>
              <a:rPr lang="en-GB" dirty="0"/>
              <a:t> </a:t>
            </a:r>
            <a:r>
              <a:rPr lang="en-GB" dirty="0" smtClean="0"/>
              <a:t>   (a) Calculate the position of R’ and draw both R and R’.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    The matrix                      now maps R’ onto R’’.</a:t>
            </a:r>
          </a:p>
          <a:p>
            <a:pPr>
              <a:lnSpc>
                <a:spcPct val="150000"/>
              </a:lnSpc>
            </a:pPr>
            <a:r>
              <a:rPr lang="en-GB" dirty="0"/>
              <a:t> </a:t>
            </a:r>
            <a:r>
              <a:rPr lang="en-GB" dirty="0" smtClean="0"/>
              <a:t>   (b) calculate the new position of R’’ and draw it on the same diagram.</a:t>
            </a:r>
          </a:p>
          <a:p>
            <a:pPr>
              <a:lnSpc>
                <a:spcPct val="150000"/>
              </a:lnSpc>
            </a:pPr>
            <a:r>
              <a:rPr lang="en-GB" dirty="0"/>
              <a:t> </a:t>
            </a:r>
            <a:r>
              <a:rPr lang="en-GB" dirty="0" smtClean="0"/>
              <a:t>   (c) describe fully the two transformations which have taken place.</a:t>
            </a:r>
          </a:p>
          <a:p>
            <a:pPr>
              <a:lnSpc>
                <a:spcPct val="150000"/>
              </a:lnSpc>
            </a:pPr>
            <a:r>
              <a:rPr lang="en-GB" dirty="0"/>
              <a:t> </a:t>
            </a:r>
            <a:r>
              <a:rPr lang="en-GB" dirty="0" smtClean="0"/>
              <a:t>   (d) Find the single transformation which will map R onto R’’ and its description.</a:t>
            </a:r>
            <a:endParaRPr lang="en-GB" dirty="0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1331640" y="404664"/>
          <a:ext cx="827087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Equation" r:id="rId3" imgW="571320" imgH="457200" progId="Equation.3">
                  <p:embed/>
                </p:oleObj>
              </mc:Choice>
              <mc:Fallback>
                <p:oleObj name="Equation" r:id="rId3" imgW="57132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404664"/>
                        <a:ext cx="827087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1691680" y="1256432"/>
          <a:ext cx="827087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Equation" r:id="rId5" imgW="571320" imgH="457200" progId="Equation.3">
                  <p:embed/>
                </p:oleObj>
              </mc:Choice>
              <mc:Fallback>
                <p:oleObj name="Equation" r:id="rId5" imgW="57132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256432"/>
                        <a:ext cx="827087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244"/>
          <p:cNvGrpSpPr/>
          <p:nvPr/>
        </p:nvGrpSpPr>
        <p:grpSpPr>
          <a:xfrm>
            <a:off x="4788024" y="3068960"/>
            <a:ext cx="3780868" cy="3535518"/>
            <a:chOff x="4453988" y="2520932"/>
            <a:chExt cx="3780868" cy="3535518"/>
          </a:xfrm>
        </p:grpSpPr>
        <p:grpSp>
          <p:nvGrpSpPr>
            <p:cNvPr id="8" name="Group 243"/>
            <p:cNvGrpSpPr/>
            <p:nvPr/>
          </p:nvGrpSpPr>
          <p:grpSpPr>
            <a:xfrm>
              <a:off x="4453988" y="3535892"/>
              <a:ext cx="3780868" cy="2520558"/>
              <a:chOff x="4453988" y="3535892"/>
              <a:chExt cx="3780868" cy="2520558"/>
            </a:xfrm>
          </p:grpSpPr>
          <p:sp>
            <p:nvSpPr>
              <p:cNvPr id="70" name="Rectangle 69"/>
              <p:cNvSpPr/>
              <p:nvPr/>
            </p:nvSpPr>
            <p:spPr>
              <a:xfrm>
                <a:off x="4453988" y="353589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1" name="Rectangle 6"/>
              <p:cNvSpPr/>
              <p:nvPr/>
            </p:nvSpPr>
            <p:spPr>
              <a:xfrm>
                <a:off x="4706050" y="353589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4958112" y="353589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5210174" y="353589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5462236" y="353589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5714298" y="353589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5966360" y="353589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6218422" y="353589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6470484" y="353589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6722546" y="353589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6974608" y="353589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7226670" y="353589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7478732" y="353589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7730794" y="353589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7982856" y="353589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4453988" y="378795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4706050" y="378795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4958112" y="378795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5210174" y="378795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5462236" y="378795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5714298" y="378795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5966360" y="378795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6218422" y="378795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6470484" y="378795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6722546" y="378795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6974608" y="378795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7226670" y="378795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7478732" y="378795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7730794" y="378795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7982856" y="378795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4453988" y="404001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4706050" y="404001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4958112" y="404001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5210174" y="404001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5462236" y="404001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5714298" y="404001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5966360" y="404001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6218422" y="404001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6470484" y="404001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6722546" y="404001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6974608" y="404001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7226670" y="404001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7478732" y="404001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7730794" y="404001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7982856" y="404001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4453988" y="429207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4706050" y="429207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4958112" y="429207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5210174" y="429207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5462236" y="429207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5714298" y="429207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5966360" y="429207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6218422" y="429207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6470484" y="429207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6722546" y="429207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6974608" y="429207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7226670" y="429207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7478732" y="429207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7730794" y="429207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7982856" y="429207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4453988" y="454414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4706050" y="454414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4958112" y="454414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5210174" y="454414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5462236" y="454414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5714298" y="454414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5966360" y="454414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6218422" y="454414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6470484" y="454414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722546" y="454414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6974608" y="454414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7226670" y="454414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7478732" y="454414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7730794" y="454414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7982856" y="454414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4453988" y="479620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4706050" y="479620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7" name="Rectangle 146"/>
              <p:cNvSpPr/>
              <p:nvPr/>
            </p:nvSpPr>
            <p:spPr>
              <a:xfrm>
                <a:off x="4958112" y="479620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5210174" y="479620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5462236" y="479620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5714298" y="479620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5966360" y="479620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6218422" y="479620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6470484" y="479620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6722546" y="479620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6974608" y="479620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7226670" y="479620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7478732" y="479620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7730794" y="479620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7982856" y="479620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4453988" y="504826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4706050" y="504826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4958112" y="504826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5210174" y="504826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5462236" y="504826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5714298" y="504826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5966360" y="504826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7" name="Rectangle 166"/>
              <p:cNvSpPr/>
              <p:nvPr/>
            </p:nvSpPr>
            <p:spPr>
              <a:xfrm>
                <a:off x="6218422" y="504826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8" name="Rectangle 167"/>
              <p:cNvSpPr/>
              <p:nvPr/>
            </p:nvSpPr>
            <p:spPr>
              <a:xfrm>
                <a:off x="6470484" y="504826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6722546" y="504826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6974608" y="504826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7226670" y="504826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7478732" y="504826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7730794" y="504826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7982856" y="504826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4453988" y="530032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4706050" y="530032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7" name="Rectangle 176"/>
              <p:cNvSpPr/>
              <p:nvPr/>
            </p:nvSpPr>
            <p:spPr>
              <a:xfrm>
                <a:off x="4958112" y="530032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5210174" y="530032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5462236" y="530032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5714298" y="530032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5966360" y="530032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6218422" y="530032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6470484" y="530032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6722546" y="530032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6974608" y="530032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6" name="Rectangle 185"/>
              <p:cNvSpPr/>
              <p:nvPr/>
            </p:nvSpPr>
            <p:spPr>
              <a:xfrm>
                <a:off x="7226670" y="530032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7" name="Rectangle 186"/>
              <p:cNvSpPr/>
              <p:nvPr/>
            </p:nvSpPr>
            <p:spPr>
              <a:xfrm>
                <a:off x="7478732" y="530032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7730794" y="530032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7982856" y="530032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4453988" y="555238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4706050" y="555238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4958112" y="555238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5210174" y="555238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5462236" y="555238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5714298" y="555238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5966360" y="555238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6218422" y="555238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6470484" y="555238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6722546" y="555238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6974608" y="555238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7226670" y="555238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7478732" y="555238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7730794" y="555238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7982856" y="555238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4453988" y="580445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6" name="Rectangle 205"/>
              <p:cNvSpPr/>
              <p:nvPr/>
            </p:nvSpPr>
            <p:spPr>
              <a:xfrm>
                <a:off x="4706050" y="580445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4958112" y="580445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5210174" y="580445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5462236" y="580445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5714298" y="580445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5966360" y="580445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6218422" y="580445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6470484" y="580445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6722546" y="580445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6974608" y="580445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7226670" y="580445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7478732" y="580445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7730794" y="580445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7982856" y="580445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9" name="Group 242"/>
            <p:cNvGrpSpPr/>
            <p:nvPr/>
          </p:nvGrpSpPr>
          <p:grpSpPr>
            <a:xfrm>
              <a:off x="4453988" y="2520932"/>
              <a:ext cx="3780868" cy="1008186"/>
              <a:chOff x="4460468" y="2520932"/>
              <a:chExt cx="3780868" cy="100818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4460468" y="252093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Rectangle 6"/>
              <p:cNvSpPr/>
              <p:nvPr/>
            </p:nvSpPr>
            <p:spPr>
              <a:xfrm>
                <a:off x="4712530" y="252093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4964592" y="252093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5216654" y="252093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5468716" y="252093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5720778" y="252093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5972840" y="252093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224902" y="252093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6476964" y="252093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6729026" y="252093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6981088" y="252093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7233150" y="252093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7485212" y="252093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7737274" y="252093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7989336" y="252093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4460468" y="277299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4712530" y="277299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4964592" y="277299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5216654" y="277299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5468716" y="277299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5720778" y="277299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5972840" y="277299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6224902" y="277299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6476964" y="277299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6729026" y="277299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6981088" y="277299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7233150" y="277299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7485212" y="277299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7737274" y="277299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7989336" y="277299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4460468" y="302505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4712530" y="302505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4964592" y="302505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5216654" y="302505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5468716" y="302505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5720778" y="302505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972840" y="302505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6224902" y="302505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6476964" y="302505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6729026" y="302505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6981088" y="302505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7233150" y="302505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7485212" y="302505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7737274" y="302505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7989336" y="302505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4460468" y="327711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4712530" y="327711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4964592" y="327711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5216654" y="327711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5468716" y="327711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5720778" y="327711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5972840" y="327711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6224902" y="327711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6476964" y="327711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6729026" y="327711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6981088" y="327711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7233150" y="327711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7485212" y="327711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7737274" y="327711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7989336" y="327711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16632"/>
            <a:ext cx="8496944" cy="4219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70000"/>
              </a:lnSpc>
            </a:pPr>
            <a:r>
              <a:rPr lang="en-GB" dirty="0" smtClean="0"/>
              <a:t>10. M represents the transformation given by</a:t>
            </a:r>
          </a:p>
          <a:p>
            <a:pPr>
              <a:lnSpc>
                <a:spcPct val="170000"/>
              </a:lnSpc>
            </a:pPr>
            <a:r>
              <a:rPr lang="en-GB" dirty="0"/>
              <a:t> </a:t>
            </a:r>
            <a:r>
              <a:rPr lang="en-GB" dirty="0" smtClean="0"/>
              <a:t>      N represents the transformation given by</a:t>
            </a:r>
          </a:p>
          <a:p>
            <a:pPr>
              <a:lnSpc>
                <a:spcPct val="170000"/>
              </a:lnSpc>
            </a:pPr>
            <a:r>
              <a:rPr lang="en-GB" dirty="0"/>
              <a:t> </a:t>
            </a:r>
            <a:r>
              <a:rPr lang="en-GB" dirty="0" smtClean="0"/>
              <a:t>      The triangle T has vertices (0, 2)  (4, 2)  and (4, 3)</a:t>
            </a:r>
          </a:p>
          <a:p>
            <a:pPr>
              <a:lnSpc>
                <a:spcPct val="170000"/>
              </a:lnSpc>
            </a:pPr>
            <a:r>
              <a:rPr lang="en-GB" dirty="0"/>
              <a:t> </a:t>
            </a:r>
            <a:r>
              <a:rPr lang="en-GB" dirty="0" smtClean="0"/>
              <a:t>      (a)  the triangle T is mapped onto T’ using matrix M. Draw on the same diagram T and </a:t>
            </a:r>
          </a:p>
          <a:p>
            <a:pPr>
              <a:lnSpc>
                <a:spcPct val="170000"/>
              </a:lnSpc>
            </a:pPr>
            <a:r>
              <a:rPr lang="en-GB" dirty="0"/>
              <a:t> </a:t>
            </a:r>
            <a:r>
              <a:rPr lang="en-GB" dirty="0" smtClean="0"/>
              <a:t>             the Image T’</a:t>
            </a:r>
          </a:p>
          <a:p>
            <a:pPr>
              <a:lnSpc>
                <a:spcPct val="170000"/>
              </a:lnSpc>
            </a:pPr>
            <a:r>
              <a:rPr lang="en-GB" dirty="0"/>
              <a:t> </a:t>
            </a:r>
            <a:r>
              <a:rPr lang="en-GB" dirty="0" smtClean="0"/>
              <a:t>      (b) The triangle T’ is now mapped onto T’’ using matrix N. Draw the image of T’’</a:t>
            </a:r>
          </a:p>
          <a:p>
            <a:pPr>
              <a:lnSpc>
                <a:spcPct val="150000"/>
              </a:lnSpc>
            </a:pPr>
            <a:r>
              <a:rPr lang="en-GB" dirty="0"/>
              <a:t> </a:t>
            </a:r>
            <a:r>
              <a:rPr lang="en-GB" dirty="0" smtClean="0"/>
              <a:t>      (c) Describe the transformations which have taken place.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       (d) Find the single transformation which will map T onto T’’ and its description.</a:t>
            </a:r>
          </a:p>
          <a:p>
            <a:pPr>
              <a:lnSpc>
                <a:spcPct val="170000"/>
              </a:lnSpc>
            </a:pPr>
            <a:endParaRPr lang="en-GB" dirty="0"/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4624437" y="0"/>
          <a:ext cx="95567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Equation" r:id="rId3" imgW="660240" imgH="457200" progId="Equation.3">
                  <p:embed/>
                </p:oleObj>
              </mc:Choice>
              <mc:Fallback>
                <p:oleObj name="Equation" r:id="rId3" imgW="66024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4437" y="0"/>
                        <a:ext cx="955675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4572000" y="608360"/>
          <a:ext cx="827087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Equation" r:id="rId5" imgW="571320" imgH="457200" progId="Equation.3">
                  <p:embed/>
                </p:oleObj>
              </mc:Choice>
              <mc:Fallback>
                <p:oleObj name="Equation" r:id="rId5" imgW="57132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608360"/>
                        <a:ext cx="827087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 85"/>
          <p:cNvSpPr/>
          <p:nvPr/>
        </p:nvSpPr>
        <p:spPr>
          <a:xfrm>
            <a:off x="3989938" y="3575031"/>
            <a:ext cx="2160240" cy="1584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194545" y="184821"/>
            <a:ext cx="781131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AutoNum type="arabicPeriod" startAt="6"/>
            </a:pPr>
            <a:r>
              <a:rPr lang="en-GB" sz="2000" dirty="0" smtClean="0"/>
              <a:t>(a)   The Diagram shows a picture of a unit square with coordinates A, </a:t>
            </a:r>
          </a:p>
          <a:p>
            <a:pPr marL="457200" indent="-457200">
              <a:lnSpc>
                <a:spcPct val="150000"/>
              </a:lnSpc>
            </a:pPr>
            <a:r>
              <a:rPr lang="en-GB" sz="2000" dirty="0" smtClean="0"/>
              <a:t>	        B and C labelled, where A(1, 0) , B(0, 1) and C(1, 1)</a:t>
            </a:r>
          </a:p>
          <a:p>
            <a:pPr marL="457200" indent="-457200">
              <a:lnSpc>
                <a:spcPct val="150000"/>
              </a:lnSpc>
            </a:pPr>
            <a:r>
              <a:rPr lang="en-GB" sz="2000" dirty="0" smtClean="0"/>
              <a:t>	(b)  Draw the image of the unit square under the transformation 	defined by the matrix </a:t>
            </a:r>
          </a:p>
          <a:p>
            <a:pPr marL="457200" indent="-457200">
              <a:lnSpc>
                <a:spcPct val="150000"/>
              </a:lnSpc>
            </a:pPr>
            <a:r>
              <a:rPr lang="en-GB" sz="2000" dirty="0" smtClean="0"/>
              <a:t>	(c)  Write down the new coordinates of A and B. What relationship do 	you notice between these coordinates and the matrix?</a:t>
            </a:r>
          </a:p>
          <a:p>
            <a:pPr>
              <a:lnSpc>
                <a:spcPct val="150000"/>
              </a:lnSpc>
            </a:pPr>
            <a:endParaRPr lang="en-GB" sz="2000" dirty="0"/>
          </a:p>
        </p:txBody>
      </p:sp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3471794" y="1573755"/>
          <a:ext cx="693737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3" imgW="482400" imgH="457200" progId="Equation.3">
                  <p:embed/>
                </p:oleObj>
              </mc:Choice>
              <mc:Fallback>
                <p:oleObj name="Equation" r:id="rId3" imgW="48240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1794" y="1573755"/>
                        <a:ext cx="693737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78"/>
          <p:cNvGrpSpPr/>
          <p:nvPr/>
        </p:nvGrpSpPr>
        <p:grpSpPr>
          <a:xfrm>
            <a:off x="3491880" y="2996952"/>
            <a:ext cx="5448991" cy="2662611"/>
            <a:chOff x="3519912" y="2876142"/>
            <a:chExt cx="5448991" cy="2662611"/>
          </a:xfrm>
        </p:grpSpPr>
        <p:grpSp>
          <p:nvGrpSpPr>
            <p:cNvPr id="3" name="Group 39"/>
            <p:cNvGrpSpPr/>
            <p:nvPr/>
          </p:nvGrpSpPr>
          <p:grpSpPr>
            <a:xfrm>
              <a:off x="4031728" y="2888932"/>
              <a:ext cx="4860816" cy="2160273"/>
              <a:chOff x="4031728" y="2888932"/>
              <a:chExt cx="4860816" cy="2160273"/>
            </a:xfrm>
          </p:grpSpPr>
          <p:grpSp>
            <p:nvGrpSpPr>
              <p:cNvPr id="5" name="Group 33"/>
              <p:cNvGrpSpPr/>
              <p:nvPr/>
            </p:nvGrpSpPr>
            <p:grpSpPr>
              <a:xfrm>
                <a:off x="4031728" y="3429000"/>
                <a:ext cx="4320952" cy="1620136"/>
                <a:chOff x="4031728" y="3429000"/>
                <a:chExt cx="4320952" cy="1620136"/>
              </a:xfrm>
            </p:grpSpPr>
            <p:sp>
              <p:nvSpPr>
                <p:cNvPr id="10" name="Rectangle 9"/>
                <p:cNvSpPr/>
                <p:nvPr/>
              </p:nvSpPr>
              <p:spPr>
                <a:xfrm>
                  <a:off x="4031728" y="4509136"/>
                  <a:ext cx="540000" cy="540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" name="Rectangle 10"/>
                <p:cNvSpPr/>
                <p:nvPr/>
              </p:nvSpPr>
              <p:spPr>
                <a:xfrm>
                  <a:off x="4571864" y="4509136"/>
                  <a:ext cx="540000" cy="540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>
                  <a:off x="5112000" y="4509136"/>
                  <a:ext cx="540000" cy="540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5652136" y="4509136"/>
                  <a:ext cx="540000" cy="540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6192272" y="4509136"/>
                  <a:ext cx="540000" cy="540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6732408" y="4509136"/>
                  <a:ext cx="540000" cy="540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7272544" y="4509136"/>
                  <a:ext cx="540000" cy="540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7812680" y="4509136"/>
                  <a:ext cx="540000" cy="540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4031728" y="3969068"/>
                  <a:ext cx="540000" cy="540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4571864" y="3969068"/>
                  <a:ext cx="540000" cy="540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5112000" y="3969068"/>
                  <a:ext cx="540000" cy="540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5652136" y="3969068"/>
                  <a:ext cx="540000" cy="540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6192272" y="3969068"/>
                  <a:ext cx="540000" cy="540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6732408" y="3969068"/>
                  <a:ext cx="540000" cy="540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7272544" y="3969068"/>
                  <a:ext cx="540000" cy="540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7812680" y="3969068"/>
                  <a:ext cx="540000" cy="540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4031728" y="3429000"/>
                  <a:ext cx="540000" cy="540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4571864" y="3429000"/>
                  <a:ext cx="540000" cy="540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5112000" y="3429000"/>
                  <a:ext cx="540000" cy="540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5652136" y="3429000"/>
                  <a:ext cx="540000" cy="540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6192272" y="3429000"/>
                  <a:ext cx="540000" cy="540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>
                  <a:off x="6732408" y="3429000"/>
                  <a:ext cx="540000" cy="540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7272544" y="3429000"/>
                  <a:ext cx="540000" cy="540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7812680" y="3429000"/>
                  <a:ext cx="540000" cy="540000"/>
                </a:xfrm>
                <a:prstGeom prst="rect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cxnSp>
            <p:nvCxnSpPr>
              <p:cNvPr id="36" name="Straight Arrow Connector 35"/>
              <p:cNvCxnSpPr/>
              <p:nvPr/>
            </p:nvCxnSpPr>
            <p:spPr>
              <a:xfrm flipV="1">
                <a:off x="4031932" y="2888932"/>
                <a:ext cx="0" cy="216027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>
                <a:off x="4031932" y="5049204"/>
                <a:ext cx="486061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9" name="Rectangle 38"/>
              <p:cNvSpPr/>
              <p:nvPr/>
            </p:nvSpPr>
            <p:spPr>
              <a:xfrm flipV="1">
                <a:off x="4031932" y="4509137"/>
                <a:ext cx="540068" cy="54006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8375516" y="5029199"/>
              <a:ext cx="59338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GB" sz="20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664088" y="2876142"/>
              <a:ext cx="59338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i="1" dirty="0" smtClean="0">
                  <a:latin typeface="Times New Roman" pitchFamily="18" charset="0"/>
                  <a:cs typeface="Times New Roman" pitchFamily="18" charset="0"/>
                </a:rPr>
                <a:t>y</a:t>
              </a:r>
              <a:endParaRPr lang="en-GB" sz="20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6" name="Group 45"/>
            <p:cNvGrpSpPr/>
            <p:nvPr/>
          </p:nvGrpSpPr>
          <p:grpSpPr>
            <a:xfrm>
              <a:off x="4255891" y="5046045"/>
              <a:ext cx="642025" cy="492708"/>
              <a:chOff x="4244740" y="5447489"/>
              <a:chExt cx="642025" cy="492708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>
                <a:off x="4562272" y="5447489"/>
                <a:ext cx="0" cy="1361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5" name="TextBox 44"/>
              <p:cNvSpPr txBox="1"/>
              <p:nvPr/>
            </p:nvSpPr>
            <p:spPr>
              <a:xfrm>
                <a:off x="4244740" y="5570865"/>
                <a:ext cx="6420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/>
                  <a:t>1</a:t>
                </a:r>
                <a:endParaRPr lang="en-GB" dirty="0"/>
              </a:p>
            </p:txBody>
          </p:sp>
        </p:grpSp>
        <p:grpSp>
          <p:nvGrpSpPr>
            <p:cNvPr id="7" name="Group 46"/>
            <p:cNvGrpSpPr/>
            <p:nvPr/>
          </p:nvGrpSpPr>
          <p:grpSpPr>
            <a:xfrm>
              <a:off x="4791149" y="5046045"/>
              <a:ext cx="642025" cy="492708"/>
              <a:chOff x="4244740" y="5447489"/>
              <a:chExt cx="642025" cy="492708"/>
            </a:xfrm>
          </p:grpSpPr>
          <p:cxnSp>
            <p:nvCxnSpPr>
              <p:cNvPr id="48" name="Straight Connector 47"/>
              <p:cNvCxnSpPr/>
              <p:nvPr/>
            </p:nvCxnSpPr>
            <p:spPr>
              <a:xfrm>
                <a:off x="4562272" y="5447489"/>
                <a:ext cx="0" cy="1361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9" name="TextBox 48"/>
              <p:cNvSpPr txBox="1"/>
              <p:nvPr/>
            </p:nvSpPr>
            <p:spPr>
              <a:xfrm>
                <a:off x="4244740" y="5570865"/>
                <a:ext cx="6420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/>
                  <a:t>2</a:t>
                </a:r>
                <a:endParaRPr lang="en-GB" dirty="0"/>
              </a:p>
            </p:txBody>
          </p:sp>
        </p:grpSp>
        <p:grpSp>
          <p:nvGrpSpPr>
            <p:cNvPr id="8" name="Group 49"/>
            <p:cNvGrpSpPr/>
            <p:nvPr/>
          </p:nvGrpSpPr>
          <p:grpSpPr>
            <a:xfrm>
              <a:off x="5326407" y="5046045"/>
              <a:ext cx="642025" cy="492708"/>
              <a:chOff x="4244740" y="5447489"/>
              <a:chExt cx="642025" cy="492708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4562272" y="5447489"/>
                <a:ext cx="0" cy="1361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2" name="TextBox 51"/>
              <p:cNvSpPr txBox="1"/>
              <p:nvPr/>
            </p:nvSpPr>
            <p:spPr>
              <a:xfrm>
                <a:off x="4244740" y="5570865"/>
                <a:ext cx="6420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/>
                  <a:t>3</a:t>
                </a:r>
                <a:endParaRPr lang="en-GB" dirty="0"/>
              </a:p>
            </p:txBody>
          </p:sp>
        </p:grpSp>
        <p:grpSp>
          <p:nvGrpSpPr>
            <p:cNvPr id="9" name="Group 52"/>
            <p:cNvGrpSpPr/>
            <p:nvPr/>
          </p:nvGrpSpPr>
          <p:grpSpPr>
            <a:xfrm>
              <a:off x="5861665" y="5046045"/>
              <a:ext cx="642025" cy="492708"/>
              <a:chOff x="4244740" y="5447489"/>
              <a:chExt cx="642025" cy="492708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>
                <a:off x="4562272" y="5447489"/>
                <a:ext cx="0" cy="1361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5" name="TextBox 54"/>
              <p:cNvSpPr txBox="1"/>
              <p:nvPr/>
            </p:nvSpPr>
            <p:spPr>
              <a:xfrm>
                <a:off x="4244740" y="5570865"/>
                <a:ext cx="6420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/>
                  <a:t>4</a:t>
                </a:r>
                <a:endParaRPr lang="en-GB" dirty="0"/>
              </a:p>
            </p:txBody>
          </p:sp>
        </p:grpSp>
        <p:grpSp>
          <p:nvGrpSpPr>
            <p:cNvPr id="34" name="Group 55"/>
            <p:cNvGrpSpPr/>
            <p:nvPr/>
          </p:nvGrpSpPr>
          <p:grpSpPr>
            <a:xfrm>
              <a:off x="6396923" y="5046045"/>
              <a:ext cx="642025" cy="492708"/>
              <a:chOff x="4244740" y="5447489"/>
              <a:chExt cx="642025" cy="492708"/>
            </a:xfrm>
          </p:grpSpPr>
          <p:cxnSp>
            <p:nvCxnSpPr>
              <p:cNvPr id="57" name="Straight Connector 56"/>
              <p:cNvCxnSpPr/>
              <p:nvPr/>
            </p:nvCxnSpPr>
            <p:spPr>
              <a:xfrm>
                <a:off x="4562272" y="5447489"/>
                <a:ext cx="0" cy="1361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8" name="TextBox 57"/>
              <p:cNvSpPr txBox="1"/>
              <p:nvPr/>
            </p:nvSpPr>
            <p:spPr>
              <a:xfrm>
                <a:off x="4244740" y="5570865"/>
                <a:ext cx="6420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/>
                  <a:t>5</a:t>
                </a:r>
                <a:endParaRPr lang="en-GB" dirty="0"/>
              </a:p>
            </p:txBody>
          </p:sp>
        </p:grpSp>
        <p:grpSp>
          <p:nvGrpSpPr>
            <p:cNvPr id="35" name="Group 58"/>
            <p:cNvGrpSpPr/>
            <p:nvPr/>
          </p:nvGrpSpPr>
          <p:grpSpPr>
            <a:xfrm>
              <a:off x="6932181" y="5046045"/>
              <a:ext cx="642025" cy="492708"/>
              <a:chOff x="4244740" y="5447489"/>
              <a:chExt cx="642025" cy="492708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>
                <a:off x="4562272" y="5447489"/>
                <a:ext cx="0" cy="1361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1" name="TextBox 60"/>
              <p:cNvSpPr txBox="1"/>
              <p:nvPr/>
            </p:nvSpPr>
            <p:spPr>
              <a:xfrm>
                <a:off x="4244740" y="5570865"/>
                <a:ext cx="6420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/>
                  <a:t>6</a:t>
                </a:r>
                <a:endParaRPr lang="en-GB" dirty="0"/>
              </a:p>
            </p:txBody>
          </p:sp>
        </p:grpSp>
        <p:grpSp>
          <p:nvGrpSpPr>
            <p:cNvPr id="37" name="Group 61"/>
            <p:cNvGrpSpPr/>
            <p:nvPr/>
          </p:nvGrpSpPr>
          <p:grpSpPr>
            <a:xfrm>
              <a:off x="7467439" y="5046045"/>
              <a:ext cx="642025" cy="492708"/>
              <a:chOff x="4244740" y="5447489"/>
              <a:chExt cx="642025" cy="492708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>
                <a:off x="4562272" y="5447489"/>
                <a:ext cx="0" cy="1361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4" name="TextBox 63"/>
              <p:cNvSpPr txBox="1"/>
              <p:nvPr/>
            </p:nvSpPr>
            <p:spPr>
              <a:xfrm>
                <a:off x="4244740" y="5570865"/>
                <a:ext cx="6420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/>
                  <a:t>7</a:t>
                </a:r>
                <a:endParaRPr lang="en-GB" dirty="0"/>
              </a:p>
            </p:txBody>
          </p:sp>
        </p:grpSp>
        <p:grpSp>
          <p:nvGrpSpPr>
            <p:cNvPr id="40" name="Group 67"/>
            <p:cNvGrpSpPr/>
            <p:nvPr/>
          </p:nvGrpSpPr>
          <p:grpSpPr>
            <a:xfrm>
              <a:off x="3527346" y="4321928"/>
              <a:ext cx="515722" cy="369332"/>
              <a:chOff x="2902878" y="4530084"/>
              <a:chExt cx="515722" cy="369332"/>
            </a:xfrm>
          </p:grpSpPr>
          <p:cxnSp>
            <p:nvCxnSpPr>
              <p:cNvPr id="66" name="Straight Connector 65"/>
              <p:cNvCxnSpPr/>
              <p:nvPr/>
            </p:nvCxnSpPr>
            <p:spPr>
              <a:xfrm rot="5400000">
                <a:off x="3350506" y="4648318"/>
                <a:ext cx="0" cy="1361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7" name="TextBox 66"/>
              <p:cNvSpPr txBox="1"/>
              <p:nvPr/>
            </p:nvSpPr>
            <p:spPr>
              <a:xfrm>
                <a:off x="2902878" y="4530084"/>
                <a:ext cx="412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dirty="0" smtClean="0"/>
                  <a:t>1</a:t>
                </a:r>
                <a:endParaRPr lang="en-GB" dirty="0"/>
              </a:p>
            </p:txBody>
          </p:sp>
        </p:grpSp>
        <p:grpSp>
          <p:nvGrpSpPr>
            <p:cNvPr id="43" name="Group 68"/>
            <p:cNvGrpSpPr/>
            <p:nvPr/>
          </p:nvGrpSpPr>
          <p:grpSpPr>
            <a:xfrm>
              <a:off x="3523629" y="3782952"/>
              <a:ext cx="515722" cy="369332"/>
              <a:chOff x="2902878" y="4530084"/>
              <a:chExt cx="515722" cy="369332"/>
            </a:xfrm>
          </p:grpSpPr>
          <p:cxnSp>
            <p:nvCxnSpPr>
              <p:cNvPr id="70" name="Straight Connector 69"/>
              <p:cNvCxnSpPr/>
              <p:nvPr/>
            </p:nvCxnSpPr>
            <p:spPr>
              <a:xfrm rot="5400000">
                <a:off x="3350506" y="4648318"/>
                <a:ext cx="0" cy="1361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1" name="TextBox 70"/>
              <p:cNvSpPr txBox="1"/>
              <p:nvPr/>
            </p:nvSpPr>
            <p:spPr>
              <a:xfrm>
                <a:off x="2902878" y="4530084"/>
                <a:ext cx="412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dirty="0" smtClean="0"/>
                  <a:t>2</a:t>
                </a:r>
                <a:endParaRPr lang="en-GB" dirty="0"/>
              </a:p>
            </p:txBody>
          </p:sp>
        </p:grpSp>
        <p:grpSp>
          <p:nvGrpSpPr>
            <p:cNvPr id="46" name="Group 71"/>
            <p:cNvGrpSpPr/>
            <p:nvPr/>
          </p:nvGrpSpPr>
          <p:grpSpPr>
            <a:xfrm>
              <a:off x="3519912" y="3243976"/>
              <a:ext cx="515722" cy="369332"/>
              <a:chOff x="2902878" y="4530084"/>
              <a:chExt cx="515722" cy="369332"/>
            </a:xfrm>
          </p:grpSpPr>
          <p:cxnSp>
            <p:nvCxnSpPr>
              <p:cNvPr id="73" name="Straight Connector 72"/>
              <p:cNvCxnSpPr/>
              <p:nvPr/>
            </p:nvCxnSpPr>
            <p:spPr>
              <a:xfrm rot="5400000">
                <a:off x="3350506" y="4648318"/>
                <a:ext cx="0" cy="1361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4" name="TextBox 73"/>
              <p:cNvSpPr txBox="1"/>
              <p:nvPr/>
            </p:nvSpPr>
            <p:spPr>
              <a:xfrm>
                <a:off x="2902878" y="4530084"/>
                <a:ext cx="412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dirty="0" smtClean="0"/>
                  <a:t>3</a:t>
                </a:r>
                <a:endParaRPr lang="en-GB" dirty="0"/>
              </a:p>
            </p:txBody>
          </p:sp>
        </p:grpSp>
        <p:sp>
          <p:nvSpPr>
            <p:cNvPr id="75" name="TextBox 74"/>
            <p:cNvSpPr txBox="1"/>
            <p:nvPr/>
          </p:nvSpPr>
          <p:spPr>
            <a:xfrm>
              <a:off x="3798849" y="4973444"/>
              <a:ext cx="4274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0</a:t>
              </a:r>
              <a:endParaRPr lang="en-GB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505093" y="4772722"/>
              <a:ext cx="4274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A</a:t>
              </a:r>
              <a:endParaRPr lang="en-GB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806283" y="4233747"/>
              <a:ext cx="4274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B</a:t>
              </a:r>
              <a:endParaRPr lang="en-GB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486508" y="4222596"/>
              <a:ext cx="4274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C</a:t>
              </a:r>
              <a:endParaRPr lang="en-GB" dirty="0"/>
            </a:p>
          </p:txBody>
        </p:sp>
      </p:grpSp>
      <p:graphicFrame>
        <p:nvGraphicFramePr>
          <p:cNvPr id="72" name="Object 71"/>
          <p:cNvGraphicFramePr>
            <a:graphicFrameLocks noChangeAspect="1"/>
          </p:cNvGraphicFramePr>
          <p:nvPr/>
        </p:nvGraphicFramePr>
        <p:xfrm>
          <a:off x="539552" y="3068960"/>
          <a:ext cx="1433513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5" imgW="990360" imgH="457200" progId="Equation.3">
                  <p:embed/>
                </p:oleObj>
              </mc:Choice>
              <mc:Fallback>
                <p:oleObj name="Equation" r:id="rId5" imgW="99036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068960"/>
                        <a:ext cx="1433513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" name="Object 78"/>
          <p:cNvGraphicFramePr>
            <a:graphicFrameLocks noChangeAspect="1"/>
          </p:cNvGraphicFramePr>
          <p:nvPr/>
        </p:nvGraphicFramePr>
        <p:xfrm>
          <a:off x="2099738" y="3089769"/>
          <a:ext cx="623888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7" imgW="431640" imgH="457200" progId="Equation.3">
                  <p:embed/>
                </p:oleObj>
              </mc:Choice>
              <mc:Fallback>
                <p:oleObj name="Equation" r:id="rId7" imgW="43164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9738" y="3089769"/>
                        <a:ext cx="623888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" name="TextBox 79"/>
          <p:cNvSpPr txBox="1"/>
          <p:nvPr/>
        </p:nvSpPr>
        <p:spPr>
          <a:xfrm>
            <a:off x="2276774" y="3061156"/>
            <a:ext cx="484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4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2274938" y="3400843"/>
            <a:ext cx="484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0</a:t>
            </a:r>
          </a:p>
        </p:txBody>
      </p:sp>
      <p:graphicFrame>
        <p:nvGraphicFramePr>
          <p:cNvPr id="82" name="Object 81"/>
          <p:cNvGraphicFramePr>
            <a:graphicFrameLocks noChangeAspect="1"/>
          </p:cNvGraphicFramePr>
          <p:nvPr/>
        </p:nvGraphicFramePr>
        <p:xfrm>
          <a:off x="544315" y="3772223"/>
          <a:ext cx="13970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9" imgW="965160" imgH="457200" progId="Equation.3">
                  <p:embed/>
                </p:oleObj>
              </mc:Choice>
              <mc:Fallback>
                <p:oleObj name="Equation" r:id="rId9" imgW="96516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315" y="3772223"/>
                        <a:ext cx="13970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" name="Object 82"/>
          <p:cNvGraphicFramePr>
            <a:graphicFrameLocks noChangeAspect="1"/>
          </p:cNvGraphicFramePr>
          <p:nvPr/>
        </p:nvGraphicFramePr>
        <p:xfrm>
          <a:off x="2086886" y="3793013"/>
          <a:ext cx="623888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11" imgW="431640" imgH="457200" progId="Equation.3">
                  <p:embed/>
                </p:oleObj>
              </mc:Choice>
              <mc:Fallback>
                <p:oleObj name="Equation" r:id="rId11" imgW="43164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6886" y="3793013"/>
                        <a:ext cx="623888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extBox 83"/>
          <p:cNvSpPr txBox="1"/>
          <p:nvPr/>
        </p:nvSpPr>
        <p:spPr>
          <a:xfrm>
            <a:off x="2263922" y="3764400"/>
            <a:ext cx="484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0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2262086" y="4104087"/>
            <a:ext cx="484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3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23528" y="551723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 written as         maps onto</a:t>
            </a:r>
            <a:endParaRPr lang="en-GB" dirty="0"/>
          </a:p>
        </p:txBody>
      </p:sp>
      <p:graphicFrame>
        <p:nvGraphicFramePr>
          <p:cNvPr id="88" name="Object 87"/>
          <p:cNvGraphicFramePr>
            <a:graphicFrameLocks noChangeAspect="1"/>
          </p:cNvGraphicFramePr>
          <p:nvPr/>
        </p:nvGraphicFramePr>
        <p:xfrm>
          <a:off x="1547664" y="5373216"/>
          <a:ext cx="421382" cy="7223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12" imgW="266400" imgH="457200" progId="Equation.3">
                  <p:embed/>
                </p:oleObj>
              </mc:Choice>
              <mc:Fallback>
                <p:oleObj name="Equation" r:id="rId12" imgW="266400" imgH="457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5373216"/>
                        <a:ext cx="421382" cy="7223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" name="Object 88"/>
          <p:cNvGraphicFramePr>
            <a:graphicFrameLocks noChangeAspect="1"/>
          </p:cNvGraphicFramePr>
          <p:nvPr/>
        </p:nvGraphicFramePr>
        <p:xfrm>
          <a:off x="3059832" y="5373216"/>
          <a:ext cx="421382" cy="7223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14" imgW="266400" imgH="457200" progId="Equation.3">
                  <p:embed/>
                </p:oleObj>
              </mc:Choice>
              <mc:Fallback>
                <p:oleObj name="Equation" r:id="rId14" imgW="26640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5373216"/>
                        <a:ext cx="421382" cy="7223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" name="TextBox 89"/>
          <p:cNvSpPr txBox="1"/>
          <p:nvPr/>
        </p:nvSpPr>
        <p:spPr>
          <a:xfrm>
            <a:off x="323528" y="6235023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 written as         maps onto</a:t>
            </a:r>
            <a:endParaRPr lang="en-GB" dirty="0"/>
          </a:p>
        </p:txBody>
      </p:sp>
      <p:graphicFrame>
        <p:nvGraphicFramePr>
          <p:cNvPr id="91" name="Object 90"/>
          <p:cNvGraphicFramePr>
            <a:graphicFrameLocks noChangeAspect="1"/>
          </p:cNvGraphicFramePr>
          <p:nvPr/>
        </p:nvGraphicFramePr>
        <p:xfrm>
          <a:off x="1547664" y="6091007"/>
          <a:ext cx="421382" cy="7223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16" imgW="266400" imgH="457200" progId="Equation.3">
                  <p:embed/>
                </p:oleObj>
              </mc:Choice>
              <mc:Fallback>
                <p:oleObj name="Equation" r:id="rId16" imgW="266400" imgH="4572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6091007"/>
                        <a:ext cx="421382" cy="7223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bject 91"/>
          <p:cNvGraphicFramePr>
            <a:graphicFrameLocks noChangeAspect="1"/>
          </p:cNvGraphicFramePr>
          <p:nvPr/>
        </p:nvGraphicFramePr>
        <p:xfrm>
          <a:off x="3059832" y="6091007"/>
          <a:ext cx="421382" cy="7223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18" imgW="266400" imgH="457200" progId="Equation.3">
                  <p:embed/>
                </p:oleObj>
              </mc:Choice>
              <mc:Fallback>
                <p:oleObj name="Equation" r:id="rId18" imgW="266400" imgH="4572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6091007"/>
                        <a:ext cx="421382" cy="7223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ct 92"/>
          <p:cNvGraphicFramePr>
            <a:graphicFrameLocks noChangeAspect="1"/>
          </p:cNvGraphicFramePr>
          <p:nvPr/>
        </p:nvGraphicFramePr>
        <p:xfrm>
          <a:off x="574675" y="4527550"/>
          <a:ext cx="1379538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20" imgW="952200" imgH="457200" progId="Equation.3">
                  <p:embed/>
                </p:oleObj>
              </mc:Choice>
              <mc:Fallback>
                <p:oleObj name="Equation" r:id="rId20" imgW="9522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675" y="4527550"/>
                        <a:ext cx="1379538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" name="Object 93"/>
          <p:cNvGraphicFramePr>
            <a:graphicFrameLocks noChangeAspect="1"/>
          </p:cNvGraphicFramePr>
          <p:nvPr/>
        </p:nvGraphicFramePr>
        <p:xfrm>
          <a:off x="2110022" y="4548794"/>
          <a:ext cx="623888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22" imgW="431640" imgH="457200" progId="Equation.3">
                  <p:embed/>
                </p:oleObj>
              </mc:Choice>
              <mc:Fallback>
                <p:oleObj name="Equation" r:id="rId22" imgW="431640" imgH="4572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0022" y="4548794"/>
                        <a:ext cx="623888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" name="TextBox 94"/>
          <p:cNvSpPr txBox="1"/>
          <p:nvPr/>
        </p:nvSpPr>
        <p:spPr>
          <a:xfrm>
            <a:off x="2287058" y="4520181"/>
            <a:ext cx="484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96" name="TextBox 95"/>
          <p:cNvSpPr txBox="1"/>
          <p:nvPr/>
        </p:nvSpPr>
        <p:spPr>
          <a:xfrm>
            <a:off x="2285222" y="4859868"/>
            <a:ext cx="484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3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3491880" y="5517232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Which is the first column in the matrix</a:t>
            </a:r>
            <a:endParaRPr lang="en-GB" dirty="0"/>
          </a:p>
        </p:txBody>
      </p:sp>
      <p:sp>
        <p:nvSpPr>
          <p:cNvPr id="98" name="TextBox 97"/>
          <p:cNvSpPr txBox="1"/>
          <p:nvPr/>
        </p:nvSpPr>
        <p:spPr>
          <a:xfrm>
            <a:off x="3563888" y="6237312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Which is the second column in the matrix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0" grpId="0"/>
      <p:bldP spid="81" grpId="0"/>
      <p:bldP spid="84" grpId="0"/>
      <p:bldP spid="85" grpId="0"/>
      <p:bldP spid="87" grpId="0"/>
      <p:bldP spid="90" grpId="0"/>
      <p:bldP spid="95" grpId="0"/>
      <p:bldP spid="96" grpId="0"/>
      <p:bldP spid="97" grpId="0"/>
      <p:bldP spid="9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4"/>
          <p:cNvGrpSpPr/>
          <p:nvPr/>
        </p:nvGrpSpPr>
        <p:grpSpPr>
          <a:xfrm>
            <a:off x="4788024" y="980728"/>
            <a:ext cx="3780868" cy="3535518"/>
            <a:chOff x="4453988" y="2520932"/>
            <a:chExt cx="3780868" cy="3535518"/>
          </a:xfrm>
        </p:grpSpPr>
        <p:grpSp>
          <p:nvGrpSpPr>
            <p:cNvPr id="5" name="Group 243"/>
            <p:cNvGrpSpPr/>
            <p:nvPr/>
          </p:nvGrpSpPr>
          <p:grpSpPr>
            <a:xfrm>
              <a:off x="4453988" y="3535892"/>
              <a:ext cx="3780868" cy="2520558"/>
              <a:chOff x="4453988" y="3535892"/>
              <a:chExt cx="3780868" cy="2520558"/>
            </a:xfrm>
          </p:grpSpPr>
          <p:sp>
            <p:nvSpPr>
              <p:cNvPr id="67" name="Rectangle 66"/>
              <p:cNvSpPr/>
              <p:nvPr/>
            </p:nvSpPr>
            <p:spPr>
              <a:xfrm>
                <a:off x="4453988" y="353589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8" name="Rectangle 6"/>
              <p:cNvSpPr/>
              <p:nvPr/>
            </p:nvSpPr>
            <p:spPr>
              <a:xfrm>
                <a:off x="4706050" y="353589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4958112" y="353589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5210174" y="353589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5462236" y="353589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5714298" y="353589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5966360" y="353589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6218422" y="353589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6470484" y="353589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6722546" y="353589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6974608" y="353589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7226670" y="353589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7478732" y="353589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7730794" y="353589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7982856" y="353589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4453988" y="378795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706050" y="378795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4958112" y="378795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5210174" y="378795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5462236" y="378795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5714298" y="378795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5966360" y="378795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18422" y="378795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6470484" y="378795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722546" y="378795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6974608" y="378795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7226670" y="378795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7478732" y="378795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7730794" y="378795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7982856" y="378795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4453988" y="404001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4706050" y="404001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4958112" y="404001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5210174" y="404001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5462236" y="404001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5714298" y="404001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5966360" y="404001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6218422" y="404001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6470484" y="404001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6722546" y="404001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6974608" y="404001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7226670" y="404001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7478732" y="404001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7730794" y="404001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7982856" y="404001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4453988" y="429207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4706050" y="429207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4958112" y="429207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5210174" y="429207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5462236" y="429207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5714298" y="429207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5966360" y="429207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6218422" y="429207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6470484" y="429207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6722546" y="429207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6974608" y="429207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7226670" y="429207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7478732" y="429207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7730794" y="429207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7982856" y="429207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4453988" y="454414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4706050" y="454414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4958112" y="454414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5210174" y="454414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5462236" y="454414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5714298" y="454414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5966360" y="454414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6218422" y="454414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6470484" y="454414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6722546" y="454414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6974608" y="454414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7226670" y="454414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7478732" y="454414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7730794" y="454414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7982856" y="454414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4453988" y="479620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4706050" y="479620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4958112" y="479620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5210174" y="479620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5462236" y="479620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7" name="Rectangle 146"/>
              <p:cNvSpPr/>
              <p:nvPr/>
            </p:nvSpPr>
            <p:spPr>
              <a:xfrm>
                <a:off x="5714298" y="479620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5966360" y="479620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6218422" y="479620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6470484" y="479620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6722546" y="479620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6974608" y="479620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7226670" y="479620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7478732" y="479620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7730794" y="479620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7982856" y="479620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4453988" y="504826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4706050" y="504826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4958112" y="504826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5210174" y="504826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5462236" y="504826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5714298" y="504826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5966360" y="504826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6218422" y="504826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6470484" y="504826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6722546" y="504826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7" name="Rectangle 166"/>
              <p:cNvSpPr/>
              <p:nvPr/>
            </p:nvSpPr>
            <p:spPr>
              <a:xfrm>
                <a:off x="6974608" y="504826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8" name="Rectangle 167"/>
              <p:cNvSpPr/>
              <p:nvPr/>
            </p:nvSpPr>
            <p:spPr>
              <a:xfrm>
                <a:off x="7226670" y="504826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7478732" y="504826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7730794" y="504826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7982856" y="504826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4453988" y="530032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4706050" y="530032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4958112" y="530032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5210174" y="530032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5462236" y="530032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7" name="Rectangle 176"/>
              <p:cNvSpPr/>
              <p:nvPr/>
            </p:nvSpPr>
            <p:spPr>
              <a:xfrm>
                <a:off x="5714298" y="530032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5966360" y="530032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6218422" y="530032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6470484" y="530032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6722546" y="530032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6974608" y="530032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7226670" y="530032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7478732" y="530032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7730794" y="530032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6" name="Rectangle 185"/>
              <p:cNvSpPr/>
              <p:nvPr/>
            </p:nvSpPr>
            <p:spPr>
              <a:xfrm>
                <a:off x="7982856" y="530032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7" name="Rectangle 186"/>
              <p:cNvSpPr/>
              <p:nvPr/>
            </p:nvSpPr>
            <p:spPr>
              <a:xfrm>
                <a:off x="4453988" y="555238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4706050" y="555238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4958112" y="555238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5210174" y="555238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5462236" y="555238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5714298" y="555238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5966360" y="555238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6218422" y="555238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6470484" y="555238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6722546" y="555238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6974608" y="555238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7226670" y="555238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7478732" y="555238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7730794" y="555238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7982856" y="555238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4453988" y="580445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4706050" y="580445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4958112" y="580445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5210174" y="580445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6" name="Rectangle 205"/>
              <p:cNvSpPr/>
              <p:nvPr/>
            </p:nvSpPr>
            <p:spPr>
              <a:xfrm>
                <a:off x="5462236" y="580445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5714298" y="580445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5966360" y="580445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6218422" y="580445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6470484" y="580445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6722546" y="580445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6974608" y="580445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7226670" y="580445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7478732" y="580445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7730794" y="580445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7982856" y="5804450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" name="Group 242"/>
            <p:cNvGrpSpPr/>
            <p:nvPr/>
          </p:nvGrpSpPr>
          <p:grpSpPr>
            <a:xfrm>
              <a:off x="4453988" y="2520932"/>
              <a:ext cx="3780868" cy="1008186"/>
              <a:chOff x="4460468" y="2520932"/>
              <a:chExt cx="3780868" cy="1008186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4460468" y="252093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Rectangle 6"/>
              <p:cNvSpPr/>
              <p:nvPr/>
            </p:nvSpPr>
            <p:spPr>
              <a:xfrm>
                <a:off x="4712530" y="252093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4964592" y="252093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216654" y="252093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468716" y="252093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5720778" y="252093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5972840" y="252093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224902" y="252093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6476964" y="252093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6729026" y="252093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981088" y="252093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7233150" y="252093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7485212" y="252093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7737274" y="252093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7989336" y="2520932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4460468" y="277299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4712530" y="277299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4964592" y="277299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5216654" y="277299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5468716" y="277299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5720778" y="277299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5972840" y="277299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6224902" y="277299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6476964" y="277299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6729026" y="277299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6981088" y="277299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7233150" y="277299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7485212" y="277299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7737274" y="277299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7989336" y="2772994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4460468" y="302505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4712530" y="302505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4964592" y="302505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5216654" y="302505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5468716" y="302505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5720778" y="302505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5972840" y="302505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6224902" y="302505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6476964" y="302505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6729026" y="302505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6981088" y="302505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7233150" y="302505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7485212" y="302505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7737274" y="302505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7989336" y="3025056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4460468" y="327711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4712530" y="327711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4964592" y="327711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5216654" y="327711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5468716" y="327711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5720778" y="327711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5972840" y="327711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6224902" y="327711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6476964" y="327711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6729026" y="327711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6981088" y="327711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7233150" y="327711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7485212" y="327711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7737274" y="327711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7989336" y="3277118"/>
                <a:ext cx="252000" cy="252000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GB" dirty="0" smtClean="0"/>
              <a:t>Using the unit square to find a matrix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196752"/>
            <a:ext cx="83529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 smtClean="0"/>
              <a:t>Example</a:t>
            </a:r>
          </a:p>
          <a:p>
            <a:r>
              <a:rPr lang="en-GB" sz="2000" dirty="0" smtClean="0"/>
              <a:t>Which transformation is equivalent to a rotation of 90</a:t>
            </a:r>
            <a:r>
              <a:rPr lang="en-GB" sz="2000" dirty="0" smtClean="0">
                <a:sym typeface="Symbol"/>
              </a:rPr>
              <a:t> anticlockwise about the origin?</a:t>
            </a:r>
            <a:endParaRPr lang="en-GB" sz="20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37208" y="4637522"/>
            <a:ext cx="42862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516597" y="4316051"/>
            <a:ext cx="307104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051720" y="3280200"/>
            <a:ext cx="1357322" cy="1357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94398" y="3280200"/>
            <a:ext cx="1357322" cy="13573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3194728" y="456608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337604" y="456608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80282" y="299444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765968" y="313732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1765968" y="270869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37736" y="463752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x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51522" y="463752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-1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408646" y="435177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B’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2051720" y="320876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A’</a:t>
            </a:r>
            <a:endParaRPr lang="en-GB" dirty="0"/>
          </a:p>
        </p:txBody>
      </p:sp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6330062" y="4280326"/>
          <a:ext cx="137795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3" imgW="1041120" imgH="457200" progId="Equation.3">
                  <p:embed/>
                </p:oleObj>
              </mc:Choice>
              <mc:Fallback>
                <p:oleObj name="Equation" r:id="rId3" imgW="104112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0062" y="4280326"/>
                        <a:ext cx="1377950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"/>
          <p:cNvGraphicFramePr>
            <a:graphicFrameLocks noChangeAspect="1"/>
          </p:cNvGraphicFramePr>
          <p:nvPr/>
        </p:nvGraphicFramePr>
        <p:xfrm>
          <a:off x="6338000" y="3494514"/>
          <a:ext cx="1260475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5" imgW="952200" imgH="457200" progId="Equation.3">
                  <p:embed/>
                </p:oleObj>
              </mc:Choice>
              <mc:Fallback>
                <p:oleObj name="Equation" r:id="rId5" imgW="95220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8000" y="3494514"/>
                        <a:ext cx="1260475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4"/>
          <p:cNvGraphicFramePr>
            <a:graphicFrameLocks noChangeAspect="1"/>
          </p:cNvGraphicFramePr>
          <p:nvPr/>
        </p:nvGraphicFramePr>
        <p:xfrm>
          <a:off x="2766100" y="5674149"/>
          <a:ext cx="2214562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7" imgW="1231560" imgH="457200" progId="Equation.3">
                  <p:embed/>
                </p:oleObj>
              </mc:Choice>
              <mc:Fallback>
                <p:oleObj name="Equation" r:id="rId7" imgW="123156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6100" y="5674149"/>
                        <a:ext cx="2214562" cy="822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512" y="2348880"/>
            <a:ext cx="2928958" cy="923330"/>
          </a:xfrm>
          <a:prstGeom prst="rect">
            <a:avLst/>
          </a:prstGeom>
          <a:ln>
            <a:prstDash val="lg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Making use of the unit square reduces the amount of work required.</a:t>
            </a:r>
            <a:endParaRPr lang="en-GB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928926" y="3845658"/>
            <a:ext cx="28575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1429534" y="3774208"/>
            <a:ext cx="357108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214678" y="2488336"/>
            <a:ext cx="1357322" cy="1357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214678" y="3845658"/>
            <a:ext cx="1357322" cy="13573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4357686" y="377422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500562" y="377422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43240" y="220258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928926" y="234546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2928926" y="191683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500694" y="384565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x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860032" y="1628800"/>
            <a:ext cx="4071966" cy="1711366"/>
          </a:xfrm>
          <a:prstGeom prst="rect">
            <a:avLst/>
          </a:prstGeom>
          <a:ln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If we look at the movement of A(1, 0)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And B(0, 1) when the transformation is about the origin then we can obtain the matrix</a:t>
            </a:r>
            <a:endParaRPr lang="en-GB" dirty="0"/>
          </a:p>
        </p:txBody>
      </p:sp>
      <p:graphicFrame>
        <p:nvGraphicFramePr>
          <p:cNvPr id="17" name="Object 4"/>
          <p:cNvGraphicFramePr>
            <a:graphicFrameLocks noChangeAspect="1"/>
          </p:cNvGraphicFramePr>
          <p:nvPr/>
        </p:nvGraphicFramePr>
        <p:xfrm>
          <a:off x="6421450" y="4417156"/>
          <a:ext cx="137795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3" imgW="1041120" imgH="457200" progId="Equation.3">
                  <p:embed/>
                </p:oleObj>
              </mc:Choice>
              <mc:Fallback>
                <p:oleObj name="Equation" r:id="rId3" imgW="104112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1450" y="4417156"/>
                        <a:ext cx="1377950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6429388" y="3631344"/>
          <a:ext cx="1260475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5" imgW="952200" imgH="457200" progId="Equation.3">
                  <p:embed/>
                </p:oleObj>
              </mc:Choice>
              <mc:Fallback>
                <p:oleObj name="Equation" r:id="rId5" imgW="95220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8" y="3631344"/>
                        <a:ext cx="1260475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0" y="5131542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Hence</a:t>
            </a:r>
            <a:endParaRPr lang="en-GB" dirty="0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857257" y="5131542"/>
          <a:ext cx="2214578" cy="8219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7" imgW="1231560" imgH="457200" progId="Equation.3">
                  <p:embed/>
                </p:oleObj>
              </mc:Choice>
              <mc:Fallback>
                <p:oleObj name="Equation" r:id="rId7" imgW="123156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7" y="5131542"/>
                        <a:ext cx="2214578" cy="8219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Line Callout 1 20"/>
          <p:cNvSpPr/>
          <p:nvPr/>
        </p:nvSpPr>
        <p:spPr>
          <a:xfrm>
            <a:off x="2500330" y="4631476"/>
            <a:ext cx="428628" cy="428628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B’</a:t>
            </a:r>
            <a:endParaRPr lang="en-GB" dirty="0"/>
          </a:p>
        </p:txBody>
      </p:sp>
      <p:sp>
        <p:nvSpPr>
          <p:cNvPr id="22" name="Line Callout 1 21"/>
          <p:cNvSpPr/>
          <p:nvPr/>
        </p:nvSpPr>
        <p:spPr>
          <a:xfrm>
            <a:off x="1428760" y="4631476"/>
            <a:ext cx="428628" cy="428628"/>
          </a:xfrm>
          <a:prstGeom prst="borderCallout1">
            <a:avLst>
              <a:gd name="adj1" fmla="val 26750"/>
              <a:gd name="adj2" fmla="val 114333"/>
              <a:gd name="adj3" fmla="val 125833"/>
              <a:gd name="adj4" fmla="val 1216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</a:t>
            </a:r>
            <a:r>
              <a:rPr lang="en-GB" dirty="0" smtClean="0"/>
              <a:t>’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251520" y="332656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 smtClean="0"/>
              <a:t>Example</a:t>
            </a:r>
          </a:p>
          <a:p>
            <a:r>
              <a:rPr lang="en-GB" sz="2000" dirty="0" smtClean="0"/>
              <a:t>Which transformation is equivalent to a reflection in the </a:t>
            </a:r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000" dirty="0" smtClean="0"/>
              <a:t>-axis?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9" grpId="0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/>
          <p:cNvCxnSpPr/>
          <p:nvPr/>
        </p:nvCxnSpPr>
        <p:spPr>
          <a:xfrm>
            <a:off x="1071538" y="3693636"/>
            <a:ext cx="28575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/>
          <p:nvPr/>
        </p:nvCxnSpPr>
        <p:spPr>
          <a:xfrm rot="5400000" flipH="1" flipV="1">
            <a:off x="143638" y="3050694"/>
            <a:ext cx="242809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357290" y="2872886"/>
            <a:ext cx="820750" cy="8207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357290" y="1979124"/>
            <a:ext cx="1714512" cy="1714512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071670" y="362219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928794" y="362219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85852" y="257499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071538" y="271786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071538" y="176481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43306" y="369363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x</a:t>
            </a:r>
            <a:endParaRPr lang="en-GB" dirty="0"/>
          </a:p>
        </p:txBody>
      </p:sp>
      <p:graphicFrame>
        <p:nvGraphicFramePr>
          <p:cNvPr id="12" name="Object 4"/>
          <p:cNvGraphicFramePr>
            <a:graphicFrameLocks noChangeAspect="1"/>
          </p:cNvGraphicFramePr>
          <p:nvPr/>
        </p:nvGraphicFramePr>
        <p:xfrm>
          <a:off x="5122861" y="3050703"/>
          <a:ext cx="1260475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3" imgW="952200" imgH="457200" progId="Equation.3">
                  <p:embed/>
                </p:oleObj>
              </mc:Choice>
              <mc:Fallback>
                <p:oleObj name="Equation" r:id="rId3" imgW="95220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2861" y="3050703"/>
                        <a:ext cx="1260475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5072066" y="2264876"/>
          <a:ext cx="1260475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5" imgW="952200" imgH="457200" progId="Equation.3">
                  <p:embed/>
                </p:oleObj>
              </mc:Choice>
              <mc:Fallback>
                <p:oleObj name="Equation" r:id="rId5" imgW="95220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066" y="2264876"/>
                        <a:ext cx="1260475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714479" y="4550892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Hence</a:t>
            </a:r>
            <a:endParaRPr lang="en-GB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2651123" y="4550891"/>
          <a:ext cx="2054225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7" imgW="1143000" imgH="457200" progId="Equation.3">
                  <p:embed/>
                </p:oleObj>
              </mc:Choice>
              <mc:Fallback>
                <p:oleObj name="Equation" r:id="rId7" imgW="114300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123" y="4550891"/>
                        <a:ext cx="2054225" cy="822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928926" y="364656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1071538" y="165844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323528" y="332656"/>
            <a:ext cx="83529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 smtClean="0"/>
              <a:t>Example</a:t>
            </a:r>
          </a:p>
          <a:p>
            <a:r>
              <a:rPr lang="en-GB" sz="2000" dirty="0" smtClean="0"/>
              <a:t>Which transformation is equivalent to an enlargement with scale factor 5, centre the origin?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4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500042"/>
            <a:ext cx="81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Example</a:t>
            </a:r>
          </a:p>
          <a:p>
            <a:r>
              <a:rPr lang="en-GB" dirty="0" smtClean="0"/>
              <a:t>Which transformation is defined by the matrix                          ?</a:t>
            </a:r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929190" y="642918"/>
          <a:ext cx="949329" cy="6572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3" imgW="660240" imgH="457200" progId="Equation.3">
                  <p:embed/>
                </p:oleObj>
              </mc:Choice>
              <mc:Fallback>
                <p:oleObj name="Equation" r:id="rId3" imgW="66024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90" y="642918"/>
                        <a:ext cx="949329" cy="6572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428596" y="3071810"/>
            <a:ext cx="42862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607985" y="2750339"/>
            <a:ext cx="307104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143108" y="1714488"/>
            <a:ext cx="1357322" cy="1357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85786" y="3071810"/>
            <a:ext cx="1357322" cy="13573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3286116" y="300037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428992" y="300037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71670" y="142873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857356" y="157161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1857356" y="114298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29124" y="307181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x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642910" y="307181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-1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500034" y="278605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B’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2143108" y="435769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A’</a:t>
            </a:r>
            <a:endParaRPr lang="en-GB" dirty="0"/>
          </a:p>
        </p:txBody>
      </p:sp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6421450" y="2714614"/>
          <a:ext cx="137795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5" imgW="1041120" imgH="457200" progId="Equation.3">
                  <p:embed/>
                </p:oleObj>
              </mc:Choice>
              <mc:Fallback>
                <p:oleObj name="Equation" r:id="rId5" imgW="104112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1450" y="2714614"/>
                        <a:ext cx="1377950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"/>
          <p:cNvGraphicFramePr>
            <a:graphicFrameLocks noChangeAspect="1"/>
          </p:cNvGraphicFramePr>
          <p:nvPr/>
        </p:nvGraphicFramePr>
        <p:xfrm>
          <a:off x="6370638" y="1928813"/>
          <a:ext cx="1377950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7" imgW="1041120" imgH="457200" progId="Equation.3">
                  <p:embed/>
                </p:oleObj>
              </mc:Choice>
              <mc:Fallback>
                <p:oleObj name="Equation" r:id="rId7" imgW="104112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0638" y="1928813"/>
                        <a:ext cx="1377950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42910" y="5214950"/>
            <a:ext cx="635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ym typeface="Symbol"/>
              </a:rPr>
              <a:t> A reflection in the line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y</a:t>
            </a:r>
            <a:r>
              <a:rPr lang="en-GB" dirty="0" smtClean="0">
                <a:latin typeface="Times New Roman" pitchFamily="18" charset="0"/>
                <a:cs typeface="Times New Roman" pitchFamily="18" charset="0"/>
                <a:sym typeface="Symbol"/>
              </a:rPr>
              <a:t> = –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endParaRPr lang="en-GB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rot="16200000" flipH="1">
            <a:off x="642909" y="1571612"/>
            <a:ext cx="2857520" cy="2857520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dirty="0" smtClean="0"/>
              <a:t>Combined Transformations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196752"/>
            <a:ext cx="84249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u="sng" dirty="0" smtClean="0"/>
              <a:t>Example</a:t>
            </a:r>
          </a:p>
          <a:p>
            <a:pPr>
              <a:lnSpc>
                <a:spcPct val="150000"/>
              </a:lnSpc>
            </a:pPr>
            <a:r>
              <a:rPr lang="en-GB" sz="2000" dirty="0" smtClean="0"/>
              <a:t>If	    and	            represent transformations M and N respectively, describe </a:t>
            </a:r>
          </a:p>
          <a:p>
            <a:pPr marL="400050" indent="-400050">
              <a:lnSpc>
                <a:spcPct val="150000"/>
              </a:lnSpc>
              <a:buAutoNum type="romanLcParenBoth"/>
            </a:pPr>
            <a:r>
              <a:rPr lang="en-GB" sz="2000" dirty="0" smtClean="0"/>
              <a:t>M</a:t>
            </a:r>
          </a:p>
          <a:p>
            <a:pPr marL="400050" indent="-400050">
              <a:lnSpc>
                <a:spcPct val="150000"/>
              </a:lnSpc>
              <a:buAutoNum type="romanLcParenBoth"/>
            </a:pPr>
            <a:r>
              <a:rPr lang="en-GB" sz="2000" dirty="0" smtClean="0"/>
              <a:t>N</a:t>
            </a:r>
          </a:p>
          <a:p>
            <a:pPr marL="400050" indent="-400050">
              <a:lnSpc>
                <a:spcPct val="150000"/>
              </a:lnSpc>
              <a:buAutoNum type="romanLcParenBoth"/>
            </a:pPr>
            <a:r>
              <a:rPr lang="en-GB" sz="2000" dirty="0" smtClean="0"/>
              <a:t>MN</a:t>
            </a:r>
            <a:endParaRPr lang="en-GB" sz="2000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755576" y="1628800"/>
          <a:ext cx="6985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3" imgW="482400" imgH="457200" progId="Equation.3">
                  <p:embed/>
                </p:oleObj>
              </mc:Choice>
              <mc:Fallback>
                <p:oleObj name="Equation" r:id="rId3" imgW="48240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628800"/>
                        <a:ext cx="6985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2016721" y="1628775"/>
          <a:ext cx="827087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5" imgW="571320" imgH="457200" progId="Equation.3">
                  <p:embed/>
                </p:oleObj>
              </mc:Choice>
              <mc:Fallback>
                <p:oleObj name="Equation" r:id="rId5" imgW="57132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721" y="1628775"/>
                        <a:ext cx="827087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/>
          <p:cNvCxnSpPr/>
          <p:nvPr/>
        </p:nvCxnSpPr>
        <p:spPr>
          <a:xfrm>
            <a:off x="428596" y="3071810"/>
            <a:ext cx="42862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/>
          <p:nvPr/>
        </p:nvCxnSpPr>
        <p:spPr>
          <a:xfrm rot="5400000" flipH="1" flipV="1">
            <a:off x="607985" y="2750339"/>
            <a:ext cx="307104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143108" y="1714488"/>
            <a:ext cx="1357322" cy="1357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123728" y="1700808"/>
            <a:ext cx="1357322" cy="13573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286116" y="300037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428992" y="300037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71670" y="142873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857356" y="157161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857356" y="114298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29124" y="307181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x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42910" y="307181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-1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496440" y="278605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B’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2200296" y="141277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A’</a:t>
            </a:r>
            <a:endParaRPr lang="en-GB" dirty="0"/>
          </a:p>
        </p:txBody>
      </p:sp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6480175" y="2714625"/>
          <a:ext cx="1260475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3" imgW="952200" imgH="457200" progId="Equation.3">
                  <p:embed/>
                </p:oleObj>
              </mc:Choice>
              <mc:Fallback>
                <p:oleObj name="Equation" r:id="rId3" imgW="95220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0175" y="2714625"/>
                        <a:ext cx="1260475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6429375" y="1928813"/>
          <a:ext cx="1260475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5" imgW="952200" imgH="457200" progId="Equation.3">
                  <p:embed/>
                </p:oleObj>
              </mc:Choice>
              <mc:Fallback>
                <p:oleObj name="Equation" r:id="rId5" imgW="95220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75" y="1928813"/>
                        <a:ext cx="1260475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187624" y="4509120"/>
            <a:ext cx="635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ym typeface="Symbol"/>
              </a:rPr>
              <a:t> M represents a reflection in the line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y</a:t>
            </a:r>
            <a:r>
              <a:rPr lang="en-GB" dirty="0" smtClean="0">
                <a:latin typeface="Times New Roman" pitchFamily="18" charset="0"/>
                <a:cs typeface="Times New Roman" pitchFamily="18" charset="0"/>
                <a:sym typeface="Symbol"/>
              </a:rPr>
              <a:t> =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endParaRPr lang="en-GB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rot="10800000" flipH="1">
            <a:off x="922392" y="1412776"/>
            <a:ext cx="2857520" cy="2857520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23528" y="33265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(</a:t>
            </a:r>
            <a:r>
              <a:rPr lang="en-GB" dirty="0" err="1" smtClean="0"/>
              <a:t>i</a:t>
            </a:r>
            <a:r>
              <a:rPr lang="en-GB" dirty="0" smtClean="0"/>
              <a:t>) M</a:t>
            </a:r>
            <a:endParaRPr lang="en-GB" dirty="0"/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1079277" y="188640"/>
          <a:ext cx="6985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7" imgW="482400" imgH="457200" progId="Equation.3">
                  <p:embed/>
                </p:oleObj>
              </mc:Choice>
              <mc:Fallback>
                <p:oleObj name="Equation" r:id="rId7" imgW="48240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277" y="188640"/>
                        <a:ext cx="6985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/>
          <p:cNvCxnSpPr/>
          <p:nvPr/>
        </p:nvCxnSpPr>
        <p:spPr>
          <a:xfrm>
            <a:off x="428596" y="3071810"/>
            <a:ext cx="42862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/>
          <p:nvPr/>
        </p:nvCxnSpPr>
        <p:spPr>
          <a:xfrm rot="5400000" flipH="1" flipV="1">
            <a:off x="607985" y="2750339"/>
            <a:ext cx="307104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143108" y="1714488"/>
            <a:ext cx="1357322" cy="1357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143108" y="3068960"/>
            <a:ext cx="1357322" cy="13573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286116" y="300037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428992" y="300037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71670" y="142873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857356" y="157161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857356" y="114298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29124" y="307181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x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763688" y="422108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-1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857356" y="4033325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B’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3432648" y="279326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A’</a:t>
            </a:r>
            <a:endParaRPr lang="en-GB" dirty="0"/>
          </a:p>
        </p:txBody>
      </p:sp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6421438" y="2714625"/>
          <a:ext cx="137795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3" imgW="1041120" imgH="457200" progId="Equation.3">
                  <p:embed/>
                </p:oleObj>
              </mc:Choice>
              <mc:Fallback>
                <p:oleObj name="Equation" r:id="rId3" imgW="104112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1438" y="2714625"/>
                        <a:ext cx="1377950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6429375" y="1928813"/>
          <a:ext cx="1260475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5" imgW="952200" imgH="457200" progId="Equation.3">
                  <p:embed/>
                </p:oleObj>
              </mc:Choice>
              <mc:Fallback>
                <p:oleObj name="Equation" r:id="rId5" imgW="95220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75" y="1928813"/>
                        <a:ext cx="1260475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899592" y="4941168"/>
            <a:ext cx="635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ym typeface="Symbol"/>
              </a:rPr>
              <a:t> </a:t>
            </a:r>
            <a:r>
              <a:rPr lang="en-GB" dirty="0">
                <a:sym typeface="Symbol"/>
              </a:rPr>
              <a:t>N</a:t>
            </a:r>
            <a:r>
              <a:rPr lang="en-GB" dirty="0" smtClean="0">
                <a:sym typeface="Symbol"/>
              </a:rPr>
              <a:t> represents a reflection in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x-</a:t>
            </a:r>
            <a:r>
              <a:rPr lang="en-GB" dirty="0" smtClean="0">
                <a:sym typeface="Symbol"/>
              </a:rPr>
              <a:t>axis</a:t>
            </a:r>
            <a:endParaRPr lang="en-GB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3528" y="33265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(ii) N</a:t>
            </a:r>
            <a:endParaRPr lang="en-GB" dirty="0"/>
          </a:p>
        </p:txBody>
      </p:sp>
      <p:graphicFrame>
        <p:nvGraphicFramePr>
          <p:cNvPr id="8197" name="Object 2"/>
          <p:cNvGraphicFramePr>
            <a:graphicFrameLocks noChangeAspect="1"/>
          </p:cNvGraphicFramePr>
          <p:nvPr/>
        </p:nvGraphicFramePr>
        <p:xfrm>
          <a:off x="1043608" y="188640"/>
          <a:ext cx="827088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7" imgW="571320" imgH="457200" progId="Equation.3">
                  <p:embed/>
                </p:oleObj>
              </mc:Choice>
              <mc:Fallback>
                <p:oleObj name="Equation" r:id="rId7" imgW="57132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88640"/>
                        <a:ext cx="827088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836</Words>
  <Application>Microsoft Office PowerPoint</Application>
  <PresentationFormat>On-screen Show (4:3)</PresentationFormat>
  <Paragraphs>231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Equation</vt:lpstr>
      <vt:lpstr>The Unit Square</vt:lpstr>
      <vt:lpstr>PowerPoint Presentation</vt:lpstr>
      <vt:lpstr>Using the unit square to find a matrix</vt:lpstr>
      <vt:lpstr>PowerPoint Presentation</vt:lpstr>
      <vt:lpstr>PowerPoint Presentation</vt:lpstr>
      <vt:lpstr>PowerPoint Presentation</vt:lpstr>
      <vt:lpstr>Combined Transformations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Unit Square</dc:title>
  <dc:creator>Administrator</dc:creator>
  <cp:lastModifiedBy>S.Cooper</cp:lastModifiedBy>
  <cp:revision>44</cp:revision>
  <dcterms:created xsi:type="dcterms:W3CDTF">2012-01-24T10:00:32Z</dcterms:created>
  <dcterms:modified xsi:type="dcterms:W3CDTF">2012-09-25T15:43:46Z</dcterms:modified>
</cp:coreProperties>
</file>