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68" r:id="rId2"/>
    <p:sldId id="365" r:id="rId3"/>
    <p:sldId id="364" r:id="rId4"/>
    <p:sldId id="453" r:id="rId5"/>
    <p:sldId id="507" r:id="rId6"/>
    <p:sldId id="514" r:id="rId7"/>
    <p:sldId id="516" r:id="rId8"/>
    <p:sldId id="517" r:id="rId9"/>
    <p:sldId id="518" r:id="rId10"/>
    <p:sldId id="519" r:id="rId11"/>
    <p:sldId id="520" r:id="rId12"/>
    <p:sldId id="521" r:id="rId13"/>
    <p:sldId id="522" r:id="rId14"/>
    <p:sldId id="523" r:id="rId15"/>
    <p:sldId id="524" r:id="rId16"/>
    <p:sldId id="525" r:id="rId17"/>
    <p:sldId id="526" r:id="rId18"/>
    <p:sldId id="527" r:id="rId19"/>
    <p:sldId id="528" r:id="rId20"/>
    <p:sldId id="529" r:id="rId21"/>
    <p:sldId id="530" r:id="rId22"/>
    <p:sldId id="531" r:id="rId23"/>
    <p:sldId id="270" r:id="rId24"/>
    <p:sldId id="269" r:id="rId25"/>
    <p:sldId id="267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16AA1D"/>
    <a:srgbClr val="FF9966"/>
    <a:srgbClr val="336699"/>
    <a:srgbClr val="CA06A0"/>
    <a:srgbClr val="FF0000"/>
    <a:srgbClr val="0033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250" autoAdjust="0"/>
    <p:restoredTop sz="94494" autoAdjust="0"/>
  </p:normalViewPr>
  <p:slideViewPr>
    <p:cSldViewPr>
      <p:cViewPr varScale="1">
        <p:scale>
          <a:sx n="120" d="100"/>
          <a:sy n="120" d="100"/>
        </p:scale>
        <p:origin x="96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8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12" Type="http://schemas.openxmlformats.org/officeDocument/2006/relationships/image" Target="../media/image17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5" Type="http://schemas.openxmlformats.org/officeDocument/2006/relationships/image" Target="../media/image2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Relationship Id="rId14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image" Target="../media/image40.wmf"/><Relationship Id="rId18" Type="http://schemas.openxmlformats.org/officeDocument/2006/relationships/image" Target="../media/image45.wmf"/><Relationship Id="rId3" Type="http://schemas.openxmlformats.org/officeDocument/2006/relationships/image" Target="../media/image30.wmf"/><Relationship Id="rId21" Type="http://schemas.openxmlformats.org/officeDocument/2006/relationships/image" Target="../media/image48.wmf"/><Relationship Id="rId7" Type="http://schemas.openxmlformats.org/officeDocument/2006/relationships/image" Target="../media/image34.wmf"/><Relationship Id="rId12" Type="http://schemas.openxmlformats.org/officeDocument/2006/relationships/image" Target="../media/image39.wmf"/><Relationship Id="rId17" Type="http://schemas.openxmlformats.org/officeDocument/2006/relationships/image" Target="../media/image44.wmf"/><Relationship Id="rId2" Type="http://schemas.openxmlformats.org/officeDocument/2006/relationships/image" Target="../media/image29.wmf"/><Relationship Id="rId16" Type="http://schemas.openxmlformats.org/officeDocument/2006/relationships/image" Target="../media/image43.wmf"/><Relationship Id="rId20" Type="http://schemas.openxmlformats.org/officeDocument/2006/relationships/image" Target="../media/image47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11" Type="http://schemas.openxmlformats.org/officeDocument/2006/relationships/image" Target="../media/image38.wmf"/><Relationship Id="rId24" Type="http://schemas.openxmlformats.org/officeDocument/2006/relationships/image" Target="../media/image51.wmf"/><Relationship Id="rId5" Type="http://schemas.openxmlformats.org/officeDocument/2006/relationships/image" Target="../media/image32.wmf"/><Relationship Id="rId15" Type="http://schemas.openxmlformats.org/officeDocument/2006/relationships/image" Target="../media/image42.wmf"/><Relationship Id="rId23" Type="http://schemas.openxmlformats.org/officeDocument/2006/relationships/image" Target="../media/image50.wmf"/><Relationship Id="rId10" Type="http://schemas.openxmlformats.org/officeDocument/2006/relationships/image" Target="../media/image37.wmf"/><Relationship Id="rId19" Type="http://schemas.openxmlformats.org/officeDocument/2006/relationships/image" Target="../media/image46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Relationship Id="rId14" Type="http://schemas.openxmlformats.org/officeDocument/2006/relationships/image" Target="../media/image41.wmf"/><Relationship Id="rId22" Type="http://schemas.openxmlformats.org/officeDocument/2006/relationships/image" Target="../media/image4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7C7C48B-5C93-4AE2-AFB3-DFB3E76503B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C589FE5-ADAB-4AE7-A1CB-4A623A554A9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06E8B70-689E-4AC8-B26F-B0F573D2813E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A2C435DC-9D87-4C9B-A1B4-EFC4A9496966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10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4AE262DD-C4DC-47D2-BE4D-568B7A09F556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11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3C25B4EA-8C80-4CB2-8EDA-BF24361A9E25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12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06E4F91D-BE07-4F46-9BE7-84BA494788F5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13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6FB72E33-C8A7-421D-AE55-D40E57670BC9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14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8901836F-22A8-487E-B6AF-D691BBF5CECA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15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DFDD88D4-1F4D-420E-BBC8-48E125EA56A6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16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D3C6E151-8E34-4FE6-95EF-AA87760B4678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17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17D6851D-4FD0-48F5-8324-0749AADEA163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18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6C642627-F5D0-419C-A998-E3DECA1347B5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19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CACF0318-EB27-46E7-87F7-BD87D112E1A8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0056485E-A2DC-43A6-836D-4BA3A2E7BE2C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20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686ADEFE-1DB3-4F27-8D82-07788EA3E4F8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21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573ECD5-DA6F-4442-AFE9-112ABCFB6B96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22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39EBD6C-9499-4A55-8A40-9A3EF0AAA5EB}" type="slidenum">
              <a:rPr lang="en-US" altLang="en-US"/>
              <a:pPr eaLnBrk="1" hangingPunct="1"/>
              <a:t>23</a:t>
            </a:fld>
            <a:endParaRPr lang="en-US" alt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A323B4C-7E78-41BC-92D9-C7761F3ED515}" type="slidenum">
              <a:rPr lang="en-US" altLang="en-US"/>
              <a:pPr eaLnBrk="1" hangingPunct="1"/>
              <a:t>24</a:t>
            </a:fld>
            <a:endParaRPr lang="en-US" alt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9A80929-0FFF-4348-A675-5DA73A139818}" type="slidenum">
              <a:rPr lang="en-US" altLang="en-US"/>
              <a:pPr eaLnBrk="1" hangingPunct="1"/>
              <a:t>25</a:t>
            </a:fld>
            <a:endParaRPr lang="en-US" alt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D181E0C9-E24C-4394-A93A-905D1939BF19}" type="slidenum">
              <a:rPr lang="en-US" altLang="en-US" sz="1200"/>
              <a:pPr algn="r" eaLnBrk="1" hangingPunct="1"/>
              <a:t>3</a:t>
            </a:fld>
            <a:endParaRPr lang="en-US" altLang="en-US" sz="12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674CECBF-99E0-48DE-A609-3D07D78527C9}" type="slidenum">
              <a:rPr lang="en-US" altLang="en-US" sz="1200"/>
              <a:pPr algn="r" eaLnBrk="1" hangingPunct="1"/>
              <a:t>4</a:t>
            </a:fld>
            <a:endParaRPr lang="en-US" altLang="en-US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12E55424-3284-4478-B0A5-A6C2CFBF9A1F}" type="slidenum">
              <a:rPr lang="en-US" altLang="en-US" sz="1200"/>
              <a:pPr algn="r" eaLnBrk="1" hangingPunct="1"/>
              <a:t>5</a:t>
            </a:fld>
            <a:endParaRPr lang="en-US" altLang="en-US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A8AFD2BB-1F42-48F2-AC5E-E16EAD1C0D92}" type="slidenum">
              <a:rPr lang="en-US" altLang="en-US" sz="1200"/>
              <a:pPr algn="r" eaLnBrk="1" hangingPunct="1"/>
              <a:t>6</a:t>
            </a:fld>
            <a:endParaRPr lang="en-US" altLang="en-US" sz="12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4CB83F95-A9E3-403E-801F-F4759B5226C1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7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E1B9B5D4-0DAE-4A1C-AC0F-1F1A7F5D7E1A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8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0F9E7293-9533-4788-B86E-A39829767B02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9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8413FF-F4D4-4938-A0D8-365640CA99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79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EF4EC2-6985-438A-ADF6-70A82D1A8A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5665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7F98B6-795B-48FF-8688-AB08A2C958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926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40316B-AAC8-4C12-9EFC-72C9A08973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6217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E72728-AE9E-41A3-8BB7-AC3F99BEB5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839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F9EC8C-B0AE-46A5-B7C2-9030E8C85A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3407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136ACA-18B7-491D-9E54-126E8FE9E3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2201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CD2E2D-6AB3-44D0-83F6-FD5317C544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4320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AFC85A-3650-465C-BFF6-D7A0BA3056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025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1B8D7A-557A-464D-B774-DC3E51C325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9213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BF4C2B-D8E1-453C-AD35-095CF021C5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7526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B1CEB10-7FB9-4E60-9122-4EE803AAF15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61.jpeg"/><Relationship Id="rId7" Type="http://schemas.openxmlformats.org/officeDocument/2006/relationships/image" Target="../media/image6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jpeg"/><Relationship Id="rId5" Type="http://schemas.openxmlformats.org/officeDocument/2006/relationships/image" Target="../media/image62.jpeg"/><Relationship Id="rId4" Type="http://schemas.openxmlformats.org/officeDocument/2006/relationships/hyperlink" Target="http://images.google.co.uk/imgres?imgurl=http://site.xara.com/news/october06/img/pencil37.png&amp;imgrefurl=http://www.xara.com/news/october06/tutorial2.asp&amp;usg=__-G05iql_j18qjCrEGZRGr6alLwA=&amp;h=360&amp;w=394&amp;sz=21&amp;hl=en&amp;start=1&amp;um=1&amp;tbnid=6KjcfK0VMbGpcM:&amp;tbnh=113&amp;tbnw=124&amp;prev=/images?q=pencil&amp;hl=en&amp;um=1" TargetMode="External"/><Relationship Id="rId9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jpeg"/><Relationship Id="rId5" Type="http://schemas.openxmlformats.org/officeDocument/2006/relationships/image" Target="../media/image66.jpeg"/><Relationship Id="rId4" Type="http://schemas.openxmlformats.org/officeDocument/2006/relationships/image" Target="../media/image65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0.jpeg"/><Relationship Id="rId5" Type="http://schemas.openxmlformats.org/officeDocument/2006/relationships/hyperlink" Target="http://www.google.co.uk/imgres?imgurl=http://www.clipartpal.com/_thumbs/pd/education/post_up_note.png&amp;imgrefurl=http://www.clipartpal.com/clipart_pd/education/tack_12061.html&amp;usg=__Eqo3u0Y9MMtbowMlJUhVpDPORKI=&amp;h=313&amp;w=253&amp;sz=11&amp;hl=en&amp;start=2&amp;zoom=1&amp;um=1&amp;itbs=1&amp;tbnid=iv7uPk4WKp0BSM:&amp;tbnh=117&amp;tbnw=95&amp;prev=/images?q=post+it+note+clip+art&amp;um=1&amp;hl=en&amp;safe=vss&amp;sa=N&amp;sout=1&amp;ndsp=20&amp;biw=1003&amp;bih=562&amp;tbs=isch:1" TargetMode="External"/><Relationship Id="rId4" Type="http://schemas.openxmlformats.org/officeDocument/2006/relationships/image" Target="../media/image6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0.wmf"/><Relationship Id="rId18" Type="http://schemas.openxmlformats.org/officeDocument/2006/relationships/image" Target="../media/image25.png"/><Relationship Id="rId26" Type="http://schemas.openxmlformats.org/officeDocument/2006/relationships/image" Target="../media/image13.wmf"/><Relationship Id="rId39" Type="http://schemas.openxmlformats.org/officeDocument/2006/relationships/oleObject" Target="../embeddings/oleObject15.bin"/><Relationship Id="rId3" Type="http://schemas.openxmlformats.org/officeDocument/2006/relationships/notesSlide" Target="../notesSlides/notesSlide4.xml"/><Relationship Id="rId21" Type="http://schemas.openxmlformats.org/officeDocument/2006/relationships/oleObject" Target="../embeddings/oleObject6.bin"/><Relationship Id="rId34" Type="http://schemas.openxmlformats.org/officeDocument/2006/relationships/image" Target="../media/image17.wmf"/><Relationship Id="rId7" Type="http://schemas.openxmlformats.org/officeDocument/2006/relationships/image" Target="../media/image7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24.png"/><Relationship Id="rId25" Type="http://schemas.openxmlformats.org/officeDocument/2006/relationships/oleObject" Target="../embeddings/oleObject8.bin"/><Relationship Id="rId33" Type="http://schemas.openxmlformats.org/officeDocument/2006/relationships/oleObject" Target="../embeddings/oleObject12.bin"/><Relationship Id="rId38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3.png"/><Relationship Id="rId20" Type="http://schemas.openxmlformats.org/officeDocument/2006/relationships/image" Target="../media/image27.png"/><Relationship Id="rId29" Type="http://schemas.openxmlformats.org/officeDocument/2006/relationships/oleObject" Target="../embeddings/oleObject10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9.wmf"/><Relationship Id="rId24" Type="http://schemas.openxmlformats.org/officeDocument/2006/relationships/image" Target="../media/image12.wmf"/><Relationship Id="rId32" Type="http://schemas.openxmlformats.org/officeDocument/2006/relationships/image" Target="../media/image16.wmf"/><Relationship Id="rId37" Type="http://schemas.openxmlformats.org/officeDocument/2006/relationships/oleObject" Target="../embeddings/oleObject14.bin"/><Relationship Id="rId40" Type="http://schemas.openxmlformats.org/officeDocument/2006/relationships/image" Target="../media/image20.wmf"/><Relationship Id="rId5" Type="http://schemas.openxmlformats.org/officeDocument/2006/relationships/image" Target="../media/image6.wmf"/><Relationship Id="rId15" Type="http://schemas.openxmlformats.org/officeDocument/2006/relationships/image" Target="../media/image22.png"/><Relationship Id="rId23" Type="http://schemas.openxmlformats.org/officeDocument/2006/relationships/oleObject" Target="../embeddings/oleObject7.bin"/><Relationship Id="rId28" Type="http://schemas.openxmlformats.org/officeDocument/2006/relationships/image" Target="../media/image14.wmf"/><Relationship Id="rId36" Type="http://schemas.openxmlformats.org/officeDocument/2006/relationships/image" Target="../media/image18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26.png"/><Relationship Id="rId31" Type="http://schemas.openxmlformats.org/officeDocument/2006/relationships/oleObject" Target="../embeddings/oleObject11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wmf"/><Relationship Id="rId14" Type="http://schemas.openxmlformats.org/officeDocument/2006/relationships/image" Target="../media/image21.png"/><Relationship Id="rId22" Type="http://schemas.openxmlformats.org/officeDocument/2006/relationships/image" Target="../media/image11.wmf"/><Relationship Id="rId27" Type="http://schemas.openxmlformats.org/officeDocument/2006/relationships/oleObject" Target="../embeddings/oleObject9.bin"/><Relationship Id="rId30" Type="http://schemas.openxmlformats.org/officeDocument/2006/relationships/image" Target="../media/image15.wmf"/><Relationship Id="rId35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2.wmf"/><Relationship Id="rId18" Type="http://schemas.openxmlformats.org/officeDocument/2006/relationships/oleObject" Target="../embeddings/oleObject23.bin"/><Relationship Id="rId26" Type="http://schemas.openxmlformats.org/officeDocument/2006/relationships/oleObject" Target="../embeddings/oleObject27.bin"/><Relationship Id="rId39" Type="http://schemas.openxmlformats.org/officeDocument/2006/relationships/image" Target="../media/image45.wmf"/><Relationship Id="rId21" Type="http://schemas.openxmlformats.org/officeDocument/2006/relationships/image" Target="../media/image36.wmf"/><Relationship Id="rId34" Type="http://schemas.openxmlformats.org/officeDocument/2006/relationships/oleObject" Target="../embeddings/oleObject31.bin"/><Relationship Id="rId42" Type="http://schemas.openxmlformats.org/officeDocument/2006/relationships/oleObject" Target="../embeddings/oleObject35.bin"/><Relationship Id="rId47" Type="http://schemas.openxmlformats.org/officeDocument/2006/relationships/image" Target="../media/image49.wmf"/><Relationship Id="rId50" Type="http://schemas.openxmlformats.org/officeDocument/2006/relationships/oleObject" Target="../embeddings/oleObject39.bin"/><Relationship Id="rId55" Type="http://schemas.openxmlformats.org/officeDocument/2006/relationships/image" Target="../media/image24.png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20.bin"/><Relationship Id="rId17" Type="http://schemas.openxmlformats.org/officeDocument/2006/relationships/image" Target="../media/image34.wmf"/><Relationship Id="rId25" Type="http://schemas.openxmlformats.org/officeDocument/2006/relationships/image" Target="../media/image38.wmf"/><Relationship Id="rId33" Type="http://schemas.openxmlformats.org/officeDocument/2006/relationships/image" Target="../media/image42.wmf"/><Relationship Id="rId38" Type="http://schemas.openxmlformats.org/officeDocument/2006/relationships/oleObject" Target="../embeddings/oleObject33.bin"/><Relationship Id="rId46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2.bin"/><Relationship Id="rId20" Type="http://schemas.openxmlformats.org/officeDocument/2006/relationships/oleObject" Target="../embeddings/oleObject24.bin"/><Relationship Id="rId29" Type="http://schemas.openxmlformats.org/officeDocument/2006/relationships/image" Target="../media/image40.wmf"/><Relationship Id="rId41" Type="http://schemas.openxmlformats.org/officeDocument/2006/relationships/image" Target="../media/image46.wmf"/><Relationship Id="rId54" Type="http://schemas.openxmlformats.org/officeDocument/2006/relationships/image" Target="../media/image23.png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31.wmf"/><Relationship Id="rId24" Type="http://schemas.openxmlformats.org/officeDocument/2006/relationships/oleObject" Target="../embeddings/oleObject26.bin"/><Relationship Id="rId32" Type="http://schemas.openxmlformats.org/officeDocument/2006/relationships/oleObject" Target="../embeddings/oleObject30.bin"/><Relationship Id="rId37" Type="http://schemas.openxmlformats.org/officeDocument/2006/relationships/image" Target="../media/image44.wmf"/><Relationship Id="rId40" Type="http://schemas.openxmlformats.org/officeDocument/2006/relationships/oleObject" Target="../embeddings/oleObject34.bin"/><Relationship Id="rId45" Type="http://schemas.openxmlformats.org/officeDocument/2006/relationships/image" Target="../media/image48.wmf"/><Relationship Id="rId53" Type="http://schemas.openxmlformats.org/officeDocument/2006/relationships/image" Target="../media/image22.png"/><Relationship Id="rId58" Type="http://schemas.openxmlformats.org/officeDocument/2006/relationships/image" Target="../media/image27.png"/><Relationship Id="rId5" Type="http://schemas.openxmlformats.org/officeDocument/2006/relationships/image" Target="../media/image28.wmf"/><Relationship Id="rId15" Type="http://schemas.openxmlformats.org/officeDocument/2006/relationships/image" Target="../media/image33.wmf"/><Relationship Id="rId23" Type="http://schemas.openxmlformats.org/officeDocument/2006/relationships/image" Target="../media/image37.wmf"/><Relationship Id="rId28" Type="http://schemas.openxmlformats.org/officeDocument/2006/relationships/oleObject" Target="../embeddings/oleObject28.bin"/><Relationship Id="rId36" Type="http://schemas.openxmlformats.org/officeDocument/2006/relationships/oleObject" Target="../embeddings/oleObject32.bin"/><Relationship Id="rId49" Type="http://schemas.openxmlformats.org/officeDocument/2006/relationships/image" Target="../media/image50.wmf"/><Relationship Id="rId57" Type="http://schemas.openxmlformats.org/officeDocument/2006/relationships/image" Target="../media/image26.png"/><Relationship Id="rId10" Type="http://schemas.openxmlformats.org/officeDocument/2006/relationships/oleObject" Target="../embeddings/oleObject19.bin"/><Relationship Id="rId19" Type="http://schemas.openxmlformats.org/officeDocument/2006/relationships/image" Target="../media/image35.wmf"/><Relationship Id="rId31" Type="http://schemas.openxmlformats.org/officeDocument/2006/relationships/image" Target="../media/image41.wmf"/><Relationship Id="rId44" Type="http://schemas.openxmlformats.org/officeDocument/2006/relationships/oleObject" Target="../embeddings/oleObject36.bin"/><Relationship Id="rId52" Type="http://schemas.openxmlformats.org/officeDocument/2006/relationships/image" Target="../media/image21.png"/><Relationship Id="rId4" Type="http://schemas.openxmlformats.org/officeDocument/2006/relationships/oleObject" Target="../embeddings/oleObject16.bin"/><Relationship Id="rId9" Type="http://schemas.openxmlformats.org/officeDocument/2006/relationships/image" Target="../media/image30.wmf"/><Relationship Id="rId14" Type="http://schemas.openxmlformats.org/officeDocument/2006/relationships/oleObject" Target="../embeddings/oleObject21.bin"/><Relationship Id="rId22" Type="http://schemas.openxmlformats.org/officeDocument/2006/relationships/oleObject" Target="../embeddings/oleObject25.bin"/><Relationship Id="rId27" Type="http://schemas.openxmlformats.org/officeDocument/2006/relationships/image" Target="../media/image39.wmf"/><Relationship Id="rId30" Type="http://schemas.openxmlformats.org/officeDocument/2006/relationships/oleObject" Target="../embeddings/oleObject29.bin"/><Relationship Id="rId35" Type="http://schemas.openxmlformats.org/officeDocument/2006/relationships/image" Target="../media/image43.wmf"/><Relationship Id="rId43" Type="http://schemas.openxmlformats.org/officeDocument/2006/relationships/image" Target="../media/image47.wmf"/><Relationship Id="rId48" Type="http://schemas.openxmlformats.org/officeDocument/2006/relationships/oleObject" Target="../embeddings/oleObject38.bin"/><Relationship Id="rId56" Type="http://schemas.openxmlformats.org/officeDocument/2006/relationships/image" Target="../media/image25.png"/><Relationship Id="rId8" Type="http://schemas.openxmlformats.org/officeDocument/2006/relationships/oleObject" Target="../embeddings/oleObject18.bin"/><Relationship Id="rId51" Type="http://schemas.openxmlformats.org/officeDocument/2006/relationships/image" Target="../media/image51.wmf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oleObject" Target="../embeddings/oleObject44.bin"/><Relationship Id="rId18" Type="http://schemas.openxmlformats.org/officeDocument/2006/relationships/image" Target="../media/image57.wmf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58.wmf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55.wmf"/><Relationship Id="rId17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6.bin"/><Relationship Id="rId20" Type="http://schemas.openxmlformats.org/officeDocument/2006/relationships/oleObject" Target="../embeddings/oleObject49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45.bin"/><Relationship Id="rId23" Type="http://schemas.openxmlformats.org/officeDocument/2006/relationships/oleObject" Target="../embeddings/oleObject51.bin"/><Relationship Id="rId10" Type="http://schemas.openxmlformats.org/officeDocument/2006/relationships/image" Target="../media/image54.wmf"/><Relationship Id="rId19" Type="http://schemas.openxmlformats.org/officeDocument/2006/relationships/oleObject" Target="../embeddings/oleObject48.bin"/><Relationship Id="rId4" Type="http://schemas.openxmlformats.org/officeDocument/2006/relationships/image" Target="../media/image59.png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56.wmf"/><Relationship Id="rId22" Type="http://schemas.openxmlformats.org/officeDocument/2006/relationships/oleObject" Target="../embeddings/oleObject5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4"/>
          <p:cNvSpPr>
            <a:spLocks noChangeShapeType="1"/>
          </p:cNvSpPr>
          <p:nvPr/>
        </p:nvSpPr>
        <p:spPr bwMode="auto">
          <a:xfrm>
            <a:off x="0" y="1000125"/>
            <a:ext cx="9144000" cy="0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" name="Rounded Rectangle 22"/>
          <p:cNvSpPr/>
          <p:nvPr/>
        </p:nvSpPr>
        <p:spPr>
          <a:xfrm>
            <a:off x="1500166" y="1"/>
            <a:ext cx="1643074" cy="500042"/>
          </a:xfrm>
          <a:prstGeom prst="roundRect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700" b="1" dirty="0">
                <a:solidFill>
                  <a:schemeClr val="bg1"/>
                </a:solidFill>
              </a:rPr>
              <a:t>Creative Entrepreneur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6300192" y="1"/>
            <a:ext cx="1555006" cy="50004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700" b="1" dirty="0">
                <a:solidFill>
                  <a:schemeClr val="bg1"/>
                </a:solidFill>
              </a:rPr>
              <a:t>Responsible Citizen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3143240" y="1"/>
            <a:ext cx="1643064" cy="500042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Independent Learner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0" y="1"/>
            <a:ext cx="1500188" cy="500041"/>
          </a:xfrm>
          <a:prstGeom prst="roundRect">
            <a:avLst/>
          </a:prstGeom>
          <a:solidFill>
            <a:srgbClr val="FF996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Positive Thinker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7870720" y="0"/>
            <a:ext cx="1259632" cy="500041"/>
          </a:xfrm>
          <a:prstGeom prst="roundRect">
            <a:avLst/>
          </a:prstGeom>
          <a:solidFill>
            <a:srgbClr val="FF3399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/>
              <a:t>Team Worker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4786314" y="1"/>
            <a:ext cx="1500188" cy="500042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/>
              <a:t>Reflective Learner</a:t>
            </a:r>
          </a:p>
        </p:txBody>
      </p:sp>
      <p:sp>
        <p:nvSpPr>
          <p:cNvPr id="2069" name="Rectangle 9"/>
          <p:cNvSpPr>
            <a:spLocks noChangeArrowheads="1"/>
          </p:cNvSpPr>
          <p:nvPr/>
        </p:nvSpPr>
        <p:spPr bwMode="auto">
          <a:xfrm>
            <a:off x="0" y="428625"/>
            <a:ext cx="505142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Enterprise Skills</a:t>
            </a:r>
          </a:p>
        </p:txBody>
      </p:sp>
      <p:sp>
        <p:nvSpPr>
          <p:cNvPr id="20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57813" y="142875"/>
            <a:ext cx="3786187" cy="1143000"/>
          </a:xfrm>
        </p:spPr>
        <p:txBody>
          <a:bodyPr/>
          <a:lstStyle/>
          <a:p>
            <a:pPr algn="r" eaLnBrk="1" hangingPunct="1"/>
            <a:r>
              <a:rPr lang="en-US" altLang="en-US" sz="2400" smtClean="0">
                <a:solidFill>
                  <a:srgbClr val="336699"/>
                </a:solidFill>
                <a:latin typeface="Franklin Gothic Demi Cond" panose="020B0706030402020204" pitchFamily="34" charset="0"/>
              </a:rPr>
              <a:t>Which ones are you using?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0" y="571500"/>
            <a:ext cx="2051050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5" name="Rounded Rectangle 34"/>
          <p:cNvSpPr/>
          <p:nvPr/>
        </p:nvSpPr>
        <p:spPr>
          <a:xfrm>
            <a:off x="5929313" y="571500"/>
            <a:ext cx="3214687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 bwMode="auto">
          <a:xfrm>
            <a:off x="214313" y="1071563"/>
            <a:ext cx="8750300" cy="365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endParaRPr lang="en-US" sz="2400" b="1" dirty="0" smtClean="0">
              <a:solidFill>
                <a:srgbClr val="C00000"/>
              </a:solidFill>
              <a:latin typeface="Comic Sans MS" pitchFamily="66" charset="0"/>
              <a:ea typeface="Kozuka Gothic Pro M" pitchFamily="34" charset="-128"/>
            </a:endParaRPr>
          </a:p>
          <a:p>
            <a:pPr marL="0" indent="0" eaLnBrk="1" hangingPunct="1">
              <a:buFontTx/>
              <a:buNone/>
              <a:defRPr/>
            </a:pPr>
            <a:endParaRPr lang="en-US" sz="2400" b="1" dirty="0" smtClean="0">
              <a:solidFill>
                <a:srgbClr val="C00000"/>
              </a:solidFill>
              <a:latin typeface="Comic Sans MS" pitchFamily="66" charset="0"/>
              <a:ea typeface="Kozuka Gothic Pro M" pitchFamily="34" charset="-128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  <a:ea typeface="Kozuka Gothic Pro M" pitchFamily="34" charset="-128"/>
              </a:rPr>
              <a:t>We are learning to:</a:t>
            </a:r>
          </a:p>
          <a:p>
            <a:pPr marL="0" indent="0" eaLnBrk="1" hangingPunct="1">
              <a:buFontTx/>
              <a:buChar char="-"/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  <a:ea typeface="Kozuka Gothic Pro M" pitchFamily="34" charset="-128"/>
              </a:rPr>
              <a:t> </a:t>
            </a:r>
            <a:r>
              <a:rPr lang="en-US" sz="2400" b="1" dirty="0" smtClean="0">
                <a:latin typeface="Comic Sans MS" pitchFamily="66" charset="0"/>
                <a:ea typeface="Kozuka Gothic Pro M" pitchFamily="34" charset="-128"/>
              </a:rPr>
              <a:t>Finding connections between different words. (Which PLT skills?) </a:t>
            </a:r>
            <a:endParaRPr lang="en-US" sz="2800" b="1" u="sng" dirty="0" smtClean="0"/>
          </a:p>
          <a:p>
            <a:pPr>
              <a:buFontTx/>
              <a:buChar char="-"/>
              <a:defRPr/>
            </a:pPr>
            <a:r>
              <a:rPr lang="en-US" sz="2400" b="1" dirty="0" smtClean="0">
                <a:solidFill>
                  <a:srgbClr val="660066"/>
                </a:solidFill>
                <a:latin typeface="Comic Sans MS" pitchFamily="66" charset="0"/>
                <a:ea typeface="Kozuka Gothic Pro M" pitchFamily="34" charset="-128"/>
              </a:rPr>
              <a:t>Accurately simplify surds. (</a:t>
            </a:r>
            <a:r>
              <a:rPr lang="en-US" sz="2400" b="1" smtClean="0">
                <a:solidFill>
                  <a:srgbClr val="660066"/>
                </a:solidFill>
                <a:latin typeface="Comic Sans MS" pitchFamily="66" charset="0"/>
                <a:ea typeface="Kozuka Gothic Pro M" pitchFamily="34" charset="-128"/>
              </a:rPr>
              <a:t>Grade </a:t>
            </a:r>
            <a:r>
              <a:rPr lang="en-US" sz="2400" b="1" smtClean="0">
                <a:solidFill>
                  <a:srgbClr val="660066"/>
                </a:solidFill>
                <a:latin typeface="Comic Sans MS" pitchFamily="66" charset="0"/>
                <a:ea typeface="Kozuka Gothic Pro M" pitchFamily="34" charset="-128"/>
              </a:rPr>
              <a:t>7)</a:t>
            </a:r>
            <a:endParaRPr lang="en-US" sz="2400" b="1" dirty="0" smtClean="0">
              <a:solidFill>
                <a:srgbClr val="660066"/>
              </a:solidFill>
              <a:latin typeface="Comic Sans MS" pitchFamily="66" charset="0"/>
              <a:ea typeface="Kozuka Gothic Pro M" pitchFamily="34" charset="-128"/>
            </a:endParaRPr>
          </a:p>
          <a:p>
            <a:pPr marL="0" indent="0" eaLnBrk="1" hangingPunct="1">
              <a:buFontTx/>
              <a:buNone/>
              <a:defRPr/>
            </a:pPr>
            <a:endParaRPr lang="en-US" sz="2400" b="1" dirty="0" smtClean="0">
              <a:solidFill>
                <a:srgbClr val="FF3399"/>
              </a:solidFill>
              <a:latin typeface="Comic Sans MS" pitchFamily="66" charset="0"/>
              <a:ea typeface="Kozuka Gothic Pro M" pitchFamily="34" charset="-128"/>
            </a:endParaRPr>
          </a:p>
          <a:p>
            <a:pPr marL="0" indent="0" eaLnBrk="1" hangingPunct="1">
              <a:buFontTx/>
              <a:buNone/>
              <a:defRPr/>
            </a:pPr>
            <a:endParaRPr lang="en-US" sz="2400" b="1" dirty="0" smtClean="0">
              <a:solidFill>
                <a:srgbClr val="16AA1D"/>
              </a:solidFill>
              <a:latin typeface="Comic Sans MS" pitchFamily="66" charset="0"/>
              <a:ea typeface="Kozuka Gothic Pro M" pitchFamily="34" charset="-128"/>
            </a:endParaRPr>
          </a:p>
        </p:txBody>
      </p:sp>
      <p:sp>
        <p:nvSpPr>
          <p:cNvPr id="2074" name="Rectangle 9"/>
          <p:cNvSpPr>
            <a:spLocks noChangeArrowheads="1"/>
          </p:cNvSpPr>
          <p:nvPr/>
        </p:nvSpPr>
        <p:spPr bwMode="auto">
          <a:xfrm>
            <a:off x="0" y="1285875"/>
            <a:ext cx="505142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 sz="2400">
              <a:solidFill>
                <a:srgbClr val="336699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40" name="Oval Callout 39"/>
          <p:cNvSpPr/>
          <p:nvPr/>
        </p:nvSpPr>
        <p:spPr>
          <a:xfrm>
            <a:off x="5072063" y="1071563"/>
            <a:ext cx="2214562" cy="642937"/>
          </a:xfrm>
          <a:prstGeom prst="wedgeEllipseCallout">
            <a:avLst>
              <a:gd name="adj1" fmla="val 81827"/>
              <a:gd name="adj2" fmla="val 2858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003366"/>
                </a:solidFill>
              </a:rPr>
              <a:t>Always aim high!</a:t>
            </a:r>
          </a:p>
        </p:txBody>
      </p:sp>
      <p:pic>
        <p:nvPicPr>
          <p:cNvPr id="2076" name="Picture 2" descr="http://www.bradley.tv/animation/animation_still_large_01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50" y="1071563"/>
            <a:ext cx="16827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7" name="Line 4"/>
          <p:cNvSpPr>
            <a:spLocks noChangeShapeType="1"/>
          </p:cNvSpPr>
          <p:nvPr/>
        </p:nvSpPr>
        <p:spPr bwMode="auto">
          <a:xfrm>
            <a:off x="0" y="1000125"/>
            <a:ext cx="9144000" cy="0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078" name="Group 38"/>
          <p:cNvGrpSpPr>
            <a:grpSpLocks/>
          </p:cNvGrpSpPr>
          <p:nvPr/>
        </p:nvGrpSpPr>
        <p:grpSpPr bwMode="auto">
          <a:xfrm>
            <a:off x="1042988" y="4481513"/>
            <a:ext cx="1657350" cy="2376487"/>
            <a:chOff x="249" y="2205"/>
            <a:chExt cx="1044" cy="1497"/>
          </a:xfrm>
        </p:grpSpPr>
        <p:grpSp>
          <p:nvGrpSpPr>
            <p:cNvPr id="2092" name="Group 38"/>
            <p:cNvGrpSpPr>
              <a:grpSpLocks/>
            </p:cNvGrpSpPr>
            <p:nvPr/>
          </p:nvGrpSpPr>
          <p:grpSpPr bwMode="auto">
            <a:xfrm>
              <a:off x="249" y="2205"/>
              <a:ext cx="1044" cy="1497"/>
              <a:chOff x="4558" y="618"/>
              <a:chExt cx="1044" cy="1497"/>
            </a:xfrm>
          </p:grpSpPr>
          <p:pic>
            <p:nvPicPr>
              <p:cNvPr id="2094" name="Picture 34" descr="grade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58" y="663"/>
                <a:ext cx="1044" cy="8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95" name="Text Box 35"/>
              <p:cNvSpPr txBox="1">
                <a:spLocks noChangeArrowheads="1"/>
              </p:cNvSpPr>
              <p:nvPr/>
            </p:nvSpPr>
            <p:spPr bwMode="auto">
              <a:xfrm>
                <a:off x="4558" y="1525"/>
                <a:ext cx="1044" cy="5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altLang="en-US" b="1">
                    <a:solidFill>
                      <a:srgbClr val="FF0000"/>
                    </a:solidFill>
                  </a:rPr>
                  <a:t>Where are we in our journey?</a:t>
                </a:r>
              </a:p>
            </p:txBody>
          </p:sp>
          <p:sp>
            <p:nvSpPr>
              <p:cNvPr id="2096" name="Rectangle 36"/>
              <p:cNvSpPr>
                <a:spLocks noChangeArrowheads="1"/>
              </p:cNvSpPr>
              <p:nvPr/>
            </p:nvSpPr>
            <p:spPr bwMode="auto">
              <a:xfrm>
                <a:off x="4558" y="618"/>
                <a:ext cx="1044" cy="149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</p:grpSp>
        <p:pic>
          <p:nvPicPr>
            <p:cNvPr id="2093" name="Picture 43" descr="journey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" y="2205"/>
              <a:ext cx="1043" cy="8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79" name="Group 43"/>
          <p:cNvGrpSpPr>
            <a:grpSpLocks/>
          </p:cNvGrpSpPr>
          <p:nvPr/>
        </p:nvGrpSpPr>
        <p:grpSpPr bwMode="auto">
          <a:xfrm>
            <a:off x="6084888" y="4481513"/>
            <a:ext cx="1966912" cy="2376487"/>
            <a:chOff x="3470" y="2823"/>
            <a:chExt cx="1239" cy="1497"/>
          </a:xfrm>
        </p:grpSpPr>
        <p:grpSp>
          <p:nvGrpSpPr>
            <p:cNvPr id="2085" name="Group 44"/>
            <p:cNvGrpSpPr>
              <a:grpSpLocks/>
            </p:cNvGrpSpPr>
            <p:nvPr/>
          </p:nvGrpSpPr>
          <p:grpSpPr bwMode="auto">
            <a:xfrm>
              <a:off x="3470" y="2823"/>
              <a:ext cx="1224" cy="1497"/>
              <a:chOff x="249" y="2205"/>
              <a:chExt cx="1044" cy="1497"/>
            </a:xfrm>
          </p:grpSpPr>
          <p:grpSp>
            <p:nvGrpSpPr>
              <p:cNvPr id="2087" name="Group 38"/>
              <p:cNvGrpSpPr>
                <a:grpSpLocks/>
              </p:cNvGrpSpPr>
              <p:nvPr/>
            </p:nvGrpSpPr>
            <p:grpSpPr bwMode="auto">
              <a:xfrm>
                <a:off x="249" y="2205"/>
                <a:ext cx="1044" cy="1497"/>
                <a:chOff x="4558" y="618"/>
                <a:chExt cx="1044" cy="1497"/>
              </a:xfrm>
            </p:grpSpPr>
            <p:pic>
              <p:nvPicPr>
                <p:cNvPr id="2089" name="Picture 34" descr="grade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58" y="663"/>
                  <a:ext cx="1044" cy="8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090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4558" y="1525"/>
                  <a:ext cx="1044" cy="5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GB" altLang="en-US" b="1">
                      <a:solidFill>
                        <a:srgbClr val="FF0000"/>
                      </a:solidFill>
                    </a:rPr>
                    <a:t>Real life cross/curricular links?</a:t>
                  </a:r>
                </a:p>
              </p:txBody>
            </p:sp>
            <p:sp>
              <p:nvSpPr>
                <p:cNvPr id="2091" name="Rectangle 36"/>
                <p:cNvSpPr>
                  <a:spLocks noChangeArrowheads="1"/>
                </p:cNvSpPr>
                <p:nvPr/>
              </p:nvSpPr>
              <p:spPr bwMode="auto">
                <a:xfrm>
                  <a:off x="4558" y="618"/>
                  <a:ext cx="1044" cy="149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GB" altLang="en-US"/>
                </a:p>
              </p:txBody>
            </p:sp>
          </p:grpSp>
          <p:pic>
            <p:nvPicPr>
              <p:cNvPr id="2088" name="Picture 49" descr="journey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9" y="2205"/>
                <a:ext cx="1043" cy="8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086" name="Picture 50" descr="links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0" y="2840"/>
              <a:ext cx="1239" cy="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80" name="TextBox 5"/>
          <p:cNvSpPr txBox="1">
            <a:spLocks noChangeArrowheads="1"/>
          </p:cNvSpPr>
          <p:nvPr/>
        </p:nvSpPr>
        <p:spPr bwMode="auto">
          <a:xfrm>
            <a:off x="3563938" y="6237288"/>
            <a:ext cx="17287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AUTHOR</a:t>
            </a:r>
          </a:p>
        </p:txBody>
      </p:sp>
      <p:grpSp>
        <p:nvGrpSpPr>
          <p:cNvPr id="2081" name="Group 2"/>
          <p:cNvGrpSpPr>
            <a:grpSpLocks/>
          </p:cNvGrpSpPr>
          <p:nvPr/>
        </p:nvGrpSpPr>
        <p:grpSpPr bwMode="auto">
          <a:xfrm>
            <a:off x="3563938" y="4552950"/>
            <a:ext cx="1728787" cy="2054225"/>
            <a:chOff x="3563938" y="4552950"/>
            <a:chExt cx="1728787" cy="2054225"/>
          </a:xfrm>
        </p:grpSpPr>
        <p:sp>
          <p:nvSpPr>
            <p:cNvPr id="59" name="Rectangle 58"/>
            <p:cNvSpPr/>
            <p:nvPr/>
          </p:nvSpPr>
          <p:spPr bwMode="auto">
            <a:xfrm>
              <a:off x="3563938" y="6237288"/>
              <a:ext cx="1728787" cy="369887"/>
            </a:xfrm>
            <a:prstGeom prst="rect">
              <a:avLst/>
            </a:prstGeom>
            <a:solidFill>
              <a:schemeClr val="accent1">
                <a:alpha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0" name="Action Button: Help 59">
              <a:hlinkClick r:id="" action="ppaction://macro?name=Manoj" highlightClick="1"/>
            </p:cNvPr>
            <p:cNvSpPr/>
            <p:nvPr/>
          </p:nvSpPr>
          <p:spPr bwMode="auto">
            <a:xfrm>
              <a:off x="3563938" y="4552950"/>
              <a:ext cx="1728787" cy="1684338"/>
            </a:xfrm>
            <a:prstGeom prst="actionButtonHel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082" name="Rectangle 9"/>
          <p:cNvSpPr>
            <a:spLocks noChangeArrowheads="1"/>
          </p:cNvSpPr>
          <p:nvPr/>
        </p:nvSpPr>
        <p:spPr bwMode="auto">
          <a:xfrm>
            <a:off x="214313" y="714375"/>
            <a:ext cx="611505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>
                <a:solidFill>
                  <a:srgbClr val="C00000"/>
                </a:solidFill>
                <a:latin typeface="Corbel" panose="020B0503020204020204" pitchFamily="34" charset="0"/>
              </a:rPr>
              <a:t>		</a:t>
            </a:r>
          </a:p>
          <a:p>
            <a:pPr eaLnBrk="1" hangingPunct="1"/>
            <a:r>
              <a:rPr lang="en-US" altLang="en-US" sz="4800">
                <a:solidFill>
                  <a:srgbClr val="C00000"/>
                </a:solidFill>
                <a:latin typeface="Corbel" panose="020B0503020204020204" pitchFamily="34" charset="0"/>
              </a:rPr>
              <a:t>	</a:t>
            </a:r>
          </a:p>
          <a:p>
            <a:pPr eaLnBrk="1" hangingPunct="1"/>
            <a:r>
              <a:rPr lang="en-US" altLang="en-US" sz="3200" b="1" u="sng">
                <a:latin typeface="Comic Sans MS" panose="030F0702030302020204" pitchFamily="66" charset="0"/>
              </a:rPr>
              <a:t>LESSON OBJECTIVES</a:t>
            </a:r>
          </a:p>
          <a:p>
            <a:pPr eaLnBrk="1" hangingPunct="1"/>
            <a:r>
              <a:rPr lang="en-US" altLang="en-US" sz="4800">
                <a:solidFill>
                  <a:srgbClr val="C00000"/>
                </a:solidFill>
                <a:latin typeface="Corbel" panose="020B0503020204020204" pitchFamily="34" charset="0"/>
              </a:rPr>
              <a:t>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4"/>
          <p:cNvSpPr>
            <a:spLocks noChangeShapeType="1"/>
          </p:cNvSpPr>
          <p:nvPr/>
        </p:nvSpPr>
        <p:spPr bwMode="auto">
          <a:xfrm>
            <a:off x="0" y="1000125"/>
            <a:ext cx="9144000" cy="0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" name="Rounded Rectangle 31"/>
          <p:cNvSpPr/>
          <p:nvPr/>
        </p:nvSpPr>
        <p:spPr>
          <a:xfrm>
            <a:off x="1500165" y="1"/>
            <a:ext cx="1643075" cy="500042"/>
          </a:xfrm>
          <a:prstGeom prst="roundRect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700" b="1" dirty="0">
                <a:solidFill>
                  <a:srgbClr val="FFFFFF"/>
                </a:solidFill>
              </a:rPr>
              <a:t>Creative Entrepreneur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300194" y="1"/>
            <a:ext cx="1555007" cy="50004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700" b="1" dirty="0">
                <a:solidFill>
                  <a:srgbClr val="FFFFFF"/>
                </a:solidFill>
              </a:rPr>
              <a:t>Responsible Citizen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143240" y="1"/>
            <a:ext cx="1643064" cy="500042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Independent Learner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2" y="3"/>
            <a:ext cx="1500188" cy="500041"/>
          </a:xfrm>
          <a:prstGeom prst="roundRect">
            <a:avLst/>
          </a:prstGeom>
          <a:solidFill>
            <a:srgbClr val="FF996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Positive Thinker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7870720" y="2"/>
            <a:ext cx="1259632" cy="500041"/>
          </a:xfrm>
          <a:prstGeom prst="roundRect">
            <a:avLst/>
          </a:prstGeom>
          <a:solidFill>
            <a:srgbClr val="FF3399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Team Worker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4786315" y="1"/>
            <a:ext cx="1500188" cy="500042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Reflective Learner</a:t>
            </a:r>
          </a:p>
        </p:txBody>
      </p:sp>
      <p:sp>
        <p:nvSpPr>
          <p:cNvPr id="21525" name="Rectangle 9"/>
          <p:cNvSpPr>
            <a:spLocks noChangeArrowheads="1"/>
          </p:cNvSpPr>
          <p:nvPr/>
        </p:nvSpPr>
        <p:spPr bwMode="auto">
          <a:xfrm>
            <a:off x="0" y="428625"/>
            <a:ext cx="505142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Enterprise Skills</a:t>
            </a:r>
          </a:p>
        </p:txBody>
      </p:sp>
      <p:sp>
        <p:nvSpPr>
          <p:cNvPr id="21526" name="Rectangle 2"/>
          <p:cNvSpPr txBox="1">
            <a:spLocks noChangeArrowheads="1"/>
          </p:cNvSpPr>
          <p:nvPr/>
        </p:nvSpPr>
        <p:spPr bwMode="auto">
          <a:xfrm>
            <a:off x="5357813" y="485775"/>
            <a:ext cx="37861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Which ones are you using?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0" y="571500"/>
            <a:ext cx="2051050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5929313" y="571500"/>
            <a:ext cx="3214687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1529" name="Text Box 4"/>
          <p:cNvSpPr txBox="1">
            <a:spLocks noChangeArrowheads="1"/>
          </p:cNvSpPr>
          <p:nvPr/>
        </p:nvSpPr>
        <p:spPr bwMode="auto">
          <a:xfrm>
            <a:off x="-65088" y="990600"/>
            <a:ext cx="9144001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 b="1" u="sng">
                <a:solidFill>
                  <a:srgbClr val="FF0000"/>
                </a:solidFill>
              </a:rPr>
              <a:t>PLENARY ACTIVITY - BINGO</a:t>
            </a:r>
            <a:endParaRPr lang="en-US" altLang="en-US" sz="2400" b="1" u="sng">
              <a:solidFill>
                <a:srgbClr val="FF0000"/>
              </a:solidFill>
            </a:endParaRPr>
          </a:p>
        </p:txBody>
      </p:sp>
      <p:sp>
        <p:nvSpPr>
          <p:cNvPr id="21530" name="Title 1"/>
          <p:cNvSpPr txBox="1">
            <a:spLocks/>
          </p:cNvSpPr>
          <p:nvPr/>
        </p:nvSpPr>
        <p:spPr bwMode="auto">
          <a:xfrm>
            <a:off x="-128588" y="492125"/>
            <a:ext cx="8229601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2800" b="1" u="sng">
                <a:solidFill>
                  <a:srgbClr val="000000"/>
                </a:solidFill>
              </a:rPr>
              <a:t>SIMPLIFYING SURDS</a:t>
            </a:r>
            <a:endParaRPr lang="en-GB" altLang="en-US" sz="2800">
              <a:solidFill>
                <a:srgbClr val="000000"/>
              </a:solidFill>
            </a:endParaRPr>
          </a:p>
        </p:txBody>
      </p:sp>
      <p:pic>
        <p:nvPicPr>
          <p:cNvPr id="2153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1444625"/>
            <a:ext cx="872966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32" name="TextBox 41"/>
          <p:cNvSpPr txBox="1">
            <a:spLocks noChangeArrowheads="1"/>
          </p:cNvSpPr>
          <p:nvPr/>
        </p:nvSpPr>
        <p:spPr bwMode="auto">
          <a:xfrm>
            <a:off x="827088" y="2636838"/>
            <a:ext cx="72009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5400">
                <a:solidFill>
                  <a:srgbClr val="000000"/>
                </a:solidFill>
              </a:rPr>
              <a:t>Simplify:</a:t>
            </a:r>
          </a:p>
        </p:txBody>
      </p:sp>
      <p:sp>
        <p:nvSpPr>
          <p:cNvPr id="21533" name="Rectangle 2"/>
          <p:cNvSpPr>
            <a:spLocks noChangeArrowheads="1"/>
          </p:cNvSpPr>
          <p:nvPr/>
        </p:nvSpPr>
        <p:spPr bwMode="auto">
          <a:xfrm>
            <a:off x="3276600" y="3549650"/>
            <a:ext cx="18891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6000">
                <a:solidFill>
                  <a:srgbClr val="FF0000"/>
                </a:solidFill>
              </a:rPr>
              <a:t>  √88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203575" y="4797425"/>
            <a:ext cx="268922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8800" b="1">
                <a:solidFill>
                  <a:srgbClr val="002060"/>
                </a:solidFill>
              </a:rPr>
              <a:t>2√22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4"/>
          <p:cNvSpPr>
            <a:spLocks noChangeShapeType="1"/>
          </p:cNvSpPr>
          <p:nvPr/>
        </p:nvSpPr>
        <p:spPr bwMode="auto">
          <a:xfrm>
            <a:off x="0" y="1000125"/>
            <a:ext cx="9144000" cy="0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" name="Rounded Rectangle 31"/>
          <p:cNvSpPr/>
          <p:nvPr/>
        </p:nvSpPr>
        <p:spPr>
          <a:xfrm>
            <a:off x="1500165" y="1"/>
            <a:ext cx="1643075" cy="500042"/>
          </a:xfrm>
          <a:prstGeom prst="roundRect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700" b="1" dirty="0">
                <a:solidFill>
                  <a:srgbClr val="FFFFFF"/>
                </a:solidFill>
              </a:rPr>
              <a:t>Creative Entrepreneur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300194" y="1"/>
            <a:ext cx="1555007" cy="50004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700" b="1" dirty="0">
                <a:solidFill>
                  <a:srgbClr val="FFFFFF"/>
                </a:solidFill>
              </a:rPr>
              <a:t>Responsible Citizen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143240" y="1"/>
            <a:ext cx="1643064" cy="500042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Independent Learner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2" y="3"/>
            <a:ext cx="1500188" cy="500041"/>
          </a:xfrm>
          <a:prstGeom prst="roundRect">
            <a:avLst/>
          </a:prstGeom>
          <a:solidFill>
            <a:srgbClr val="FF996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Positive Thinker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7870720" y="2"/>
            <a:ext cx="1259632" cy="500041"/>
          </a:xfrm>
          <a:prstGeom prst="roundRect">
            <a:avLst/>
          </a:prstGeom>
          <a:solidFill>
            <a:srgbClr val="FF3399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Team Worker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4786315" y="1"/>
            <a:ext cx="1500188" cy="500042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Reflective Learner</a:t>
            </a:r>
          </a:p>
        </p:txBody>
      </p:sp>
      <p:sp>
        <p:nvSpPr>
          <p:cNvPr id="22549" name="Rectangle 9"/>
          <p:cNvSpPr>
            <a:spLocks noChangeArrowheads="1"/>
          </p:cNvSpPr>
          <p:nvPr/>
        </p:nvSpPr>
        <p:spPr bwMode="auto">
          <a:xfrm>
            <a:off x="0" y="428625"/>
            <a:ext cx="505142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Enterprise Skills</a:t>
            </a:r>
          </a:p>
        </p:txBody>
      </p:sp>
      <p:sp>
        <p:nvSpPr>
          <p:cNvPr id="22550" name="Rectangle 2"/>
          <p:cNvSpPr txBox="1">
            <a:spLocks noChangeArrowheads="1"/>
          </p:cNvSpPr>
          <p:nvPr/>
        </p:nvSpPr>
        <p:spPr bwMode="auto">
          <a:xfrm>
            <a:off x="5357813" y="485775"/>
            <a:ext cx="37861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Which ones are you using?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0" y="571500"/>
            <a:ext cx="2051050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5929313" y="571500"/>
            <a:ext cx="3214687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2553" name="Text Box 4"/>
          <p:cNvSpPr txBox="1">
            <a:spLocks noChangeArrowheads="1"/>
          </p:cNvSpPr>
          <p:nvPr/>
        </p:nvSpPr>
        <p:spPr bwMode="auto">
          <a:xfrm>
            <a:off x="-65088" y="990600"/>
            <a:ext cx="9144001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 b="1" u="sng">
                <a:solidFill>
                  <a:srgbClr val="FF0000"/>
                </a:solidFill>
              </a:rPr>
              <a:t>PLENARY ACTIVITY - BINGO</a:t>
            </a:r>
            <a:endParaRPr lang="en-US" altLang="en-US" sz="2400" b="1" u="sng">
              <a:solidFill>
                <a:srgbClr val="FF0000"/>
              </a:solidFill>
            </a:endParaRPr>
          </a:p>
        </p:txBody>
      </p:sp>
      <p:sp>
        <p:nvSpPr>
          <p:cNvPr id="22554" name="Title 1"/>
          <p:cNvSpPr txBox="1">
            <a:spLocks/>
          </p:cNvSpPr>
          <p:nvPr/>
        </p:nvSpPr>
        <p:spPr bwMode="auto">
          <a:xfrm>
            <a:off x="-128588" y="492125"/>
            <a:ext cx="8229601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2800" b="1" u="sng">
                <a:solidFill>
                  <a:srgbClr val="000000"/>
                </a:solidFill>
              </a:rPr>
              <a:t>SIMPLIFYING SURDS</a:t>
            </a:r>
            <a:endParaRPr lang="en-GB" altLang="en-US" sz="2800">
              <a:solidFill>
                <a:srgbClr val="000000"/>
              </a:solidFill>
            </a:endParaRPr>
          </a:p>
        </p:txBody>
      </p:sp>
      <p:pic>
        <p:nvPicPr>
          <p:cNvPr id="225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1444625"/>
            <a:ext cx="872966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56" name="TextBox 41"/>
          <p:cNvSpPr txBox="1">
            <a:spLocks noChangeArrowheads="1"/>
          </p:cNvSpPr>
          <p:nvPr/>
        </p:nvSpPr>
        <p:spPr bwMode="auto">
          <a:xfrm>
            <a:off x="827088" y="2636838"/>
            <a:ext cx="72009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5400">
                <a:solidFill>
                  <a:srgbClr val="000000"/>
                </a:solidFill>
              </a:rPr>
              <a:t>Simplify:</a:t>
            </a:r>
          </a:p>
        </p:txBody>
      </p:sp>
      <p:sp>
        <p:nvSpPr>
          <p:cNvPr id="22557" name="Rectangle 2"/>
          <p:cNvSpPr>
            <a:spLocks noChangeArrowheads="1"/>
          </p:cNvSpPr>
          <p:nvPr/>
        </p:nvSpPr>
        <p:spPr bwMode="auto">
          <a:xfrm>
            <a:off x="3276600" y="3549650"/>
            <a:ext cx="18891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6000">
                <a:solidFill>
                  <a:srgbClr val="FF0000"/>
                </a:solidFill>
              </a:rPr>
              <a:t>  √48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492500" y="4797425"/>
            <a:ext cx="2058988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8800" b="1">
                <a:solidFill>
                  <a:srgbClr val="002060"/>
                </a:solidFill>
              </a:rPr>
              <a:t>4√3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4"/>
          <p:cNvSpPr>
            <a:spLocks noChangeShapeType="1"/>
          </p:cNvSpPr>
          <p:nvPr/>
        </p:nvSpPr>
        <p:spPr bwMode="auto">
          <a:xfrm>
            <a:off x="0" y="1000125"/>
            <a:ext cx="9144000" cy="0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" name="Rounded Rectangle 31"/>
          <p:cNvSpPr/>
          <p:nvPr/>
        </p:nvSpPr>
        <p:spPr>
          <a:xfrm>
            <a:off x="1500165" y="1"/>
            <a:ext cx="1643075" cy="500042"/>
          </a:xfrm>
          <a:prstGeom prst="roundRect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700" b="1" dirty="0">
                <a:solidFill>
                  <a:srgbClr val="FFFFFF"/>
                </a:solidFill>
              </a:rPr>
              <a:t>Creative Entrepreneur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300194" y="1"/>
            <a:ext cx="1555007" cy="50004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700" b="1" dirty="0">
                <a:solidFill>
                  <a:srgbClr val="FFFFFF"/>
                </a:solidFill>
              </a:rPr>
              <a:t>Responsible Citizen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143240" y="1"/>
            <a:ext cx="1643064" cy="500042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Independent Learner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2" y="3"/>
            <a:ext cx="1500188" cy="500041"/>
          </a:xfrm>
          <a:prstGeom prst="roundRect">
            <a:avLst/>
          </a:prstGeom>
          <a:solidFill>
            <a:srgbClr val="FF996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Positive Thinker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7870720" y="2"/>
            <a:ext cx="1259632" cy="500041"/>
          </a:xfrm>
          <a:prstGeom prst="roundRect">
            <a:avLst/>
          </a:prstGeom>
          <a:solidFill>
            <a:srgbClr val="FF3399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Team Worker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4786315" y="1"/>
            <a:ext cx="1500188" cy="500042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Reflective Learner</a:t>
            </a:r>
          </a:p>
        </p:txBody>
      </p:sp>
      <p:sp>
        <p:nvSpPr>
          <p:cNvPr id="23573" name="Rectangle 9"/>
          <p:cNvSpPr>
            <a:spLocks noChangeArrowheads="1"/>
          </p:cNvSpPr>
          <p:nvPr/>
        </p:nvSpPr>
        <p:spPr bwMode="auto">
          <a:xfrm>
            <a:off x="0" y="428625"/>
            <a:ext cx="505142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Enterprise Skills</a:t>
            </a:r>
          </a:p>
        </p:txBody>
      </p:sp>
      <p:sp>
        <p:nvSpPr>
          <p:cNvPr id="23574" name="Rectangle 2"/>
          <p:cNvSpPr txBox="1">
            <a:spLocks noChangeArrowheads="1"/>
          </p:cNvSpPr>
          <p:nvPr/>
        </p:nvSpPr>
        <p:spPr bwMode="auto">
          <a:xfrm>
            <a:off x="5357813" y="485775"/>
            <a:ext cx="37861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Which ones are you using?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0" y="571500"/>
            <a:ext cx="2051050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5929313" y="571500"/>
            <a:ext cx="3214687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3577" name="Text Box 4"/>
          <p:cNvSpPr txBox="1">
            <a:spLocks noChangeArrowheads="1"/>
          </p:cNvSpPr>
          <p:nvPr/>
        </p:nvSpPr>
        <p:spPr bwMode="auto">
          <a:xfrm>
            <a:off x="-65088" y="990600"/>
            <a:ext cx="9144001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 b="1" u="sng">
                <a:solidFill>
                  <a:srgbClr val="FF0000"/>
                </a:solidFill>
              </a:rPr>
              <a:t>PLENARY ACTIVITY - BINGO</a:t>
            </a:r>
            <a:endParaRPr lang="en-US" altLang="en-US" sz="2400" b="1" u="sng">
              <a:solidFill>
                <a:srgbClr val="FF0000"/>
              </a:solidFill>
            </a:endParaRPr>
          </a:p>
        </p:txBody>
      </p:sp>
      <p:sp>
        <p:nvSpPr>
          <p:cNvPr id="23578" name="Title 1"/>
          <p:cNvSpPr txBox="1">
            <a:spLocks/>
          </p:cNvSpPr>
          <p:nvPr/>
        </p:nvSpPr>
        <p:spPr bwMode="auto">
          <a:xfrm>
            <a:off x="-128588" y="492125"/>
            <a:ext cx="8229601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2800" b="1" u="sng">
                <a:solidFill>
                  <a:srgbClr val="000000"/>
                </a:solidFill>
              </a:rPr>
              <a:t>SIMPLIFYING SURDS</a:t>
            </a:r>
            <a:endParaRPr lang="en-GB" altLang="en-US" sz="2800">
              <a:solidFill>
                <a:srgbClr val="000000"/>
              </a:solidFill>
            </a:endParaRPr>
          </a:p>
        </p:txBody>
      </p:sp>
      <p:pic>
        <p:nvPicPr>
          <p:cNvPr id="2357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1444625"/>
            <a:ext cx="872966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80" name="TextBox 41"/>
          <p:cNvSpPr txBox="1">
            <a:spLocks noChangeArrowheads="1"/>
          </p:cNvSpPr>
          <p:nvPr/>
        </p:nvSpPr>
        <p:spPr bwMode="auto">
          <a:xfrm>
            <a:off x="827088" y="2636838"/>
            <a:ext cx="72009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5400">
                <a:solidFill>
                  <a:srgbClr val="000000"/>
                </a:solidFill>
              </a:rPr>
              <a:t>Simplify:</a:t>
            </a:r>
          </a:p>
        </p:txBody>
      </p:sp>
      <p:sp>
        <p:nvSpPr>
          <p:cNvPr id="23581" name="Rectangle 2"/>
          <p:cNvSpPr>
            <a:spLocks noChangeArrowheads="1"/>
          </p:cNvSpPr>
          <p:nvPr/>
        </p:nvSpPr>
        <p:spPr bwMode="auto">
          <a:xfrm>
            <a:off x="2987675" y="3549650"/>
            <a:ext cx="23161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6000">
                <a:solidFill>
                  <a:srgbClr val="FF0000"/>
                </a:solidFill>
              </a:rPr>
              <a:t>  √100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492500" y="4797425"/>
            <a:ext cx="175577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8800" b="1">
                <a:solidFill>
                  <a:srgbClr val="002060"/>
                </a:solidFill>
              </a:rPr>
              <a:t>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4"/>
          <p:cNvSpPr>
            <a:spLocks noChangeShapeType="1"/>
          </p:cNvSpPr>
          <p:nvPr/>
        </p:nvSpPr>
        <p:spPr bwMode="auto">
          <a:xfrm>
            <a:off x="0" y="1000125"/>
            <a:ext cx="9144000" cy="0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" name="Rounded Rectangle 31"/>
          <p:cNvSpPr/>
          <p:nvPr/>
        </p:nvSpPr>
        <p:spPr>
          <a:xfrm>
            <a:off x="1500165" y="1"/>
            <a:ext cx="1643075" cy="500042"/>
          </a:xfrm>
          <a:prstGeom prst="roundRect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700" b="1" dirty="0">
                <a:solidFill>
                  <a:srgbClr val="FFFFFF"/>
                </a:solidFill>
              </a:rPr>
              <a:t>Creative Entrepreneur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300194" y="1"/>
            <a:ext cx="1555007" cy="50004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700" b="1" dirty="0">
                <a:solidFill>
                  <a:srgbClr val="FFFFFF"/>
                </a:solidFill>
              </a:rPr>
              <a:t>Responsible Citizen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143240" y="1"/>
            <a:ext cx="1643064" cy="500042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Independent Learner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2" y="3"/>
            <a:ext cx="1500188" cy="500041"/>
          </a:xfrm>
          <a:prstGeom prst="roundRect">
            <a:avLst/>
          </a:prstGeom>
          <a:solidFill>
            <a:srgbClr val="FF996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Positive Thinker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7870720" y="2"/>
            <a:ext cx="1259632" cy="500041"/>
          </a:xfrm>
          <a:prstGeom prst="roundRect">
            <a:avLst/>
          </a:prstGeom>
          <a:solidFill>
            <a:srgbClr val="FF3399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Team Worker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4786315" y="1"/>
            <a:ext cx="1500188" cy="500042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Reflective Learner</a:t>
            </a:r>
          </a:p>
        </p:txBody>
      </p:sp>
      <p:sp>
        <p:nvSpPr>
          <p:cNvPr id="24597" name="Rectangle 9"/>
          <p:cNvSpPr>
            <a:spLocks noChangeArrowheads="1"/>
          </p:cNvSpPr>
          <p:nvPr/>
        </p:nvSpPr>
        <p:spPr bwMode="auto">
          <a:xfrm>
            <a:off x="0" y="428625"/>
            <a:ext cx="505142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Enterprise Skills</a:t>
            </a:r>
          </a:p>
        </p:txBody>
      </p:sp>
      <p:sp>
        <p:nvSpPr>
          <p:cNvPr id="24598" name="Rectangle 2"/>
          <p:cNvSpPr txBox="1">
            <a:spLocks noChangeArrowheads="1"/>
          </p:cNvSpPr>
          <p:nvPr/>
        </p:nvSpPr>
        <p:spPr bwMode="auto">
          <a:xfrm>
            <a:off x="5357813" y="485775"/>
            <a:ext cx="37861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Which ones are you using?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0" y="571500"/>
            <a:ext cx="2051050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5929313" y="571500"/>
            <a:ext cx="3214687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4601" name="Text Box 4"/>
          <p:cNvSpPr txBox="1">
            <a:spLocks noChangeArrowheads="1"/>
          </p:cNvSpPr>
          <p:nvPr/>
        </p:nvSpPr>
        <p:spPr bwMode="auto">
          <a:xfrm>
            <a:off x="-65088" y="990600"/>
            <a:ext cx="9144001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 b="1" u="sng">
                <a:solidFill>
                  <a:srgbClr val="FF0000"/>
                </a:solidFill>
              </a:rPr>
              <a:t>PLENARY ACTIVITY - BINGO</a:t>
            </a:r>
            <a:endParaRPr lang="en-US" altLang="en-US" sz="2400" b="1" u="sng">
              <a:solidFill>
                <a:srgbClr val="FF0000"/>
              </a:solidFill>
            </a:endParaRPr>
          </a:p>
        </p:txBody>
      </p:sp>
      <p:sp>
        <p:nvSpPr>
          <p:cNvPr id="24602" name="Title 1"/>
          <p:cNvSpPr txBox="1">
            <a:spLocks/>
          </p:cNvSpPr>
          <p:nvPr/>
        </p:nvSpPr>
        <p:spPr bwMode="auto">
          <a:xfrm>
            <a:off x="-128588" y="492125"/>
            <a:ext cx="8229601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2800" b="1" u="sng">
                <a:solidFill>
                  <a:srgbClr val="000000"/>
                </a:solidFill>
              </a:rPr>
              <a:t>SIMPLIFYING SURDS</a:t>
            </a:r>
            <a:endParaRPr lang="en-GB" altLang="en-US" sz="2800">
              <a:solidFill>
                <a:srgbClr val="000000"/>
              </a:solidFill>
            </a:endParaRPr>
          </a:p>
        </p:txBody>
      </p:sp>
      <p:pic>
        <p:nvPicPr>
          <p:cNvPr id="2460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1444625"/>
            <a:ext cx="872966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604" name="TextBox 41"/>
          <p:cNvSpPr txBox="1">
            <a:spLocks noChangeArrowheads="1"/>
          </p:cNvSpPr>
          <p:nvPr/>
        </p:nvSpPr>
        <p:spPr bwMode="auto">
          <a:xfrm>
            <a:off x="827088" y="2636838"/>
            <a:ext cx="72009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5400">
                <a:solidFill>
                  <a:srgbClr val="000000"/>
                </a:solidFill>
              </a:rPr>
              <a:t>Simplify:</a:t>
            </a:r>
          </a:p>
        </p:txBody>
      </p:sp>
      <p:sp>
        <p:nvSpPr>
          <p:cNvPr id="24605" name="Rectangle 2"/>
          <p:cNvSpPr>
            <a:spLocks noChangeArrowheads="1"/>
          </p:cNvSpPr>
          <p:nvPr/>
        </p:nvSpPr>
        <p:spPr bwMode="auto">
          <a:xfrm>
            <a:off x="3276600" y="3549650"/>
            <a:ext cx="18891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6000">
                <a:solidFill>
                  <a:srgbClr val="FF0000"/>
                </a:solidFill>
              </a:rPr>
              <a:t>  √20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492500" y="4797425"/>
            <a:ext cx="2058988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8800" b="1">
                <a:solidFill>
                  <a:srgbClr val="002060"/>
                </a:solidFill>
              </a:rPr>
              <a:t>2√5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Line 4"/>
          <p:cNvSpPr>
            <a:spLocks noChangeShapeType="1"/>
          </p:cNvSpPr>
          <p:nvPr/>
        </p:nvSpPr>
        <p:spPr bwMode="auto">
          <a:xfrm>
            <a:off x="0" y="1000125"/>
            <a:ext cx="9144000" cy="0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" name="Rounded Rectangle 31"/>
          <p:cNvSpPr/>
          <p:nvPr/>
        </p:nvSpPr>
        <p:spPr>
          <a:xfrm>
            <a:off x="1500165" y="1"/>
            <a:ext cx="1643075" cy="500042"/>
          </a:xfrm>
          <a:prstGeom prst="roundRect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700" b="1" dirty="0">
                <a:solidFill>
                  <a:srgbClr val="FFFFFF"/>
                </a:solidFill>
              </a:rPr>
              <a:t>Creative Entrepreneur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300194" y="1"/>
            <a:ext cx="1555007" cy="50004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700" b="1" dirty="0">
                <a:solidFill>
                  <a:srgbClr val="FFFFFF"/>
                </a:solidFill>
              </a:rPr>
              <a:t>Responsible Citizen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143240" y="1"/>
            <a:ext cx="1643064" cy="500042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Independent Learner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2" y="3"/>
            <a:ext cx="1500188" cy="500041"/>
          </a:xfrm>
          <a:prstGeom prst="roundRect">
            <a:avLst/>
          </a:prstGeom>
          <a:solidFill>
            <a:srgbClr val="FF996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Positive Thinker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7870720" y="2"/>
            <a:ext cx="1259632" cy="500041"/>
          </a:xfrm>
          <a:prstGeom prst="roundRect">
            <a:avLst/>
          </a:prstGeom>
          <a:solidFill>
            <a:srgbClr val="FF3399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Team Worker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4786315" y="1"/>
            <a:ext cx="1500188" cy="500042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Reflective Learner</a:t>
            </a:r>
          </a:p>
        </p:txBody>
      </p:sp>
      <p:sp>
        <p:nvSpPr>
          <p:cNvPr id="25621" name="Rectangle 9"/>
          <p:cNvSpPr>
            <a:spLocks noChangeArrowheads="1"/>
          </p:cNvSpPr>
          <p:nvPr/>
        </p:nvSpPr>
        <p:spPr bwMode="auto">
          <a:xfrm>
            <a:off x="0" y="428625"/>
            <a:ext cx="505142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Enterprise Skills</a:t>
            </a:r>
          </a:p>
        </p:txBody>
      </p:sp>
      <p:sp>
        <p:nvSpPr>
          <p:cNvPr id="25622" name="Rectangle 2"/>
          <p:cNvSpPr txBox="1">
            <a:spLocks noChangeArrowheads="1"/>
          </p:cNvSpPr>
          <p:nvPr/>
        </p:nvSpPr>
        <p:spPr bwMode="auto">
          <a:xfrm>
            <a:off x="5357813" y="485775"/>
            <a:ext cx="37861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Which ones are you using?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0" y="571500"/>
            <a:ext cx="2051050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5929313" y="571500"/>
            <a:ext cx="3214687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5625" name="Text Box 4"/>
          <p:cNvSpPr txBox="1">
            <a:spLocks noChangeArrowheads="1"/>
          </p:cNvSpPr>
          <p:nvPr/>
        </p:nvSpPr>
        <p:spPr bwMode="auto">
          <a:xfrm>
            <a:off x="-65088" y="990600"/>
            <a:ext cx="9144001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 b="1" u="sng">
                <a:solidFill>
                  <a:srgbClr val="FF0000"/>
                </a:solidFill>
              </a:rPr>
              <a:t>PLENARY ACTIVITY - BINGO</a:t>
            </a:r>
            <a:endParaRPr lang="en-US" altLang="en-US" sz="2400" b="1" u="sng">
              <a:solidFill>
                <a:srgbClr val="FF0000"/>
              </a:solidFill>
            </a:endParaRPr>
          </a:p>
        </p:txBody>
      </p:sp>
      <p:sp>
        <p:nvSpPr>
          <p:cNvPr id="25626" name="Title 1"/>
          <p:cNvSpPr txBox="1">
            <a:spLocks/>
          </p:cNvSpPr>
          <p:nvPr/>
        </p:nvSpPr>
        <p:spPr bwMode="auto">
          <a:xfrm>
            <a:off x="-128588" y="492125"/>
            <a:ext cx="8229601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2800" b="1" u="sng">
                <a:solidFill>
                  <a:srgbClr val="000000"/>
                </a:solidFill>
              </a:rPr>
              <a:t>SIMPLIFYING SURDS</a:t>
            </a:r>
            <a:endParaRPr lang="en-GB" altLang="en-US" sz="2800">
              <a:solidFill>
                <a:srgbClr val="000000"/>
              </a:solidFill>
            </a:endParaRPr>
          </a:p>
        </p:txBody>
      </p:sp>
      <p:pic>
        <p:nvPicPr>
          <p:cNvPr id="2562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1444625"/>
            <a:ext cx="872966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628" name="TextBox 41"/>
          <p:cNvSpPr txBox="1">
            <a:spLocks noChangeArrowheads="1"/>
          </p:cNvSpPr>
          <p:nvPr/>
        </p:nvSpPr>
        <p:spPr bwMode="auto">
          <a:xfrm>
            <a:off x="827088" y="2636838"/>
            <a:ext cx="72009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5400">
                <a:solidFill>
                  <a:srgbClr val="000000"/>
                </a:solidFill>
              </a:rPr>
              <a:t>Simplify:</a:t>
            </a:r>
          </a:p>
        </p:txBody>
      </p:sp>
      <p:sp>
        <p:nvSpPr>
          <p:cNvPr id="25629" name="Rectangle 2"/>
          <p:cNvSpPr>
            <a:spLocks noChangeArrowheads="1"/>
          </p:cNvSpPr>
          <p:nvPr/>
        </p:nvSpPr>
        <p:spPr bwMode="auto">
          <a:xfrm>
            <a:off x="2981325" y="3549650"/>
            <a:ext cx="23161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6000">
                <a:solidFill>
                  <a:srgbClr val="FF0000"/>
                </a:solidFill>
              </a:rPr>
              <a:t>  √108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492500" y="4797425"/>
            <a:ext cx="2058988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8800" b="1">
                <a:solidFill>
                  <a:srgbClr val="002060"/>
                </a:solidFill>
              </a:rPr>
              <a:t>6√3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4"/>
          <p:cNvSpPr>
            <a:spLocks noChangeShapeType="1"/>
          </p:cNvSpPr>
          <p:nvPr/>
        </p:nvSpPr>
        <p:spPr bwMode="auto">
          <a:xfrm>
            <a:off x="0" y="1000125"/>
            <a:ext cx="9144000" cy="0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" name="Rounded Rectangle 31"/>
          <p:cNvSpPr/>
          <p:nvPr/>
        </p:nvSpPr>
        <p:spPr>
          <a:xfrm>
            <a:off x="1500165" y="1"/>
            <a:ext cx="1643075" cy="500042"/>
          </a:xfrm>
          <a:prstGeom prst="roundRect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700" b="1" dirty="0">
                <a:solidFill>
                  <a:srgbClr val="FFFFFF"/>
                </a:solidFill>
              </a:rPr>
              <a:t>Creative Entrepreneur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300194" y="1"/>
            <a:ext cx="1555007" cy="50004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700" b="1" dirty="0">
                <a:solidFill>
                  <a:srgbClr val="FFFFFF"/>
                </a:solidFill>
              </a:rPr>
              <a:t>Responsible Citizen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143240" y="1"/>
            <a:ext cx="1643064" cy="500042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Independent Learner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2" y="3"/>
            <a:ext cx="1500188" cy="500041"/>
          </a:xfrm>
          <a:prstGeom prst="roundRect">
            <a:avLst/>
          </a:prstGeom>
          <a:solidFill>
            <a:srgbClr val="FF996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Positive Thinker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7870720" y="2"/>
            <a:ext cx="1259632" cy="500041"/>
          </a:xfrm>
          <a:prstGeom prst="roundRect">
            <a:avLst/>
          </a:prstGeom>
          <a:solidFill>
            <a:srgbClr val="FF3399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Team Worker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4786315" y="1"/>
            <a:ext cx="1500188" cy="500042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Reflective Learner</a:t>
            </a:r>
          </a:p>
        </p:txBody>
      </p:sp>
      <p:sp>
        <p:nvSpPr>
          <p:cNvPr id="26645" name="Rectangle 9"/>
          <p:cNvSpPr>
            <a:spLocks noChangeArrowheads="1"/>
          </p:cNvSpPr>
          <p:nvPr/>
        </p:nvSpPr>
        <p:spPr bwMode="auto">
          <a:xfrm>
            <a:off x="0" y="428625"/>
            <a:ext cx="505142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Enterprise Skills</a:t>
            </a:r>
          </a:p>
        </p:txBody>
      </p:sp>
      <p:sp>
        <p:nvSpPr>
          <p:cNvPr id="26646" name="Rectangle 2"/>
          <p:cNvSpPr txBox="1">
            <a:spLocks noChangeArrowheads="1"/>
          </p:cNvSpPr>
          <p:nvPr/>
        </p:nvSpPr>
        <p:spPr bwMode="auto">
          <a:xfrm>
            <a:off x="5357813" y="485775"/>
            <a:ext cx="37861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Which ones are you using?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0" y="571500"/>
            <a:ext cx="2051050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5929313" y="571500"/>
            <a:ext cx="3214687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6649" name="Text Box 4"/>
          <p:cNvSpPr txBox="1">
            <a:spLocks noChangeArrowheads="1"/>
          </p:cNvSpPr>
          <p:nvPr/>
        </p:nvSpPr>
        <p:spPr bwMode="auto">
          <a:xfrm>
            <a:off x="-65088" y="990600"/>
            <a:ext cx="9144001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 b="1" u="sng">
                <a:solidFill>
                  <a:srgbClr val="FF0000"/>
                </a:solidFill>
              </a:rPr>
              <a:t>PLENARY ACTIVITY - BINGO</a:t>
            </a:r>
            <a:endParaRPr lang="en-US" altLang="en-US" sz="2400" b="1" u="sng">
              <a:solidFill>
                <a:srgbClr val="FF0000"/>
              </a:solidFill>
            </a:endParaRPr>
          </a:p>
        </p:txBody>
      </p:sp>
      <p:sp>
        <p:nvSpPr>
          <p:cNvPr id="26650" name="Title 1"/>
          <p:cNvSpPr txBox="1">
            <a:spLocks/>
          </p:cNvSpPr>
          <p:nvPr/>
        </p:nvSpPr>
        <p:spPr bwMode="auto">
          <a:xfrm>
            <a:off x="-128588" y="492125"/>
            <a:ext cx="8229601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2800" b="1" u="sng">
                <a:solidFill>
                  <a:srgbClr val="000000"/>
                </a:solidFill>
              </a:rPr>
              <a:t>SIMPLIFYING SURDS</a:t>
            </a:r>
            <a:endParaRPr lang="en-GB" altLang="en-US" sz="2800">
              <a:solidFill>
                <a:srgbClr val="000000"/>
              </a:solidFill>
            </a:endParaRPr>
          </a:p>
        </p:txBody>
      </p:sp>
      <p:pic>
        <p:nvPicPr>
          <p:cNvPr id="2665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1444625"/>
            <a:ext cx="872966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52" name="TextBox 41"/>
          <p:cNvSpPr txBox="1">
            <a:spLocks noChangeArrowheads="1"/>
          </p:cNvSpPr>
          <p:nvPr/>
        </p:nvSpPr>
        <p:spPr bwMode="auto">
          <a:xfrm>
            <a:off x="827088" y="2636838"/>
            <a:ext cx="72009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5400">
                <a:solidFill>
                  <a:srgbClr val="000000"/>
                </a:solidFill>
              </a:rPr>
              <a:t>Simplify:</a:t>
            </a:r>
          </a:p>
        </p:txBody>
      </p:sp>
      <p:sp>
        <p:nvSpPr>
          <p:cNvPr id="26653" name="Rectangle 2"/>
          <p:cNvSpPr>
            <a:spLocks noChangeArrowheads="1"/>
          </p:cNvSpPr>
          <p:nvPr/>
        </p:nvSpPr>
        <p:spPr bwMode="auto">
          <a:xfrm>
            <a:off x="2981325" y="3549650"/>
            <a:ext cx="18891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6000">
                <a:solidFill>
                  <a:srgbClr val="FF0000"/>
                </a:solidFill>
              </a:rPr>
              <a:t>  √54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213100" y="4797425"/>
            <a:ext cx="206057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8800" b="1">
                <a:solidFill>
                  <a:srgbClr val="002060"/>
                </a:solidFill>
              </a:rPr>
              <a:t>3√6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Line 4"/>
          <p:cNvSpPr>
            <a:spLocks noChangeShapeType="1"/>
          </p:cNvSpPr>
          <p:nvPr/>
        </p:nvSpPr>
        <p:spPr bwMode="auto">
          <a:xfrm>
            <a:off x="0" y="1000125"/>
            <a:ext cx="9144000" cy="0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" name="Rounded Rectangle 31"/>
          <p:cNvSpPr/>
          <p:nvPr/>
        </p:nvSpPr>
        <p:spPr>
          <a:xfrm>
            <a:off x="1500165" y="1"/>
            <a:ext cx="1643075" cy="500042"/>
          </a:xfrm>
          <a:prstGeom prst="roundRect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700" b="1" dirty="0">
                <a:solidFill>
                  <a:srgbClr val="FFFFFF"/>
                </a:solidFill>
              </a:rPr>
              <a:t>Creative Entrepreneur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300194" y="1"/>
            <a:ext cx="1555007" cy="50004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700" b="1" dirty="0">
                <a:solidFill>
                  <a:srgbClr val="FFFFFF"/>
                </a:solidFill>
              </a:rPr>
              <a:t>Responsible Citizen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143240" y="1"/>
            <a:ext cx="1643064" cy="500042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Independent Learner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2" y="3"/>
            <a:ext cx="1500188" cy="500041"/>
          </a:xfrm>
          <a:prstGeom prst="roundRect">
            <a:avLst/>
          </a:prstGeom>
          <a:solidFill>
            <a:srgbClr val="FF996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Positive Thinker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7870720" y="2"/>
            <a:ext cx="1259632" cy="500041"/>
          </a:xfrm>
          <a:prstGeom prst="roundRect">
            <a:avLst/>
          </a:prstGeom>
          <a:solidFill>
            <a:srgbClr val="FF3399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Team Worker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4786315" y="1"/>
            <a:ext cx="1500188" cy="500042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Reflective Learner</a:t>
            </a:r>
          </a:p>
        </p:txBody>
      </p:sp>
      <p:sp>
        <p:nvSpPr>
          <p:cNvPr id="27669" name="Rectangle 9"/>
          <p:cNvSpPr>
            <a:spLocks noChangeArrowheads="1"/>
          </p:cNvSpPr>
          <p:nvPr/>
        </p:nvSpPr>
        <p:spPr bwMode="auto">
          <a:xfrm>
            <a:off x="0" y="428625"/>
            <a:ext cx="505142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Enterprise Skills</a:t>
            </a:r>
          </a:p>
        </p:txBody>
      </p:sp>
      <p:sp>
        <p:nvSpPr>
          <p:cNvPr id="27670" name="Rectangle 2"/>
          <p:cNvSpPr txBox="1">
            <a:spLocks noChangeArrowheads="1"/>
          </p:cNvSpPr>
          <p:nvPr/>
        </p:nvSpPr>
        <p:spPr bwMode="auto">
          <a:xfrm>
            <a:off x="5357813" y="485775"/>
            <a:ext cx="37861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Which ones are you using?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0" y="571500"/>
            <a:ext cx="2051050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5929313" y="571500"/>
            <a:ext cx="3214687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7673" name="Text Box 4"/>
          <p:cNvSpPr txBox="1">
            <a:spLocks noChangeArrowheads="1"/>
          </p:cNvSpPr>
          <p:nvPr/>
        </p:nvSpPr>
        <p:spPr bwMode="auto">
          <a:xfrm>
            <a:off x="-65088" y="990600"/>
            <a:ext cx="9144001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 b="1" u="sng">
                <a:solidFill>
                  <a:srgbClr val="FF0000"/>
                </a:solidFill>
              </a:rPr>
              <a:t>PLENARY ACTIVITY - BINGO</a:t>
            </a:r>
            <a:endParaRPr lang="en-US" altLang="en-US" sz="2400" b="1" u="sng">
              <a:solidFill>
                <a:srgbClr val="FF0000"/>
              </a:solidFill>
            </a:endParaRPr>
          </a:p>
        </p:txBody>
      </p:sp>
      <p:sp>
        <p:nvSpPr>
          <p:cNvPr id="27674" name="Title 1"/>
          <p:cNvSpPr txBox="1">
            <a:spLocks/>
          </p:cNvSpPr>
          <p:nvPr/>
        </p:nvSpPr>
        <p:spPr bwMode="auto">
          <a:xfrm>
            <a:off x="-128588" y="492125"/>
            <a:ext cx="8229601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2800" b="1" u="sng">
                <a:solidFill>
                  <a:srgbClr val="000000"/>
                </a:solidFill>
              </a:rPr>
              <a:t>SIMPLIFYING SURDS</a:t>
            </a:r>
            <a:endParaRPr lang="en-GB" altLang="en-US" sz="2800">
              <a:solidFill>
                <a:srgbClr val="000000"/>
              </a:solidFill>
            </a:endParaRPr>
          </a:p>
        </p:txBody>
      </p:sp>
      <p:pic>
        <p:nvPicPr>
          <p:cNvPr id="2767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1444625"/>
            <a:ext cx="872966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76" name="TextBox 41"/>
          <p:cNvSpPr txBox="1">
            <a:spLocks noChangeArrowheads="1"/>
          </p:cNvSpPr>
          <p:nvPr/>
        </p:nvSpPr>
        <p:spPr bwMode="auto">
          <a:xfrm>
            <a:off x="827088" y="2636838"/>
            <a:ext cx="72009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5400">
                <a:solidFill>
                  <a:srgbClr val="000000"/>
                </a:solidFill>
              </a:rPr>
              <a:t>Simplify:</a:t>
            </a:r>
          </a:p>
        </p:txBody>
      </p:sp>
      <p:sp>
        <p:nvSpPr>
          <p:cNvPr id="27677" name="Rectangle 2"/>
          <p:cNvSpPr>
            <a:spLocks noChangeArrowheads="1"/>
          </p:cNvSpPr>
          <p:nvPr/>
        </p:nvSpPr>
        <p:spPr bwMode="auto">
          <a:xfrm>
            <a:off x="2981325" y="3549650"/>
            <a:ext cx="18891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6000">
                <a:solidFill>
                  <a:srgbClr val="FF0000"/>
                </a:solidFill>
              </a:rPr>
              <a:t>  √32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213100" y="4797425"/>
            <a:ext cx="206057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8800" b="1">
                <a:solidFill>
                  <a:srgbClr val="002060"/>
                </a:solidFill>
              </a:rPr>
              <a:t>4√2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4"/>
          <p:cNvSpPr>
            <a:spLocks noChangeShapeType="1"/>
          </p:cNvSpPr>
          <p:nvPr/>
        </p:nvSpPr>
        <p:spPr bwMode="auto">
          <a:xfrm>
            <a:off x="0" y="1000125"/>
            <a:ext cx="9144000" cy="0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" name="Rounded Rectangle 31"/>
          <p:cNvSpPr/>
          <p:nvPr/>
        </p:nvSpPr>
        <p:spPr>
          <a:xfrm>
            <a:off x="1500165" y="1"/>
            <a:ext cx="1643075" cy="500042"/>
          </a:xfrm>
          <a:prstGeom prst="roundRect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700" b="1" dirty="0">
                <a:solidFill>
                  <a:srgbClr val="FFFFFF"/>
                </a:solidFill>
              </a:rPr>
              <a:t>Creative Entrepreneur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300194" y="1"/>
            <a:ext cx="1555007" cy="50004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700" b="1" dirty="0">
                <a:solidFill>
                  <a:srgbClr val="FFFFFF"/>
                </a:solidFill>
              </a:rPr>
              <a:t>Responsible Citizen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143240" y="1"/>
            <a:ext cx="1643064" cy="500042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Independent Learner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2" y="3"/>
            <a:ext cx="1500188" cy="500041"/>
          </a:xfrm>
          <a:prstGeom prst="roundRect">
            <a:avLst/>
          </a:prstGeom>
          <a:solidFill>
            <a:srgbClr val="FF996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Positive Thinker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7870720" y="2"/>
            <a:ext cx="1259632" cy="500041"/>
          </a:xfrm>
          <a:prstGeom prst="roundRect">
            <a:avLst/>
          </a:prstGeom>
          <a:solidFill>
            <a:srgbClr val="FF3399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Team Worker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4786315" y="1"/>
            <a:ext cx="1500188" cy="500042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Reflective Learner</a:t>
            </a:r>
          </a:p>
        </p:txBody>
      </p:sp>
      <p:sp>
        <p:nvSpPr>
          <p:cNvPr id="28693" name="Rectangle 9"/>
          <p:cNvSpPr>
            <a:spLocks noChangeArrowheads="1"/>
          </p:cNvSpPr>
          <p:nvPr/>
        </p:nvSpPr>
        <p:spPr bwMode="auto">
          <a:xfrm>
            <a:off x="0" y="428625"/>
            <a:ext cx="505142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Enterprise Skills</a:t>
            </a:r>
          </a:p>
        </p:txBody>
      </p:sp>
      <p:sp>
        <p:nvSpPr>
          <p:cNvPr id="28694" name="Rectangle 2"/>
          <p:cNvSpPr txBox="1">
            <a:spLocks noChangeArrowheads="1"/>
          </p:cNvSpPr>
          <p:nvPr/>
        </p:nvSpPr>
        <p:spPr bwMode="auto">
          <a:xfrm>
            <a:off x="5357813" y="485775"/>
            <a:ext cx="37861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Which ones are you using?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0" y="571500"/>
            <a:ext cx="2051050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5929313" y="571500"/>
            <a:ext cx="3214687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8697" name="Text Box 4"/>
          <p:cNvSpPr txBox="1">
            <a:spLocks noChangeArrowheads="1"/>
          </p:cNvSpPr>
          <p:nvPr/>
        </p:nvSpPr>
        <p:spPr bwMode="auto">
          <a:xfrm>
            <a:off x="-65088" y="990600"/>
            <a:ext cx="9144001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 b="1" u="sng">
                <a:solidFill>
                  <a:srgbClr val="FF0000"/>
                </a:solidFill>
              </a:rPr>
              <a:t>PLENARY ACTIVITY - BINGO</a:t>
            </a:r>
            <a:endParaRPr lang="en-US" altLang="en-US" sz="2400" b="1" u="sng">
              <a:solidFill>
                <a:srgbClr val="FF0000"/>
              </a:solidFill>
            </a:endParaRPr>
          </a:p>
        </p:txBody>
      </p:sp>
      <p:sp>
        <p:nvSpPr>
          <p:cNvPr id="28698" name="Title 1"/>
          <p:cNvSpPr txBox="1">
            <a:spLocks/>
          </p:cNvSpPr>
          <p:nvPr/>
        </p:nvSpPr>
        <p:spPr bwMode="auto">
          <a:xfrm>
            <a:off x="-128588" y="492125"/>
            <a:ext cx="8229601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2800" b="1" u="sng">
                <a:solidFill>
                  <a:srgbClr val="000000"/>
                </a:solidFill>
              </a:rPr>
              <a:t>SIMPLIFYING SURDS</a:t>
            </a:r>
            <a:endParaRPr lang="en-GB" altLang="en-US" sz="2800">
              <a:solidFill>
                <a:srgbClr val="000000"/>
              </a:solidFill>
            </a:endParaRPr>
          </a:p>
        </p:txBody>
      </p:sp>
      <p:pic>
        <p:nvPicPr>
          <p:cNvPr id="2869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1444625"/>
            <a:ext cx="872966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700" name="TextBox 41"/>
          <p:cNvSpPr txBox="1">
            <a:spLocks noChangeArrowheads="1"/>
          </p:cNvSpPr>
          <p:nvPr/>
        </p:nvSpPr>
        <p:spPr bwMode="auto">
          <a:xfrm>
            <a:off x="827088" y="2636838"/>
            <a:ext cx="72009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5400">
                <a:solidFill>
                  <a:srgbClr val="000000"/>
                </a:solidFill>
              </a:rPr>
              <a:t>Simplify:</a:t>
            </a:r>
          </a:p>
        </p:txBody>
      </p:sp>
      <p:sp>
        <p:nvSpPr>
          <p:cNvPr id="28701" name="Rectangle 2"/>
          <p:cNvSpPr>
            <a:spLocks noChangeArrowheads="1"/>
          </p:cNvSpPr>
          <p:nvPr/>
        </p:nvSpPr>
        <p:spPr bwMode="auto">
          <a:xfrm>
            <a:off x="3059113" y="3549650"/>
            <a:ext cx="18891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6000">
                <a:solidFill>
                  <a:srgbClr val="FF0000"/>
                </a:solidFill>
              </a:rPr>
              <a:t>  √90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955925" y="4797425"/>
            <a:ext cx="268922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8800" b="1">
                <a:solidFill>
                  <a:srgbClr val="002060"/>
                </a:solidFill>
              </a:rPr>
              <a:t>3√10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4"/>
          <p:cNvSpPr>
            <a:spLocks noChangeShapeType="1"/>
          </p:cNvSpPr>
          <p:nvPr/>
        </p:nvSpPr>
        <p:spPr bwMode="auto">
          <a:xfrm>
            <a:off x="0" y="1000125"/>
            <a:ext cx="9144000" cy="0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" name="Rounded Rectangle 31"/>
          <p:cNvSpPr/>
          <p:nvPr/>
        </p:nvSpPr>
        <p:spPr>
          <a:xfrm>
            <a:off x="1500165" y="1"/>
            <a:ext cx="1643075" cy="500042"/>
          </a:xfrm>
          <a:prstGeom prst="roundRect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700" b="1" dirty="0">
                <a:solidFill>
                  <a:srgbClr val="FFFFFF"/>
                </a:solidFill>
              </a:rPr>
              <a:t>Creative Entrepreneur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300194" y="1"/>
            <a:ext cx="1555007" cy="50004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700" b="1" dirty="0">
                <a:solidFill>
                  <a:srgbClr val="FFFFFF"/>
                </a:solidFill>
              </a:rPr>
              <a:t>Responsible Citizen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143240" y="1"/>
            <a:ext cx="1643064" cy="500042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Independent Learner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2" y="3"/>
            <a:ext cx="1500188" cy="500041"/>
          </a:xfrm>
          <a:prstGeom prst="roundRect">
            <a:avLst/>
          </a:prstGeom>
          <a:solidFill>
            <a:srgbClr val="FF996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Positive Thinker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7870720" y="2"/>
            <a:ext cx="1259632" cy="500041"/>
          </a:xfrm>
          <a:prstGeom prst="roundRect">
            <a:avLst/>
          </a:prstGeom>
          <a:solidFill>
            <a:srgbClr val="FF3399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Team Worker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4786315" y="1"/>
            <a:ext cx="1500188" cy="500042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Reflective Learner</a:t>
            </a:r>
          </a:p>
        </p:txBody>
      </p:sp>
      <p:sp>
        <p:nvSpPr>
          <p:cNvPr id="29717" name="Rectangle 9"/>
          <p:cNvSpPr>
            <a:spLocks noChangeArrowheads="1"/>
          </p:cNvSpPr>
          <p:nvPr/>
        </p:nvSpPr>
        <p:spPr bwMode="auto">
          <a:xfrm>
            <a:off x="0" y="428625"/>
            <a:ext cx="505142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Enterprise Skills</a:t>
            </a:r>
          </a:p>
        </p:txBody>
      </p:sp>
      <p:sp>
        <p:nvSpPr>
          <p:cNvPr id="29718" name="Rectangle 2"/>
          <p:cNvSpPr txBox="1">
            <a:spLocks noChangeArrowheads="1"/>
          </p:cNvSpPr>
          <p:nvPr/>
        </p:nvSpPr>
        <p:spPr bwMode="auto">
          <a:xfrm>
            <a:off x="5357813" y="485775"/>
            <a:ext cx="37861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Which ones are you using?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0" y="571500"/>
            <a:ext cx="2051050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5929313" y="571500"/>
            <a:ext cx="3214687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9721" name="Text Box 4"/>
          <p:cNvSpPr txBox="1">
            <a:spLocks noChangeArrowheads="1"/>
          </p:cNvSpPr>
          <p:nvPr/>
        </p:nvSpPr>
        <p:spPr bwMode="auto">
          <a:xfrm>
            <a:off x="-65088" y="990600"/>
            <a:ext cx="9144001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 b="1" u="sng">
                <a:solidFill>
                  <a:srgbClr val="FF0000"/>
                </a:solidFill>
              </a:rPr>
              <a:t>PLENARY ACTIVITY - BINGO</a:t>
            </a:r>
            <a:endParaRPr lang="en-US" altLang="en-US" sz="2400" b="1" u="sng">
              <a:solidFill>
                <a:srgbClr val="FF0000"/>
              </a:solidFill>
            </a:endParaRPr>
          </a:p>
        </p:txBody>
      </p:sp>
      <p:sp>
        <p:nvSpPr>
          <p:cNvPr id="29722" name="Title 1"/>
          <p:cNvSpPr txBox="1">
            <a:spLocks/>
          </p:cNvSpPr>
          <p:nvPr/>
        </p:nvSpPr>
        <p:spPr bwMode="auto">
          <a:xfrm>
            <a:off x="-128588" y="492125"/>
            <a:ext cx="8229601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2800" b="1" u="sng">
                <a:solidFill>
                  <a:srgbClr val="000000"/>
                </a:solidFill>
              </a:rPr>
              <a:t>SIMPLIFYING SURDS</a:t>
            </a:r>
            <a:endParaRPr lang="en-GB" altLang="en-US" sz="2800">
              <a:solidFill>
                <a:srgbClr val="000000"/>
              </a:solidFill>
            </a:endParaRPr>
          </a:p>
        </p:txBody>
      </p:sp>
      <p:pic>
        <p:nvPicPr>
          <p:cNvPr id="297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1444625"/>
            <a:ext cx="872966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724" name="TextBox 41"/>
          <p:cNvSpPr txBox="1">
            <a:spLocks noChangeArrowheads="1"/>
          </p:cNvSpPr>
          <p:nvPr/>
        </p:nvSpPr>
        <p:spPr bwMode="auto">
          <a:xfrm>
            <a:off x="827088" y="2636838"/>
            <a:ext cx="72009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5400">
                <a:solidFill>
                  <a:srgbClr val="000000"/>
                </a:solidFill>
              </a:rPr>
              <a:t>Simplify:</a:t>
            </a:r>
          </a:p>
        </p:txBody>
      </p:sp>
      <p:sp>
        <p:nvSpPr>
          <p:cNvPr id="29725" name="Rectangle 2"/>
          <p:cNvSpPr>
            <a:spLocks noChangeArrowheads="1"/>
          </p:cNvSpPr>
          <p:nvPr/>
        </p:nvSpPr>
        <p:spPr bwMode="auto">
          <a:xfrm>
            <a:off x="3059113" y="3549650"/>
            <a:ext cx="18891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6000">
                <a:solidFill>
                  <a:srgbClr val="FF0000"/>
                </a:solidFill>
              </a:rPr>
              <a:t>  √36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019425" y="4797425"/>
            <a:ext cx="175577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8800" b="1">
                <a:solidFill>
                  <a:srgbClr val="002060"/>
                </a:solidFill>
              </a:rPr>
              <a:t>  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4"/>
          <p:cNvSpPr>
            <a:spLocks noChangeShapeType="1"/>
          </p:cNvSpPr>
          <p:nvPr/>
        </p:nvSpPr>
        <p:spPr bwMode="auto">
          <a:xfrm>
            <a:off x="0" y="1000125"/>
            <a:ext cx="9144000" cy="0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" name="Rounded Rectangle 31"/>
          <p:cNvSpPr/>
          <p:nvPr/>
        </p:nvSpPr>
        <p:spPr>
          <a:xfrm>
            <a:off x="1500165" y="1"/>
            <a:ext cx="1643075" cy="500042"/>
          </a:xfrm>
          <a:prstGeom prst="roundRect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700" b="1" dirty="0">
                <a:solidFill>
                  <a:srgbClr val="FFFFFF"/>
                </a:solidFill>
              </a:rPr>
              <a:t>Creative Entrepreneur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300194" y="1"/>
            <a:ext cx="1555007" cy="50004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700" b="1" dirty="0">
                <a:solidFill>
                  <a:srgbClr val="FFFFFF"/>
                </a:solidFill>
              </a:rPr>
              <a:t>Responsible Citizen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143240" y="1"/>
            <a:ext cx="1643064" cy="500042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Independent Learner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2" y="3"/>
            <a:ext cx="1500188" cy="500041"/>
          </a:xfrm>
          <a:prstGeom prst="roundRect">
            <a:avLst/>
          </a:prstGeom>
          <a:solidFill>
            <a:srgbClr val="FF996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Positive Thinker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7870720" y="2"/>
            <a:ext cx="1259632" cy="500041"/>
          </a:xfrm>
          <a:prstGeom prst="roundRect">
            <a:avLst/>
          </a:prstGeom>
          <a:solidFill>
            <a:srgbClr val="FF3399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Team Worker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4786315" y="1"/>
            <a:ext cx="1500188" cy="500042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Reflective Learner</a:t>
            </a:r>
          </a:p>
        </p:txBody>
      </p:sp>
      <p:sp>
        <p:nvSpPr>
          <p:cNvPr id="30741" name="Rectangle 9"/>
          <p:cNvSpPr>
            <a:spLocks noChangeArrowheads="1"/>
          </p:cNvSpPr>
          <p:nvPr/>
        </p:nvSpPr>
        <p:spPr bwMode="auto">
          <a:xfrm>
            <a:off x="0" y="428625"/>
            <a:ext cx="505142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Enterprise Skills</a:t>
            </a:r>
          </a:p>
        </p:txBody>
      </p:sp>
      <p:sp>
        <p:nvSpPr>
          <p:cNvPr id="30742" name="Rectangle 2"/>
          <p:cNvSpPr txBox="1">
            <a:spLocks noChangeArrowheads="1"/>
          </p:cNvSpPr>
          <p:nvPr/>
        </p:nvSpPr>
        <p:spPr bwMode="auto">
          <a:xfrm>
            <a:off x="5357813" y="485775"/>
            <a:ext cx="37861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Which ones are you using?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0" y="571500"/>
            <a:ext cx="2051050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5929313" y="571500"/>
            <a:ext cx="3214687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30745" name="Text Box 4"/>
          <p:cNvSpPr txBox="1">
            <a:spLocks noChangeArrowheads="1"/>
          </p:cNvSpPr>
          <p:nvPr/>
        </p:nvSpPr>
        <p:spPr bwMode="auto">
          <a:xfrm>
            <a:off x="-65088" y="990600"/>
            <a:ext cx="9144001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 b="1" u="sng">
                <a:solidFill>
                  <a:srgbClr val="FF0000"/>
                </a:solidFill>
              </a:rPr>
              <a:t>PLENARY ACTIVITY - BINGO</a:t>
            </a:r>
            <a:endParaRPr lang="en-US" altLang="en-US" sz="2400" b="1" u="sng">
              <a:solidFill>
                <a:srgbClr val="FF0000"/>
              </a:solidFill>
            </a:endParaRPr>
          </a:p>
        </p:txBody>
      </p:sp>
      <p:sp>
        <p:nvSpPr>
          <p:cNvPr id="30746" name="Title 1"/>
          <p:cNvSpPr txBox="1">
            <a:spLocks/>
          </p:cNvSpPr>
          <p:nvPr/>
        </p:nvSpPr>
        <p:spPr bwMode="auto">
          <a:xfrm>
            <a:off x="-128588" y="492125"/>
            <a:ext cx="8229601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2800" b="1" u="sng">
                <a:solidFill>
                  <a:srgbClr val="000000"/>
                </a:solidFill>
              </a:rPr>
              <a:t>SIMPLIFYING SURDS</a:t>
            </a:r>
            <a:endParaRPr lang="en-GB" altLang="en-US" sz="2800">
              <a:solidFill>
                <a:srgbClr val="000000"/>
              </a:solidFill>
            </a:endParaRPr>
          </a:p>
        </p:txBody>
      </p:sp>
      <p:pic>
        <p:nvPicPr>
          <p:cNvPr id="3074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1444625"/>
            <a:ext cx="872966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48" name="TextBox 41"/>
          <p:cNvSpPr txBox="1">
            <a:spLocks noChangeArrowheads="1"/>
          </p:cNvSpPr>
          <p:nvPr/>
        </p:nvSpPr>
        <p:spPr bwMode="auto">
          <a:xfrm>
            <a:off x="827088" y="2636838"/>
            <a:ext cx="72009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5400">
                <a:solidFill>
                  <a:srgbClr val="000000"/>
                </a:solidFill>
              </a:rPr>
              <a:t>Simplify:</a:t>
            </a:r>
          </a:p>
        </p:txBody>
      </p:sp>
      <p:sp>
        <p:nvSpPr>
          <p:cNvPr id="30749" name="Rectangle 2"/>
          <p:cNvSpPr>
            <a:spLocks noChangeArrowheads="1"/>
          </p:cNvSpPr>
          <p:nvPr/>
        </p:nvSpPr>
        <p:spPr bwMode="auto">
          <a:xfrm>
            <a:off x="3059113" y="3549650"/>
            <a:ext cx="18891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6000">
                <a:solidFill>
                  <a:srgbClr val="FF0000"/>
                </a:solidFill>
              </a:rPr>
              <a:t>  √50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3175000" y="4797425"/>
            <a:ext cx="206057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8800" b="1">
                <a:solidFill>
                  <a:srgbClr val="002060"/>
                </a:solidFill>
              </a:rPr>
              <a:t>5√2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ChangeArrowheads="1"/>
          </p:cNvSpPr>
          <p:nvPr/>
        </p:nvSpPr>
        <p:spPr bwMode="auto">
          <a:xfrm>
            <a:off x="2222500" y="222250"/>
            <a:ext cx="38163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>
                <a:solidFill>
                  <a:srgbClr val="C00000"/>
                </a:solidFill>
                <a:latin typeface="Corbel" panose="020B0503020204020204" pitchFamily="34" charset="0"/>
              </a:rPr>
              <a:t>		</a:t>
            </a:r>
          </a:p>
          <a:p>
            <a:pPr eaLnBrk="1" hangingPunct="1"/>
            <a:r>
              <a:rPr lang="en-US" altLang="en-US" sz="4800">
                <a:solidFill>
                  <a:srgbClr val="C00000"/>
                </a:solidFill>
                <a:latin typeface="Corbel" panose="020B0503020204020204" pitchFamily="34" charset="0"/>
              </a:rPr>
              <a:t>	</a:t>
            </a:r>
          </a:p>
          <a:p>
            <a:pPr eaLnBrk="1" hangingPunct="1"/>
            <a:r>
              <a:rPr lang="en-US" altLang="en-US" sz="3200" b="1" u="sng">
                <a:solidFill>
                  <a:srgbClr val="000000"/>
                </a:solidFill>
                <a:latin typeface="Comic Sans MS" panose="030F0702030302020204" pitchFamily="66" charset="0"/>
              </a:rPr>
              <a:t>BRAIN IN GEAR</a:t>
            </a:r>
          </a:p>
          <a:p>
            <a:pPr eaLnBrk="1" hangingPunct="1"/>
            <a:r>
              <a:rPr lang="en-US" altLang="en-US" sz="4800">
                <a:solidFill>
                  <a:srgbClr val="C00000"/>
                </a:solidFill>
                <a:latin typeface="Corbel" panose="020B0503020204020204" pitchFamily="34" charset="0"/>
              </a:rPr>
              <a:t>               </a:t>
            </a:r>
          </a:p>
        </p:txBody>
      </p:sp>
      <p:sp>
        <p:nvSpPr>
          <p:cNvPr id="4099" name="Line 4"/>
          <p:cNvSpPr>
            <a:spLocks noChangeShapeType="1"/>
          </p:cNvSpPr>
          <p:nvPr/>
        </p:nvSpPr>
        <p:spPr bwMode="auto">
          <a:xfrm>
            <a:off x="0" y="1000125"/>
            <a:ext cx="9144000" cy="0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" name="Rounded Rectangle 59"/>
          <p:cNvSpPr/>
          <p:nvPr/>
        </p:nvSpPr>
        <p:spPr>
          <a:xfrm>
            <a:off x="1500166" y="1"/>
            <a:ext cx="1643074" cy="500042"/>
          </a:xfrm>
          <a:prstGeom prst="roundRect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700" b="1" dirty="0">
                <a:solidFill>
                  <a:srgbClr val="FFFFFF"/>
                </a:solidFill>
              </a:rPr>
              <a:t>Creative Entrepreneur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6300192" y="1"/>
            <a:ext cx="1555006" cy="50004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700" b="1" dirty="0">
                <a:solidFill>
                  <a:srgbClr val="FFFFFF"/>
                </a:solidFill>
              </a:rPr>
              <a:t>Responsible Citizen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3143240" y="1"/>
            <a:ext cx="1643064" cy="500042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Independent Learner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0" y="1"/>
            <a:ext cx="1500188" cy="500041"/>
          </a:xfrm>
          <a:prstGeom prst="roundRect">
            <a:avLst/>
          </a:prstGeom>
          <a:solidFill>
            <a:srgbClr val="FF996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Positive Thinker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7870720" y="0"/>
            <a:ext cx="1259632" cy="500041"/>
          </a:xfrm>
          <a:prstGeom prst="roundRect">
            <a:avLst/>
          </a:prstGeom>
          <a:solidFill>
            <a:srgbClr val="FF3399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Team Worker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4786314" y="1"/>
            <a:ext cx="1500188" cy="500042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Reflective Learner</a:t>
            </a:r>
          </a:p>
        </p:txBody>
      </p:sp>
      <p:sp>
        <p:nvSpPr>
          <p:cNvPr id="4118" name="Rectangle 9"/>
          <p:cNvSpPr>
            <a:spLocks noChangeArrowheads="1"/>
          </p:cNvSpPr>
          <p:nvPr/>
        </p:nvSpPr>
        <p:spPr bwMode="auto">
          <a:xfrm>
            <a:off x="0" y="428625"/>
            <a:ext cx="505142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Enterprise Skills</a:t>
            </a:r>
          </a:p>
        </p:txBody>
      </p:sp>
      <p:sp>
        <p:nvSpPr>
          <p:cNvPr id="4119" name="Rectangle 2"/>
          <p:cNvSpPr txBox="1">
            <a:spLocks noChangeArrowheads="1"/>
          </p:cNvSpPr>
          <p:nvPr/>
        </p:nvSpPr>
        <p:spPr bwMode="auto">
          <a:xfrm>
            <a:off x="5357813" y="485775"/>
            <a:ext cx="37861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Which ones are you using?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0" y="571500"/>
            <a:ext cx="2051050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5929313" y="571500"/>
            <a:ext cx="3214687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4122" name="TextBox 1"/>
          <p:cNvSpPr txBox="1">
            <a:spLocks noChangeArrowheads="1"/>
          </p:cNvSpPr>
          <p:nvPr/>
        </p:nvSpPr>
        <p:spPr bwMode="auto">
          <a:xfrm>
            <a:off x="114300" y="2314575"/>
            <a:ext cx="92535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00"/>
                </a:solidFill>
              </a:rPr>
              <a:t>Work out the following Mathematical anagrams:</a:t>
            </a:r>
          </a:p>
        </p:txBody>
      </p:sp>
      <p:sp>
        <p:nvSpPr>
          <p:cNvPr id="4123" name="Text Box 40"/>
          <p:cNvSpPr txBox="1">
            <a:spLocks noChangeArrowheads="1"/>
          </p:cNvSpPr>
          <p:nvPr/>
        </p:nvSpPr>
        <p:spPr bwMode="auto">
          <a:xfrm>
            <a:off x="142875" y="1844675"/>
            <a:ext cx="2162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u="sng">
                <a:solidFill>
                  <a:srgbClr val="FF0000"/>
                </a:solidFill>
              </a:rPr>
              <a:t>TASK</a:t>
            </a:r>
            <a:endParaRPr lang="en-US" altLang="en-US" sz="2400" b="1" u="sng">
              <a:solidFill>
                <a:srgbClr val="FF0000"/>
              </a:solidFill>
            </a:endParaRPr>
          </a:p>
        </p:txBody>
      </p:sp>
      <p:sp>
        <p:nvSpPr>
          <p:cNvPr id="4124" name="Text Box 40"/>
          <p:cNvSpPr txBox="1">
            <a:spLocks noChangeArrowheads="1"/>
          </p:cNvSpPr>
          <p:nvPr/>
        </p:nvSpPr>
        <p:spPr bwMode="auto">
          <a:xfrm>
            <a:off x="107950" y="5635625"/>
            <a:ext cx="2160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u="sng">
                <a:solidFill>
                  <a:srgbClr val="660066"/>
                </a:solidFill>
              </a:rPr>
              <a:t>EXTENSION</a:t>
            </a:r>
            <a:endParaRPr lang="en-US" altLang="en-US" sz="2400" b="1" u="sng">
              <a:solidFill>
                <a:srgbClr val="660066"/>
              </a:solidFill>
            </a:endParaRPr>
          </a:p>
        </p:txBody>
      </p:sp>
      <p:sp>
        <p:nvSpPr>
          <p:cNvPr id="4125" name="TextBox 1"/>
          <p:cNvSpPr txBox="1">
            <a:spLocks noChangeArrowheads="1"/>
          </p:cNvSpPr>
          <p:nvPr/>
        </p:nvSpPr>
        <p:spPr bwMode="auto">
          <a:xfrm>
            <a:off x="107950" y="6064250"/>
            <a:ext cx="90376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00"/>
                </a:solidFill>
              </a:rPr>
              <a:t>Develop your own Mathematical anagrams as above as a creative entrepreneur.</a:t>
            </a:r>
          </a:p>
        </p:txBody>
      </p:sp>
      <p:graphicFrame>
        <p:nvGraphicFramePr>
          <p:cNvPr id="57" name="Table 56"/>
          <p:cNvGraphicFramePr>
            <a:graphicFrameLocks noGrp="1"/>
          </p:cNvGraphicFramePr>
          <p:nvPr/>
        </p:nvGraphicFramePr>
        <p:xfrm>
          <a:off x="468313" y="2852738"/>
          <a:ext cx="3311525" cy="2720975"/>
        </p:xfrm>
        <a:graphic>
          <a:graphicData uri="http://schemas.openxmlformats.org/drawingml/2006/table">
            <a:tbl>
              <a:tblPr/>
              <a:tblGrid>
                <a:gridCol w="3311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4939"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solidFill>
                            <a:srgbClr val="FF0000"/>
                          </a:solidFill>
                        </a:rPr>
                        <a:t>FIMIPLYS</a:t>
                      </a:r>
                      <a:endParaRPr lang="en-GB" sz="280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13" marB="457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8018">
                <a:tc>
                  <a:txBody>
                    <a:bodyPr/>
                    <a:lstStyle/>
                    <a:p>
                      <a:r>
                        <a:rPr lang="en-GB" sz="2800" baseline="0" dirty="0" smtClean="0">
                          <a:solidFill>
                            <a:srgbClr val="FF0000"/>
                          </a:solidFill>
                        </a:rPr>
                        <a:t>DRUS</a:t>
                      </a:r>
                      <a:endParaRPr lang="en-GB" sz="280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13" marB="457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8018">
                <a:tc>
                  <a:txBody>
                    <a:bodyPr/>
                    <a:lstStyle/>
                    <a:p>
                      <a:r>
                        <a:rPr lang="en-GB" sz="2800" baseline="0" dirty="0" smtClean="0">
                          <a:solidFill>
                            <a:srgbClr val="FF0000"/>
                          </a:solidFill>
                        </a:rPr>
                        <a:t>SUERAQ</a:t>
                      </a:r>
                    </a:p>
                  </a:txBody>
                  <a:tcPr marL="91438" marR="91438" marT="45713" marB="457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130" name="TextBox 1"/>
          <p:cNvSpPr txBox="1">
            <a:spLocks noChangeArrowheads="1"/>
          </p:cNvSpPr>
          <p:nvPr/>
        </p:nvSpPr>
        <p:spPr bwMode="auto">
          <a:xfrm>
            <a:off x="1331913" y="1065213"/>
            <a:ext cx="6708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 u="sng">
                <a:solidFill>
                  <a:srgbClr val="00B050"/>
                </a:solidFill>
              </a:rPr>
              <a:t>EXAMPLE</a:t>
            </a:r>
          </a:p>
          <a:p>
            <a:pPr eaLnBrk="1" hangingPunct="1"/>
            <a:r>
              <a:rPr lang="en-US" altLang="en-US" sz="2000" b="1">
                <a:solidFill>
                  <a:srgbClr val="FF0000"/>
                </a:solidFill>
              </a:rPr>
              <a:t>DITDIONA</a:t>
            </a:r>
            <a:r>
              <a:rPr lang="en-US" altLang="en-US" sz="2000">
                <a:solidFill>
                  <a:srgbClr val="000000"/>
                </a:solidFill>
              </a:rPr>
              <a:t> can be rearranged to make </a:t>
            </a:r>
            <a:r>
              <a:rPr lang="en-US" altLang="en-US" sz="2000" b="1">
                <a:solidFill>
                  <a:srgbClr val="FF0000"/>
                </a:solidFill>
              </a:rPr>
              <a:t>ADDITION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1187450" y="1065213"/>
            <a:ext cx="6269038" cy="708025"/>
          </a:xfrm>
          <a:prstGeom prst="roundRect">
            <a:avLst/>
          </a:prstGeom>
          <a:solidFill>
            <a:srgbClr val="00B050">
              <a:alpha val="1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5537200" y="2997200"/>
            <a:ext cx="1443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>
                <a:solidFill>
                  <a:srgbClr val="000000"/>
                </a:solidFill>
              </a:rPr>
              <a:t>Simplify</a:t>
            </a:r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5543550" y="3860800"/>
            <a:ext cx="9445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>
                <a:solidFill>
                  <a:srgbClr val="000000"/>
                </a:solidFill>
              </a:rPr>
              <a:t>Surd</a:t>
            </a:r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5548313" y="4841875"/>
            <a:ext cx="13446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>
                <a:solidFill>
                  <a:srgbClr val="000000"/>
                </a:solidFill>
              </a:rPr>
              <a:t>Square</a:t>
            </a:r>
          </a:p>
        </p:txBody>
      </p:sp>
      <p:sp>
        <p:nvSpPr>
          <p:cNvPr id="24" name="Isosceles Triangle 23"/>
          <p:cNvSpPr/>
          <p:nvPr/>
        </p:nvSpPr>
        <p:spPr>
          <a:xfrm>
            <a:off x="6754813" y="4168775"/>
            <a:ext cx="2232025" cy="154940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 w="25400" cap="flat" cmpd="sng" algn="ctr">
            <a:solidFill>
              <a:srgbClr val="9933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5" name="Isosceles Triangle 24"/>
          <p:cNvSpPr/>
          <p:nvPr/>
        </p:nvSpPr>
        <p:spPr>
          <a:xfrm flipV="1">
            <a:off x="6754813" y="2584450"/>
            <a:ext cx="2232025" cy="154940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 w="25400" cap="flat" cmpd="sng" algn="ctr">
            <a:solidFill>
              <a:srgbClr val="9933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6" name="Pentagon 25"/>
          <p:cNvSpPr/>
          <p:nvPr/>
        </p:nvSpPr>
        <p:spPr>
          <a:xfrm rot="16200000">
            <a:off x="7078662" y="4906963"/>
            <a:ext cx="1584325" cy="107950"/>
          </a:xfrm>
          <a:prstGeom prst="homePlate">
            <a:avLst/>
          </a:prstGeom>
          <a:solidFill>
            <a:srgbClr val="993300"/>
          </a:solidFill>
          <a:ln w="25400" cap="flat" cmpd="sng" algn="ctr">
            <a:solidFill>
              <a:srgbClr val="9933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7" name="Flowchart: Collate 26"/>
          <p:cNvSpPr/>
          <p:nvPr/>
        </p:nvSpPr>
        <p:spPr>
          <a:xfrm>
            <a:off x="6700838" y="2549525"/>
            <a:ext cx="2339975" cy="3203575"/>
          </a:xfrm>
          <a:prstGeom prst="flowChartCollate">
            <a:avLst/>
          </a:prstGeom>
          <a:noFill/>
          <a:ln w="5715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038975" y="2654300"/>
            <a:ext cx="16637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kern="0" dirty="0">
                <a:solidFill>
                  <a:srgbClr val="FF0000"/>
                </a:solidFill>
                <a:latin typeface="Arial" charset="0"/>
                <a:cs typeface="Arial" charset="0"/>
              </a:rPr>
              <a:t>1 minute</a:t>
            </a: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7235825" y="4926013"/>
            <a:ext cx="12700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kern="0" dirty="0">
                <a:solidFill>
                  <a:srgbClr val="FF0000"/>
                </a:solidFill>
                <a:latin typeface="Arial" charset="0"/>
                <a:cs typeface="Arial" charset="0"/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6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6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7" grpId="0"/>
      <p:bldP spid="68" grpId="0"/>
      <p:bldP spid="24" grpId="0" animBg="1"/>
      <p:bldP spid="25" grpId="0" animBg="1"/>
      <p:bldP spid="26" grpId="0" animBg="1"/>
      <p:bldP spid="2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Line 4"/>
          <p:cNvSpPr>
            <a:spLocks noChangeShapeType="1"/>
          </p:cNvSpPr>
          <p:nvPr/>
        </p:nvSpPr>
        <p:spPr bwMode="auto">
          <a:xfrm>
            <a:off x="0" y="1000125"/>
            <a:ext cx="9144000" cy="0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" name="Rounded Rectangle 31"/>
          <p:cNvSpPr/>
          <p:nvPr/>
        </p:nvSpPr>
        <p:spPr>
          <a:xfrm>
            <a:off x="1500165" y="1"/>
            <a:ext cx="1643075" cy="500042"/>
          </a:xfrm>
          <a:prstGeom prst="roundRect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700" b="1" dirty="0">
                <a:solidFill>
                  <a:srgbClr val="FFFFFF"/>
                </a:solidFill>
              </a:rPr>
              <a:t>Creative Entrepreneur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300194" y="1"/>
            <a:ext cx="1555007" cy="50004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700" b="1" dirty="0">
                <a:solidFill>
                  <a:srgbClr val="FFFFFF"/>
                </a:solidFill>
              </a:rPr>
              <a:t>Responsible Citizen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143240" y="1"/>
            <a:ext cx="1643064" cy="500042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Independent Learner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2" y="3"/>
            <a:ext cx="1500188" cy="500041"/>
          </a:xfrm>
          <a:prstGeom prst="roundRect">
            <a:avLst/>
          </a:prstGeom>
          <a:solidFill>
            <a:srgbClr val="FF996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Positive Thinker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7870720" y="2"/>
            <a:ext cx="1259632" cy="500041"/>
          </a:xfrm>
          <a:prstGeom prst="roundRect">
            <a:avLst/>
          </a:prstGeom>
          <a:solidFill>
            <a:srgbClr val="FF3399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Team Worker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4786315" y="1"/>
            <a:ext cx="1500188" cy="500042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Reflective Learner</a:t>
            </a:r>
          </a:p>
        </p:txBody>
      </p:sp>
      <p:sp>
        <p:nvSpPr>
          <p:cNvPr id="31765" name="Rectangle 9"/>
          <p:cNvSpPr>
            <a:spLocks noChangeArrowheads="1"/>
          </p:cNvSpPr>
          <p:nvPr/>
        </p:nvSpPr>
        <p:spPr bwMode="auto">
          <a:xfrm>
            <a:off x="0" y="428625"/>
            <a:ext cx="505142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Enterprise Skills</a:t>
            </a:r>
          </a:p>
        </p:txBody>
      </p:sp>
      <p:sp>
        <p:nvSpPr>
          <p:cNvPr id="31766" name="Rectangle 2"/>
          <p:cNvSpPr txBox="1">
            <a:spLocks noChangeArrowheads="1"/>
          </p:cNvSpPr>
          <p:nvPr/>
        </p:nvSpPr>
        <p:spPr bwMode="auto">
          <a:xfrm>
            <a:off x="5357813" y="485775"/>
            <a:ext cx="37861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Which ones are you using?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0" y="571500"/>
            <a:ext cx="2051050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5929313" y="571500"/>
            <a:ext cx="3214687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31769" name="Text Box 4"/>
          <p:cNvSpPr txBox="1">
            <a:spLocks noChangeArrowheads="1"/>
          </p:cNvSpPr>
          <p:nvPr/>
        </p:nvSpPr>
        <p:spPr bwMode="auto">
          <a:xfrm>
            <a:off x="-65088" y="990600"/>
            <a:ext cx="9144001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 b="1" u="sng">
                <a:solidFill>
                  <a:srgbClr val="FF0000"/>
                </a:solidFill>
              </a:rPr>
              <a:t>PLENARY ACTIVITY - BINGO</a:t>
            </a:r>
            <a:endParaRPr lang="en-US" altLang="en-US" sz="2400" b="1" u="sng">
              <a:solidFill>
                <a:srgbClr val="FF0000"/>
              </a:solidFill>
            </a:endParaRPr>
          </a:p>
        </p:txBody>
      </p:sp>
      <p:sp>
        <p:nvSpPr>
          <p:cNvPr id="31770" name="Title 1"/>
          <p:cNvSpPr txBox="1">
            <a:spLocks/>
          </p:cNvSpPr>
          <p:nvPr/>
        </p:nvSpPr>
        <p:spPr bwMode="auto">
          <a:xfrm>
            <a:off x="-128588" y="492125"/>
            <a:ext cx="8229601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2800" b="1" u="sng">
                <a:solidFill>
                  <a:srgbClr val="000000"/>
                </a:solidFill>
              </a:rPr>
              <a:t>SIMPLIFYING SURDS</a:t>
            </a:r>
            <a:endParaRPr lang="en-GB" altLang="en-US" sz="2800">
              <a:solidFill>
                <a:srgbClr val="000000"/>
              </a:solidFill>
            </a:endParaRPr>
          </a:p>
        </p:txBody>
      </p:sp>
      <p:pic>
        <p:nvPicPr>
          <p:cNvPr id="3177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1444625"/>
            <a:ext cx="872966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772" name="TextBox 41"/>
          <p:cNvSpPr txBox="1">
            <a:spLocks noChangeArrowheads="1"/>
          </p:cNvSpPr>
          <p:nvPr/>
        </p:nvSpPr>
        <p:spPr bwMode="auto">
          <a:xfrm>
            <a:off x="827088" y="2636838"/>
            <a:ext cx="72009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5400">
                <a:solidFill>
                  <a:srgbClr val="000000"/>
                </a:solidFill>
              </a:rPr>
              <a:t>Simplify:</a:t>
            </a:r>
          </a:p>
        </p:txBody>
      </p:sp>
      <p:sp>
        <p:nvSpPr>
          <p:cNvPr id="31773" name="Rectangle 2"/>
          <p:cNvSpPr>
            <a:spLocks noChangeArrowheads="1"/>
          </p:cNvSpPr>
          <p:nvPr/>
        </p:nvSpPr>
        <p:spPr bwMode="auto">
          <a:xfrm>
            <a:off x="2995613" y="3549650"/>
            <a:ext cx="23177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6000">
                <a:solidFill>
                  <a:srgbClr val="FF0000"/>
                </a:solidFill>
              </a:rPr>
              <a:t>  √150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3419475" y="4797425"/>
            <a:ext cx="206057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8800" b="1">
                <a:solidFill>
                  <a:srgbClr val="002060"/>
                </a:solidFill>
              </a:rPr>
              <a:t>5√6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Line 4"/>
          <p:cNvSpPr>
            <a:spLocks noChangeShapeType="1"/>
          </p:cNvSpPr>
          <p:nvPr/>
        </p:nvSpPr>
        <p:spPr bwMode="auto">
          <a:xfrm>
            <a:off x="0" y="1000125"/>
            <a:ext cx="9144000" cy="0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" name="Rounded Rectangle 31"/>
          <p:cNvSpPr/>
          <p:nvPr/>
        </p:nvSpPr>
        <p:spPr>
          <a:xfrm>
            <a:off x="1500165" y="1"/>
            <a:ext cx="1643075" cy="500042"/>
          </a:xfrm>
          <a:prstGeom prst="roundRect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700" b="1" dirty="0">
                <a:solidFill>
                  <a:srgbClr val="FFFFFF"/>
                </a:solidFill>
              </a:rPr>
              <a:t>Creative Entrepreneur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300194" y="1"/>
            <a:ext cx="1555007" cy="50004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700" b="1" dirty="0">
                <a:solidFill>
                  <a:srgbClr val="FFFFFF"/>
                </a:solidFill>
              </a:rPr>
              <a:t>Responsible Citizen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143240" y="1"/>
            <a:ext cx="1643064" cy="500042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Independent Learner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2" y="3"/>
            <a:ext cx="1500188" cy="500041"/>
          </a:xfrm>
          <a:prstGeom prst="roundRect">
            <a:avLst/>
          </a:prstGeom>
          <a:solidFill>
            <a:srgbClr val="FF996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Positive Thinker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7870720" y="2"/>
            <a:ext cx="1259632" cy="500041"/>
          </a:xfrm>
          <a:prstGeom prst="roundRect">
            <a:avLst/>
          </a:prstGeom>
          <a:solidFill>
            <a:srgbClr val="FF3399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Team Worker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4786315" y="1"/>
            <a:ext cx="1500188" cy="500042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Reflective Learner</a:t>
            </a:r>
          </a:p>
        </p:txBody>
      </p:sp>
      <p:sp>
        <p:nvSpPr>
          <p:cNvPr id="32789" name="Rectangle 9"/>
          <p:cNvSpPr>
            <a:spLocks noChangeArrowheads="1"/>
          </p:cNvSpPr>
          <p:nvPr/>
        </p:nvSpPr>
        <p:spPr bwMode="auto">
          <a:xfrm>
            <a:off x="0" y="428625"/>
            <a:ext cx="505142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Enterprise Skills</a:t>
            </a:r>
          </a:p>
        </p:txBody>
      </p:sp>
      <p:sp>
        <p:nvSpPr>
          <p:cNvPr id="32790" name="Rectangle 2"/>
          <p:cNvSpPr txBox="1">
            <a:spLocks noChangeArrowheads="1"/>
          </p:cNvSpPr>
          <p:nvPr/>
        </p:nvSpPr>
        <p:spPr bwMode="auto">
          <a:xfrm>
            <a:off x="5357813" y="485775"/>
            <a:ext cx="37861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Which ones are you using?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0" y="571500"/>
            <a:ext cx="2051050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5929313" y="571500"/>
            <a:ext cx="3214687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32793" name="Text Box 4"/>
          <p:cNvSpPr txBox="1">
            <a:spLocks noChangeArrowheads="1"/>
          </p:cNvSpPr>
          <p:nvPr/>
        </p:nvSpPr>
        <p:spPr bwMode="auto">
          <a:xfrm>
            <a:off x="-65088" y="990600"/>
            <a:ext cx="9144001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 b="1" u="sng">
                <a:solidFill>
                  <a:srgbClr val="FF0000"/>
                </a:solidFill>
              </a:rPr>
              <a:t>PLENARY ACTIVITY - BINGO</a:t>
            </a:r>
            <a:endParaRPr lang="en-US" altLang="en-US" sz="2400" b="1" u="sng">
              <a:solidFill>
                <a:srgbClr val="FF0000"/>
              </a:solidFill>
            </a:endParaRPr>
          </a:p>
        </p:txBody>
      </p:sp>
      <p:sp>
        <p:nvSpPr>
          <p:cNvPr id="32794" name="Title 1"/>
          <p:cNvSpPr txBox="1">
            <a:spLocks/>
          </p:cNvSpPr>
          <p:nvPr/>
        </p:nvSpPr>
        <p:spPr bwMode="auto">
          <a:xfrm>
            <a:off x="-128588" y="492125"/>
            <a:ext cx="8229601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2800" b="1" u="sng">
                <a:solidFill>
                  <a:srgbClr val="000000"/>
                </a:solidFill>
              </a:rPr>
              <a:t>SIMPLIFYING SURDS</a:t>
            </a:r>
            <a:endParaRPr lang="en-GB" altLang="en-US" sz="2800">
              <a:solidFill>
                <a:srgbClr val="000000"/>
              </a:solidFill>
            </a:endParaRPr>
          </a:p>
        </p:txBody>
      </p:sp>
      <p:pic>
        <p:nvPicPr>
          <p:cNvPr id="3279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1444625"/>
            <a:ext cx="872966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96" name="TextBox 41"/>
          <p:cNvSpPr txBox="1">
            <a:spLocks noChangeArrowheads="1"/>
          </p:cNvSpPr>
          <p:nvPr/>
        </p:nvSpPr>
        <p:spPr bwMode="auto">
          <a:xfrm>
            <a:off x="827088" y="2636838"/>
            <a:ext cx="72009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5400">
                <a:solidFill>
                  <a:srgbClr val="000000"/>
                </a:solidFill>
              </a:rPr>
              <a:t>Simplify:</a:t>
            </a:r>
          </a:p>
        </p:txBody>
      </p:sp>
      <p:sp>
        <p:nvSpPr>
          <p:cNvPr id="32797" name="Rectangle 2"/>
          <p:cNvSpPr>
            <a:spLocks noChangeArrowheads="1"/>
          </p:cNvSpPr>
          <p:nvPr/>
        </p:nvSpPr>
        <p:spPr bwMode="auto">
          <a:xfrm>
            <a:off x="3074988" y="3549650"/>
            <a:ext cx="18891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6000">
                <a:solidFill>
                  <a:srgbClr val="FF0000"/>
                </a:solidFill>
              </a:rPr>
              <a:t>  √84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3051175" y="4797425"/>
            <a:ext cx="2687638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8800" b="1">
                <a:solidFill>
                  <a:srgbClr val="002060"/>
                </a:solidFill>
              </a:rPr>
              <a:t>2√21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Line 4"/>
          <p:cNvSpPr>
            <a:spLocks noChangeShapeType="1"/>
          </p:cNvSpPr>
          <p:nvPr/>
        </p:nvSpPr>
        <p:spPr bwMode="auto">
          <a:xfrm>
            <a:off x="0" y="1000125"/>
            <a:ext cx="9144000" cy="0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" name="Rounded Rectangle 31"/>
          <p:cNvSpPr/>
          <p:nvPr/>
        </p:nvSpPr>
        <p:spPr>
          <a:xfrm>
            <a:off x="1500165" y="1"/>
            <a:ext cx="1643075" cy="500042"/>
          </a:xfrm>
          <a:prstGeom prst="roundRect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700" b="1" dirty="0">
                <a:solidFill>
                  <a:srgbClr val="FFFFFF"/>
                </a:solidFill>
              </a:rPr>
              <a:t>Creative Entrepreneur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300194" y="1"/>
            <a:ext cx="1555007" cy="50004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700" b="1" dirty="0">
                <a:solidFill>
                  <a:srgbClr val="FFFFFF"/>
                </a:solidFill>
              </a:rPr>
              <a:t>Responsible Citizen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143240" y="1"/>
            <a:ext cx="1643064" cy="500042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Independent Learner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2" y="3"/>
            <a:ext cx="1500188" cy="500041"/>
          </a:xfrm>
          <a:prstGeom prst="roundRect">
            <a:avLst/>
          </a:prstGeom>
          <a:solidFill>
            <a:srgbClr val="FF996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Positive Thinker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7870720" y="2"/>
            <a:ext cx="1259632" cy="500041"/>
          </a:xfrm>
          <a:prstGeom prst="roundRect">
            <a:avLst/>
          </a:prstGeom>
          <a:solidFill>
            <a:srgbClr val="FF3399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Team Worker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4786315" y="1"/>
            <a:ext cx="1500188" cy="500042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Reflective Learner</a:t>
            </a:r>
          </a:p>
        </p:txBody>
      </p:sp>
      <p:sp>
        <p:nvSpPr>
          <p:cNvPr id="33813" name="Rectangle 9"/>
          <p:cNvSpPr>
            <a:spLocks noChangeArrowheads="1"/>
          </p:cNvSpPr>
          <p:nvPr/>
        </p:nvSpPr>
        <p:spPr bwMode="auto">
          <a:xfrm>
            <a:off x="0" y="428625"/>
            <a:ext cx="505142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Enterprise Skills</a:t>
            </a:r>
          </a:p>
        </p:txBody>
      </p:sp>
      <p:sp>
        <p:nvSpPr>
          <p:cNvPr id="33814" name="Rectangle 2"/>
          <p:cNvSpPr txBox="1">
            <a:spLocks noChangeArrowheads="1"/>
          </p:cNvSpPr>
          <p:nvPr/>
        </p:nvSpPr>
        <p:spPr bwMode="auto">
          <a:xfrm>
            <a:off x="5357813" y="485775"/>
            <a:ext cx="37861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Which ones are you using?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0" y="571500"/>
            <a:ext cx="2051050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5929313" y="571500"/>
            <a:ext cx="3214687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33817" name="Text Box 4"/>
          <p:cNvSpPr txBox="1">
            <a:spLocks noChangeArrowheads="1"/>
          </p:cNvSpPr>
          <p:nvPr/>
        </p:nvSpPr>
        <p:spPr bwMode="auto">
          <a:xfrm>
            <a:off x="-65088" y="990600"/>
            <a:ext cx="9144001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 b="1" u="sng">
                <a:solidFill>
                  <a:srgbClr val="FF0000"/>
                </a:solidFill>
              </a:rPr>
              <a:t>PLENARY ACTIVITY - BINGO</a:t>
            </a:r>
            <a:endParaRPr lang="en-US" altLang="en-US" sz="2400" b="1" u="sng">
              <a:solidFill>
                <a:srgbClr val="FF0000"/>
              </a:solidFill>
            </a:endParaRPr>
          </a:p>
        </p:txBody>
      </p:sp>
      <p:sp>
        <p:nvSpPr>
          <p:cNvPr id="33818" name="Title 1"/>
          <p:cNvSpPr txBox="1">
            <a:spLocks/>
          </p:cNvSpPr>
          <p:nvPr/>
        </p:nvSpPr>
        <p:spPr bwMode="auto">
          <a:xfrm>
            <a:off x="-128588" y="492125"/>
            <a:ext cx="8229601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2800" b="1" u="sng">
                <a:solidFill>
                  <a:srgbClr val="000000"/>
                </a:solidFill>
              </a:rPr>
              <a:t>SIMPLIFYING SURDS</a:t>
            </a:r>
            <a:endParaRPr lang="en-GB" altLang="en-US" sz="2800">
              <a:solidFill>
                <a:srgbClr val="000000"/>
              </a:solidFill>
            </a:endParaRPr>
          </a:p>
        </p:txBody>
      </p:sp>
      <p:pic>
        <p:nvPicPr>
          <p:cNvPr id="338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1444625"/>
            <a:ext cx="872966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820" name="TextBox 41"/>
          <p:cNvSpPr txBox="1">
            <a:spLocks noChangeArrowheads="1"/>
          </p:cNvSpPr>
          <p:nvPr/>
        </p:nvSpPr>
        <p:spPr bwMode="auto">
          <a:xfrm>
            <a:off x="827088" y="2636838"/>
            <a:ext cx="72009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5400">
                <a:solidFill>
                  <a:srgbClr val="000000"/>
                </a:solidFill>
              </a:rPr>
              <a:t>Simplify:</a:t>
            </a:r>
          </a:p>
        </p:txBody>
      </p:sp>
      <p:sp>
        <p:nvSpPr>
          <p:cNvPr id="33821" name="Rectangle 2"/>
          <p:cNvSpPr>
            <a:spLocks noChangeArrowheads="1"/>
          </p:cNvSpPr>
          <p:nvPr/>
        </p:nvSpPr>
        <p:spPr bwMode="auto">
          <a:xfrm>
            <a:off x="3074988" y="3549650"/>
            <a:ext cx="18891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6000">
                <a:solidFill>
                  <a:srgbClr val="FF0000"/>
                </a:solidFill>
              </a:rPr>
              <a:t>  √75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3248025" y="4797425"/>
            <a:ext cx="206057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8800" b="1">
                <a:solidFill>
                  <a:srgbClr val="002060"/>
                </a:solidFill>
              </a:rPr>
              <a:t>5√3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9"/>
          <p:cNvSpPr>
            <a:spLocks noChangeArrowheads="1"/>
          </p:cNvSpPr>
          <p:nvPr/>
        </p:nvSpPr>
        <p:spPr bwMode="auto">
          <a:xfrm>
            <a:off x="2484438" y="831850"/>
            <a:ext cx="3224212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rgbClr val="336699"/>
                </a:solidFill>
                <a:latin typeface="Franklin Gothic Demi" panose="020B0703020102020204" pitchFamily="34" charset="0"/>
              </a:rPr>
              <a:t>What have you learnt?</a:t>
            </a:r>
          </a:p>
        </p:txBody>
      </p:sp>
      <p:pic>
        <p:nvPicPr>
          <p:cNvPr id="34819" name="Picture 12" descr="Student resources 04 bluegrey PPT ba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1288"/>
            <a:ext cx="9144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Rectangle 3"/>
          <p:cNvSpPr txBox="1">
            <a:spLocks noChangeArrowheads="1"/>
          </p:cNvSpPr>
          <p:nvPr/>
        </p:nvSpPr>
        <p:spPr bwMode="auto">
          <a:xfrm>
            <a:off x="0" y="2376488"/>
            <a:ext cx="9144000" cy="429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400">
                <a:latin typeface="Calibri" panose="020F0502020204030204" pitchFamily="34" charset="0"/>
              </a:rPr>
              <a:t>In your brain, write or draw everything you can remember about </a:t>
            </a:r>
            <a:r>
              <a:rPr lang="en-US" altLang="en-US" sz="2400">
                <a:latin typeface="Calibri" panose="020F0502020204030204" pitchFamily="34" charset="0"/>
              </a:rPr>
              <a:t>simplifying surds. </a:t>
            </a:r>
            <a:r>
              <a:rPr lang="en-GB" altLang="en-US" sz="2400">
                <a:latin typeface="Calibri" panose="020F0502020204030204" pitchFamily="34" charset="0"/>
              </a:rPr>
              <a:t>It can be a skill or a reflection, or something else that might be prominent in your brain.  </a:t>
            </a:r>
          </a:p>
          <a:p>
            <a:pPr algn="ctr">
              <a:spcBef>
                <a:spcPct val="20000"/>
              </a:spcBef>
            </a:pPr>
            <a:endParaRPr lang="en-GB" altLang="en-US" sz="2400">
              <a:latin typeface="Calibri" panose="020F0502020204030204" pitchFamily="34" charset="0"/>
            </a:endParaRPr>
          </a:p>
        </p:txBody>
      </p:sp>
      <p:pic>
        <p:nvPicPr>
          <p:cNvPr id="34821" name="Picture 6" descr="pencil37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58913"/>
            <a:ext cx="11811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2" name="Picture 7" descr="pencil37">
            <a:hlinkClick r:id="rId4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1458913"/>
            <a:ext cx="119538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428625" y="1244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GB" sz="4400" b="1" kern="0" dirty="0">
                <a:solidFill>
                  <a:srgbClr val="C00000"/>
                </a:solidFill>
                <a:latin typeface="Calibri" pitchFamily="34" charset="0"/>
                <a:ea typeface="+mj-ea"/>
                <a:cs typeface="+mj-cs"/>
              </a:rPr>
              <a:t>Draw your brain</a:t>
            </a:r>
          </a:p>
        </p:txBody>
      </p:sp>
      <p:pic>
        <p:nvPicPr>
          <p:cNvPr id="34824" name="Picture 2" descr="http://www.ffrf.org/fttoday/2007/junejuly/images/addis-faith-brain-cartoon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3673475"/>
            <a:ext cx="3667125" cy="326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Freeform 12"/>
          <p:cNvSpPr/>
          <p:nvPr/>
        </p:nvSpPr>
        <p:spPr>
          <a:xfrm>
            <a:off x="3179763" y="3813175"/>
            <a:ext cx="2389187" cy="2046288"/>
          </a:xfrm>
          <a:custGeom>
            <a:avLst/>
            <a:gdLst>
              <a:gd name="connsiteX0" fmla="*/ 723332 w 2388359"/>
              <a:gd name="connsiteY0" fmla="*/ 109182 h 2047164"/>
              <a:gd name="connsiteX1" fmla="*/ 641445 w 2388359"/>
              <a:gd name="connsiteY1" fmla="*/ 204716 h 2047164"/>
              <a:gd name="connsiteX2" fmla="*/ 532263 w 2388359"/>
              <a:gd name="connsiteY2" fmla="*/ 327546 h 2047164"/>
              <a:gd name="connsiteX3" fmla="*/ 491320 w 2388359"/>
              <a:gd name="connsiteY3" fmla="*/ 354842 h 2047164"/>
              <a:gd name="connsiteX4" fmla="*/ 232012 w 2388359"/>
              <a:gd name="connsiteY4" fmla="*/ 368490 h 2047164"/>
              <a:gd name="connsiteX5" fmla="*/ 0 w 2388359"/>
              <a:gd name="connsiteY5" fmla="*/ 955343 h 2047164"/>
              <a:gd name="connsiteX6" fmla="*/ 232012 w 2388359"/>
              <a:gd name="connsiteY6" fmla="*/ 1651379 h 2047164"/>
              <a:gd name="connsiteX7" fmla="*/ 655093 w 2388359"/>
              <a:gd name="connsiteY7" fmla="*/ 2006221 h 2047164"/>
              <a:gd name="connsiteX8" fmla="*/ 1132765 w 2388359"/>
              <a:gd name="connsiteY8" fmla="*/ 2047164 h 2047164"/>
              <a:gd name="connsiteX9" fmla="*/ 2388359 w 2388359"/>
              <a:gd name="connsiteY9" fmla="*/ 1269242 h 2047164"/>
              <a:gd name="connsiteX10" fmla="*/ 2197290 w 2388359"/>
              <a:gd name="connsiteY10" fmla="*/ 682388 h 2047164"/>
              <a:gd name="connsiteX11" fmla="*/ 1883391 w 2388359"/>
              <a:gd name="connsiteY11" fmla="*/ 95534 h 2047164"/>
              <a:gd name="connsiteX12" fmla="*/ 1392072 w 2388359"/>
              <a:gd name="connsiteY12" fmla="*/ 0 h 2047164"/>
              <a:gd name="connsiteX13" fmla="*/ 900753 w 2388359"/>
              <a:gd name="connsiteY13" fmla="*/ 54591 h 2047164"/>
              <a:gd name="connsiteX14" fmla="*/ 723332 w 2388359"/>
              <a:gd name="connsiteY14" fmla="*/ 109182 h 2047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388359" h="2047164">
                <a:moveTo>
                  <a:pt x="723332" y="109182"/>
                </a:moveTo>
                <a:cubicBezTo>
                  <a:pt x="660662" y="203185"/>
                  <a:pt x="740738" y="88873"/>
                  <a:pt x="641445" y="204716"/>
                </a:cubicBezTo>
                <a:cubicBezTo>
                  <a:pt x="586744" y="268535"/>
                  <a:pt x="639856" y="255816"/>
                  <a:pt x="532263" y="327546"/>
                </a:cubicBezTo>
                <a:cubicBezTo>
                  <a:pt x="518615" y="336645"/>
                  <a:pt x="507572" y="352626"/>
                  <a:pt x="491320" y="354842"/>
                </a:cubicBezTo>
                <a:cubicBezTo>
                  <a:pt x="405558" y="366537"/>
                  <a:pt x="232012" y="368490"/>
                  <a:pt x="232012" y="368490"/>
                </a:cubicBezTo>
                <a:lnTo>
                  <a:pt x="0" y="955343"/>
                </a:lnTo>
                <a:lnTo>
                  <a:pt x="232012" y="1651379"/>
                </a:lnTo>
                <a:lnTo>
                  <a:pt x="655093" y="2006221"/>
                </a:lnTo>
                <a:lnTo>
                  <a:pt x="1132765" y="2047164"/>
                </a:lnTo>
                <a:lnTo>
                  <a:pt x="2388359" y="1269242"/>
                </a:lnTo>
                <a:lnTo>
                  <a:pt x="2197290" y="682388"/>
                </a:lnTo>
                <a:lnTo>
                  <a:pt x="1883391" y="95534"/>
                </a:lnTo>
                <a:lnTo>
                  <a:pt x="1392072" y="0"/>
                </a:lnTo>
                <a:lnTo>
                  <a:pt x="900753" y="54591"/>
                </a:lnTo>
                <a:lnTo>
                  <a:pt x="723332" y="109182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grpSp>
        <p:nvGrpSpPr>
          <p:cNvPr id="34826" name="Group 38"/>
          <p:cNvGrpSpPr>
            <a:grpSpLocks/>
          </p:cNvGrpSpPr>
          <p:nvPr/>
        </p:nvGrpSpPr>
        <p:grpSpPr bwMode="auto">
          <a:xfrm>
            <a:off x="7162800" y="3887788"/>
            <a:ext cx="1657350" cy="2376487"/>
            <a:chOff x="4558" y="618"/>
            <a:chExt cx="1044" cy="1497"/>
          </a:xfrm>
        </p:grpSpPr>
        <p:pic>
          <p:nvPicPr>
            <p:cNvPr id="34858" name="Picture 34" descr="grade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8" y="663"/>
              <a:ext cx="1044" cy="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859" name="Text Box 35"/>
            <p:cNvSpPr txBox="1">
              <a:spLocks noChangeArrowheads="1"/>
            </p:cNvSpPr>
            <p:nvPr/>
          </p:nvSpPr>
          <p:spPr bwMode="auto">
            <a:xfrm>
              <a:off x="4558" y="1525"/>
              <a:ext cx="1044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b="1">
                  <a:solidFill>
                    <a:srgbClr val="660066"/>
                  </a:solidFill>
                </a:rPr>
                <a:t>What level are we working at?</a:t>
              </a:r>
            </a:p>
          </p:txBody>
        </p:sp>
        <p:sp>
          <p:nvSpPr>
            <p:cNvPr id="34860" name="Rectangle 36"/>
            <p:cNvSpPr>
              <a:spLocks noChangeArrowheads="1"/>
            </p:cNvSpPr>
            <p:nvPr/>
          </p:nvSpPr>
          <p:spPr bwMode="auto">
            <a:xfrm>
              <a:off x="4558" y="618"/>
              <a:ext cx="1044" cy="149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</p:grpSp>
      <p:grpSp>
        <p:nvGrpSpPr>
          <p:cNvPr id="34827" name="Group 20"/>
          <p:cNvGrpSpPr>
            <a:grpSpLocks/>
          </p:cNvGrpSpPr>
          <p:nvPr/>
        </p:nvGrpSpPr>
        <p:grpSpPr bwMode="auto">
          <a:xfrm>
            <a:off x="395288" y="3887788"/>
            <a:ext cx="1657350" cy="2376487"/>
            <a:chOff x="249" y="2205"/>
            <a:chExt cx="1044" cy="1497"/>
          </a:xfrm>
        </p:grpSpPr>
        <p:grpSp>
          <p:nvGrpSpPr>
            <p:cNvPr id="34853" name="Group 38"/>
            <p:cNvGrpSpPr>
              <a:grpSpLocks/>
            </p:cNvGrpSpPr>
            <p:nvPr/>
          </p:nvGrpSpPr>
          <p:grpSpPr bwMode="auto">
            <a:xfrm>
              <a:off x="249" y="2205"/>
              <a:ext cx="1044" cy="1497"/>
              <a:chOff x="4558" y="618"/>
              <a:chExt cx="1044" cy="1497"/>
            </a:xfrm>
          </p:grpSpPr>
          <p:pic>
            <p:nvPicPr>
              <p:cNvPr id="34855" name="Picture 34" descr="grade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58" y="663"/>
                <a:ext cx="1044" cy="8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4856" name="Text Box 35"/>
              <p:cNvSpPr txBox="1">
                <a:spLocks noChangeArrowheads="1"/>
              </p:cNvSpPr>
              <p:nvPr/>
            </p:nvSpPr>
            <p:spPr bwMode="auto">
              <a:xfrm>
                <a:off x="4558" y="1525"/>
                <a:ext cx="1044" cy="5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altLang="en-US" b="1">
                    <a:solidFill>
                      <a:srgbClr val="660066"/>
                    </a:solidFill>
                  </a:rPr>
                  <a:t>Where are we in our journey?</a:t>
                </a:r>
              </a:p>
            </p:txBody>
          </p:sp>
          <p:sp>
            <p:nvSpPr>
              <p:cNvPr id="34857" name="Rectangle 36"/>
              <p:cNvSpPr>
                <a:spLocks noChangeArrowheads="1"/>
              </p:cNvSpPr>
              <p:nvPr/>
            </p:nvSpPr>
            <p:spPr bwMode="auto">
              <a:xfrm>
                <a:off x="4558" y="618"/>
                <a:ext cx="1044" cy="149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</p:grpSp>
        <p:pic>
          <p:nvPicPr>
            <p:cNvPr id="34854" name="Picture 19" descr="journey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" y="2205"/>
              <a:ext cx="1043" cy="8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828" name="Line 4"/>
          <p:cNvSpPr>
            <a:spLocks noChangeShapeType="1"/>
          </p:cNvSpPr>
          <p:nvPr/>
        </p:nvSpPr>
        <p:spPr bwMode="auto">
          <a:xfrm>
            <a:off x="0" y="1412875"/>
            <a:ext cx="9144000" cy="0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829" name="Line 4"/>
          <p:cNvSpPr>
            <a:spLocks noChangeShapeType="1"/>
          </p:cNvSpPr>
          <p:nvPr/>
        </p:nvSpPr>
        <p:spPr bwMode="auto">
          <a:xfrm>
            <a:off x="0" y="1000125"/>
            <a:ext cx="9144000" cy="0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" name="Rounded Rectangle 43"/>
          <p:cNvSpPr/>
          <p:nvPr/>
        </p:nvSpPr>
        <p:spPr>
          <a:xfrm>
            <a:off x="1500166" y="1"/>
            <a:ext cx="1643074" cy="500042"/>
          </a:xfrm>
          <a:prstGeom prst="roundRect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700" b="1" dirty="0">
                <a:solidFill>
                  <a:schemeClr val="bg1"/>
                </a:solidFill>
              </a:rPr>
              <a:t>Creative Entrepreneur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6300192" y="1"/>
            <a:ext cx="1555006" cy="50004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700" b="1" dirty="0">
                <a:solidFill>
                  <a:schemeClr val="bg1"/>
                </a:solidFill>
              </a:rPr>
              <a:t>Responsible Citizen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3143240" y="1"/>
            <a:ext cx="1643064" cy="500042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Independent Learner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0" y="1"/>
            <a:ext cx="1500188" cy="500041"/>
          </a:xfrm>
          <a:prstGeom prst="roundRect">
            <a:avLst/>
          </a:prstGeom>
          <a:solidFill>
            <a:srgbClr val="FF996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Positive Thinker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7870720" y="0"/>
            <a:ext cx="1259632" cy="500041"/>
          </a:xfrm>
          <a:prstGeom prst="roundRect">
            <a:avLst/>
          </a:prstGeom>
          <a:solidFill>
            <a:srgbClr val="FF3399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/>
              <a:t>Team Worker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4786314" y="1"/>
            <a:ext cx="1500188" cy="500042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/>
              <a:t>Reflective Learner</a:t>
            </a:r>
          </a:p>
        </p:txBody>
      </p:sp>
      <p:sp>
        <p:nvSpPr>
          <p:cNvPr id="34848" name="Rectangle 9"/>
          <p:cNvSpPr>
            <a:spLocks noChangeArrowheads="1"/>
          </p:cNvSpPr>
          <p:nvPr/>
        </p:nvSpPr>
        <p:spPr bwMode="auto">
          <a:xfrm>
            <a:off x="0" y="428625"/>
            <a:ext cx="505142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Enterprise Skills</a:t>
            </a:r>
          </a:p>
        </p:txBody>
      </p:sp>
      <p:sp>
        <p:nvSpPr>
          <p:cNvPr id="34849" name="Rectangle 2"/>
          <p:cNvSpPr txBox="1">
            <a:spLocks noChangeArrowheads="1"/>
          </p:cNvSpPr>
          <p:nvPr/>
        </p:nvSpPr>
        <p:spPr bwMode="auto">
          <a:xfrm>
            <a:off x="5357813" y="485775"/>
            <a:ext cx="37861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Which ones are you using?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0" y="571500"/>
            <a:ext cx="2051050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53" name="Rounded Rectangle 52"/>
          <p:cNvSpPr/>
          <p:nvPr/>
        </p:nvSpPr>
        <p:spPr>
          <a:xfrm>
            <a:off x="5929313" y="571500"/>
            <a:ext cx="3214687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4852" name="Rectangle 9"/>
          <p:cNvSpPr>
            <a:spLocks noChangeArrowheads="1"/>
          </p:cNvSpPr>
          <p:nvPr/>
        </p:nvSpPr>
        <p:spPr bwMode="auto">
          <a:xfrm>
            <a:off x="2124075" y="44450"/>
            <a:ext cx="611505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>
                <a:solidFill>
                  <a:srgbClr val="C00000"/>
                </a:solidFill>
                <a:latin typeface="Corbel" panose="020B0503020204020204" pitchFamily="34" charset="0"/>
              </a:rPr>
              <a:t>		</a:t>
            </a:r>
          </a:p>
          <a:p>
            <a:pPr eaLnBrk="1" hangingPunct="1"/>
            <a:r>
              <a:rPr lang="en-US" altLang="en-US" sz="4800">
                <a:solidFill>
                  <a:srgbClr val="C00000"/>
                </a:solidFill>
                <a:latin typeface="Corbel" panose="020B0503020204020204" pitchFamily="34" charset="0"/>
              </a:rPr>
              <a:t>	</a:t>
            </a:r>
          </a:p>
          <a:p>
            <a:pPr eaLnBrk="1" hangingPunct="1"/>
            <a:r>
              <a:rPr lang="en-US" altLang="en-US" sz="2800" b="1" u="sng">
                <a:latin typeface="Comic Sans MS" panose="030F0702030302020204" pitchFamily="66" charset="0"/>
              </a:rPr>
              <a:t>SELF ASSESSMENT</a:t>
            </a:r>
          </a:p>
          <a:p>
            <a:pPr eaLnBrk="1" hangingPunct="1"/>
            <a:r>
              <a:rPr lang="en-US" altLang="en-US" sz="4800">
                <a:solidFill>
                  <a:srgbClr val="C00000"/>
                </a:solidFill>
                <a:latin typeface="Corbel" panose="020B0503020204020204" pitchFamily="34" charset="0"/>
              </a:rPr>
              <a:t>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12" descr="Student resources 04 bluegrey PPT ba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3938"/>
            <a:ext cx="9144000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Rectangle 9"/>
          <p:cNvSpPr>
            <a:spLocks noChangeArrowheads="1"/>
          </p:cNvSpPr>
          <p:nvPr/>
        </p:nvSpPr>
        <p:spPr bwMode="auto">
          <a:xfrm>
            <a:off x="785813" y="3929063"/>
            <a:ext cx="7858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. </a:t>
            </a:r>
          </a:p>
        </p:txBody>
      </p:sp>
      <p:sp>
        <p:nvSpPr>
          <p:cNvPr id="35844" name="TextBox 13"/>
          <p:cNvSpPr txBox="1">
            <a:spLocks noChangeArrowheads="1"/>
          </p:cNvSpPr>
          <p:nvPr/>
        </p:nvSpPr>
        <p:spPr bwMode="auto">
          <a:xfrm>
            <a:off x="857250" y="1428750"/>
            <a:ext cx="7358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400"/>
              <a:t>How well do you understand the task?</a:t>
            </a:r>
          </a:p>
        </p:txBody>
      </p:sp>
      <p:sp>
        <p:nvSpPr>
          <p:cNvPr id="35845" name="TextBox 11"/>
          <p:cNvSpPr txBox="1">
            <a:spLocks noChangeArrowheads="1"/>
          </p:cNvSpPr>
          <p:nvPr/>
        </p:nvSpPr>
        <p:spPr bwMode="auto">
          <a:xfrm>
            <a:off x="928688" y="4857750"/>
            <a:ext cx="18573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b="1"/>
              <a:t>I don’t understand</a:t>
            </a:r>
          </a:p>
        </p:txBody>
      </p:sp>
      <p:sp>
        <p:nvSpPr>
          <p:cNvPr id="35846" name="TextBox 12"/>
          <p:cNvSpPr txBox="1">
            <a:spLocks noChangeArrowheads="1"/>
          </p:cNvSpPr>
          <p:nvPr/>
        </p:nvSpPr>
        <p:spPr bwMode="auto">
          <a:xfrm>
            <a:off x="3786188" y="4857750"/>
            <a:ext cx="18573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b="1"/>
              <a:t>I nearly  understand</a:t>
            </a:r>
          </a:p>
        </p:txBody>
      </p:sp>
      <p:sp>
        <p:nvSpPr>
          <p:cNvPr id="35847" name="TextBox 15"/>
          <p:cNvSpPr txBox="1">
            <a:spLocks noChangeArrowheads="1"/>
          </p:cNvSpPr>
          <p:nvPr/>
        </p:nvSpPr>
        <p:spPr bwMode="auto">
          <a:xfrm>
            <a:off x="6500813" y="4854575"/>
            <a:ext cx="18573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b="1"/>
              <a:t>I fully understand</a:t>
            </a:r>
          </a:p>
        </p:txBody>
      </p:sp>
      <p:sp>
        <p:nvSpPr>
          <p:cNvPr id="16" name="Oval 15"/>
          <p:cNvSpPr/>
          <p:nvPr/>
        </p:nvSpPr>
        <p:spPr>
          <a:xfrm>
            <a:off x="571500" y="2500313"/>
            <a:ext cx="2571750" cy="23574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18" name="Oval 17"/>
          <p:cNvSpPr/>
          <p:nvPr/>
        </p:nvSpPr>
        <p:spPr>
          <a:xfrm>
            <a:off x="3429000" y="2500313"/>
            <a:ext cx="2571750" cy="2357437"/>
          </a:xfrm>
          <a:prstGeom prst="ellipse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19" name="Oval 18"/>
          <p:cNvSpPr/>
          <p:nvPr/>
        </p:nvSpPr>
        <p:spPr>
          <a:xfrm>
            <a:off x="6286500" y="2428875"/>
            <a:ext cx="2571750" cy="235743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pic>
        <p:nvPicPr>
          <p:cNvPr id="35851" name="Picture 20" descr="http://r21freak.com/shadowobsessed/happy-face-istock-456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2714625"/>
            <a:ext cx="2628900" cy="175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2" name="Picture 2" descr="http://healthhabits.files.wordpress.com/2009/07/sad_face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2643188"/>
            <a:ext cx="2120900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3" name="Picture 4" descr="http://thumb11.shutterstock.com.edgesuite.net/display_pic_with_logo/3223/3223,1204826057,11/stock-photo-a-conceptual-image-of-a-very-puzzled-and-confused-cartoon-face-10159492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8" y="2500313"/>
            <a:ext cx="1792287" cy="233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54" name="Line 4"/>
          <p:cNvSpPr>
            <a:spLocks noChangeShapeType="1"/>
          </p:cNvSpPr>
          <p:nvPr/>
        </p:nvSpPr>
        <p:spPr bwMode="auto">
          <a:xfrm>
            <a:off x="0" y="1000125"/>
            <a:ext cx="9144000" cy="0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" name="Rounded Rectangle 27"/>
          <p:cNvSpPr/>
          <p:nvPr/>
        </p:nvSpPr>
        <p:spPr>
          <a:xfrm>
            <a:off x="1500166" y="1"/>
            <a:ext cx="1643074" cy="500042"/>
          </a:xfrm>
          <a:prstGeom prst="roundRect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700" b="1" dirty="0">
                <a:solidFill>
                  <a:schemeClr val="bg1"/>
                </a:solidFill>
              </a:rPr>
              <a:t>Creative Entrepreneur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6300192" y="1"/>
            <a:ext cx="1555006" cy="50004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700" b="1" dirty="0">
                <a:solidFill>
                  <a:schemeClr val="bg1"/>
                </a:solidFill>
              </a:rPr>
              <a:t>Responsible Citizen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3143240" y="1"/>
            <a:ext cx="1643064" cy="500042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Independent Learner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0" y="1"/>
            <a:ext cx="1500188" cy="500041"/>
          </a:xfrm>
          <a:prstGeom prst="roundRect">
            <a:avLst/>
          </a:prstGeom>
          <a:solidFill>
            <a:srgbClr val="FF996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Positive Thinker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7870720" y="0"/>
            <a:ext cx="1259632" cy="500041"/>
          </a:xfrm>
          <a:prstGeom prst="roundRect">
            <a:avLst/>
          </a:prstGeom>
          <a:solidFill>
            <a:srgbClr val="FF3399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/>
              <a:t>Team Worker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4786314" y="1"/>
            <a:ext cx="1500188" cy="500042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/>
              <a:t>Reflective Learner</a:t>
            </a:r>
          </a:p>
        </p:txBody>
      </p:sp>
      <p:sp>
        <p:nvSpPr>
          <p:cNvPr id="35873" name="Rectangle 9"/>
          <p:cNvSpPr>
            <a:spLocks noChangeArrowheads="1"/>
          </p:cNvSpPr>
          <p:nvPr/>
        </p:nvSpPr>
        <p:spPr bwMode="auto">
          <a:xfrm>
            <a:off x="0" y="428625"/>
            <a:ext cx="505142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Enterprise Skills</a:t>
            </a:r>
          </a:p>
        </p:txBody>
      </p:sp>
      <p:sp>
        <p:nvSpPr>
          <p:cNvPr id="35874" name="Rectangle 2"/>
          <p:cNvSpPr txBox="1">
            <a:spLocks noChangeArrowheads="1"/>
          </p:cNvSpPr>
          <p:nvPr/>
        </p:nvSpPr>
        <p:spPr bwMode="auto">
          <a:xfrm>
            <a:off x="5357813" y="485775"/>
            <a:ext cx="37861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Which ones are you using?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0" y="571500"/>
            <a:ext cx="2051050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9" name="Rounded Rectangle 38"/>
          <p:cNvSpPr/>
          <p:nvPr/>
        </p:nvSpPr>
        <p:spPr>
          <a:xfrm>
            <a:off x="5929313" y="571500"/>
            <a:ext cx="3214687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5877" name="Rectangle 9"/>
          <p:cNvSpPr>
            <a:spLocks noChangeArrowheads="1"/>
          </p:cNvSpPr>
          <p:nvPr/>
        </p:nvSpPr>
        <p:spPr bwMode="auto">
          <a:xfrm>
            <a:off x="2124075" y="44450"/>
            <a:ext cx="611505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>
                <a:solidFill>
                  <a:srgbClr val="C00000"/>
                </a:solidFill>
                <a:latin typeface="Corbel" panose="020B0503020204020204" pitchFamily="34" charset="0"/>
              </a:rPr>
              <a:t>		</a:t>
            </a:r>
          </a:p>
          <a:p>
            <a:pPr eaLnBrk="1" hangingPunct="1"/>
            <a:r>
              <a:rPr lang="en-US" altLang="en-US" sz="4800">
                <a:solidFill>
                  <a:srgbClr val="C00000"/>
                </a:solidFill>
                <a:latin typeface="Corbel" panose="020B0503020204020204" pitchFamily="34" charset="0"/>
              </a:rPr>
              <a:t>	</a:t>
            </a:r>
          </a:p>
          <a:p>
            <a:pPr eaLnBrk="1" hangingPunct="1"/>
            <a:r>
              <a:rPr lang="en-US" altLang="en-US" sz="2800" b="1" u="sng">
                <a:latin typeface="Comic Sans MS" panose="030F0702030302020204" pitchFamily="66" charset="0"/>
              </a:rPr>
              <a:t>SELF ASSESSMENT</a:t>
            </a:r>
          </a:p>
          <a:p>
            <a:pPr eaLnBrk="1" hangingPunct="1"/>
            <a:r>
              <a:rPr lang="en-US" altLang="en-US" sz="4800">
                <a:solidFill>
                  <a:srgbClr val="C00000"/>
                </a:solidFill>
                <a:latin typeface="Corbel" panose="020B0503020204020204" pitchFamily="34" charset="0"/>
              </a:rPr>
              <a:t>               </a:t>
            </a:r>
          </a:p>
        </p:txBody>
      </p:sp>
      <p:sp>
        <p:nvSpPr>
          <p:cNvPr id="35878" name="Line 4"/>
          <p:cNvSpPr>
            <a:spLocks noChangeShapeType="1"/>
          </p:cNvSpPr>
          <p:nvPr/>
        </p:nvSpPr>
        <p:spPr bwMode="auto">
          <a:xfrm>
            <a:off x="0" y="1403350"/>
            <a:ext cx="9115425" cy="0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879" name="Rectangle 9"/>
          <p:cNvSpPr>
            <a:spLocks noChangeArrowheads="1"/>
          </p:cNvSpPr>
          <p:nvPr/>
        </p:nvSpPr>
        <p:spPr bwMode="auto">
          <a:xfrm>
            <a:off x="3159125" y="836613"/>
            <a:ext cx="2060575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Plenary Activity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9"/>
          <p:cNvSpPr>
            <a:spLocks noChangeArrowheads="1"/>
          </p:cNvSpPr>
          <p:nvPr/>
        </p:nvSpPr>
        <p:spPr bwMode="auto">
          <a:xfrm>
            <a:off x="2124075" y="44450"/>
            <a:ext cx="611505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>
                <a:solidFill>
                  <a:srgbClr val="C00000"/>
                </a:solidFill>
                <a:latin typeface="Corbel" panose="020B0503020204020204" pitchFamily="34" charset="0"/>
              </a:rPr>
              <a:t>		</a:t>
            </a:r>
          </a:p>
          <a:p>
            <a:pPr eaLnBrk="1" hangingPunct="1"/>
            <a:r>
              <a:rPr lang="en-US" altLang="en-US" sz="4800">
                <a:solidFill>
                  <a:srgbClr val="C00000"/>
                </a:solidFill>
                <a:latin typeface="Corbel" panose="020B0503020204020204" pitchFamily="34" charset="0"/>
              </a:rPr>
              <a:t>	</a:t>
            </a:r>
          </a:p>
          <a:p>
            <a:pPr eaLnBrk="1" hangingPunct="1"/>
            <a:r>
              <a:rPr lang="en-US" altLang="en-US" sz="2800" b="1" u="sng">
                <a:latin typeface="Comic Sans MS" panose="030F0702030302020204" pitchFamily="66" charset="0"/>
              </a:rPr>
              <a:t>SELF ASSESSMENT</a:t>
            </a:r>
          </a:p>
          <a:p>
            <a:pPr eaLnBrk="1" hangingPunct="1"/>
            <a:r>
              <a:rPr lang="en-US" altLang="en-US" sz="4800">
                <a:solidFill>
                  <a:srgbClr val="C00000"/>
                </a:solidFill>
                <a:latin typeface="Corbel" panose="020B0503020204020204" pitchFamily="34" charset="0"/>
              </a:rPr>
              <a:t>              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9088" y="1882775"/>
            <a:ext cx="8286750" cy="4786313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endParaRPr lang="en-US" sz="1800" b="1" dirty="0" smtClean="0">
              <a:solidFill>
                <a:srgbClr val="002060"/>
              </a:solidFill>
              <a:ea typeface="Kozuka Gothic Pro M" pitchFamily="34" charset="-128"/>
            </a:endParaRPr>
          </a:p>
          <a:p>
            <a:pPr marL="0" indent="0" eaLnBrk="1" hangingPunct="1">
              <a:buFontTx/>
              <a:buNone/>
              <a:defRPr/>
            </a:pPr>
            <a:endParaRPr lang="en-US" sz="1800" b="1" dirty="0" smtClean="0">
              <a:solidFill>
                <a:srgbClr val="002060"/>
              </a:solidFill>
              <a:ea typeface="Kozuka Gothic Pro M" pitchFamily="34" charset="-128"/>
            </a:endParaRPr>
          </a:p>
          <a:p>
            <a:pPr marL="0" indent="0" eaLnBrk="1" hangingPunct="1">
              <a:buFontTx/>
              <a:buNone/>
              <a:defRPr/>
            </a:pPr>
            <a:endParaRPr lang="en-US" sz="1800" b="1" dirty="0" smtClean="0">
              <a:latin typeface="+mj-lt"/>
              <a:ea typeface="Kozuka Gothic Pro M" pitchFamily="34" charset="-128"/>
            </a:endParaRPr>
          </a:p>
          <a:p>
            <a:pPr marL="0" indent="0" eaLnBrk="1" hangingPunct="1">
              <a:buFontTx/>
              <a:buNone/>
              <a:defRPr/>
            </a:pPr>
            <a:endParaRPr lang="en-US" sz="1800" b="1" dirty="0" smtClean="0">
              <a:latin typeface="+mj-lt"/>
              <a:ea typeface="Kozuka Gothic Pro M" pitchFamily="34" charset="-128"/>
            </a:endParaRPr>
          </a:p>
          <a:p>
            <a:pPr marL="0" indent="0" eaLnBrk="1" hangingPunct="1">
              <a:buFontTx/>
              <a:buNone/>
              <a:defRPr/>
            </a:pPr>
            <a:endParaRPr lang="en-US" sz="1800" dirty="0" smtClean="0">
              <a:latin typeface="+mj-lt"/>
              <a:ea typeface="Kozuka Gothic Pro M" pitchFamily="34" charset="-128"/>
            </a:endParaRPr>
          </a:p>
          <a:p>
            <a:pPr marL="0" indent="0" eaLnBrk="1" hangingPunct="1">
              <a:buFontTx/>
              <a:buNone/>
              <a:defRPr/>
            </a:pPr>
            <a:endParaRPr lang="en-US" sz="1800" b="1" dirty="0" smtClean="0">
              <a:latin typeface="+mj-lt"/>
              <a:ea typeface="Kozuka Gothic Pro M" pitchFamily="34" charset="-128"/>
            </a:endParaRPr>
          </a:p>
          <a:p>
            <a:pPr marL="0" indent="0" eaLnBrk="1" hangingPunct="1">
              <a:buFontTx/>
              <a:buNone/>
              <a:defRPr/>
            </a:pPr>
            <a:endParaRPr lang="en-US" sz="1800" b="1" dirty="0" smtClean="0">
              <a:latin typeface="+mj-lt"/>
              <a:ea typeface="Kozuka Gothic Pro M" pitchFamily="34" charset="-128"/>
            </a:endParaRPr>
          </a:p>
          <a:p>
            <a:pPr marL="0" indent="0" eaLnBrk="1" hangingPunct="1">
              <a:buFontTx/>
              <a:buNone/>
              <a:defRPr/>
            </a:pPr>
            <a:endParaRPr lang="en-US" sz="1800" dirty="0" smtClean="0">
              <a:latin typeface="+mj-lt"/>
              <a:ea typeface="Kozuka Gothic Pro M" pitchFamily="34" charset="-128"/>
            </a:endParaRPr>
          </a:p>
          <a:p>
            <a:pPr marL="0" indent="0" eaLnBrk="1" hangingPunct="1">
              <a:defRPr/>
            </a:pPr>
            <a:endParaRPr lang="en-US" sz="1800" dirty="0" smtClean="0">
              <a:latin typeface="+mj-lt"/>
              <a:ea typeface="Kozuka Gothic Pro M" pitchFamily="34" charset="-128"/>
            </a:endParaRPr>
          </a:p>
          <a:p>
            <a:pPr marL="0" indent="0" eaLnBrk="1" hangingPunct="1">
              <a:defRPr/>
            </a:pPr>
            <a:endParaRPr lang="en-US" sz="1800" dirty="0" smtClean="0">
              <a:latin typeface="Arial Rounded MT Bold" pitchFamily="34" charset="0"/>
            </a:endParaRPr>
          </a:p>
          <a:p>
            <a:pPr marL="0" indent="0" eaLnBrk="1" hangingPunct="1">
              <a:defRPr/>
            </a:pPr>
            <a:endParaRPr lang="en-US" sz="1400" dirty="0" smtClean="0">
              <a:latin typeface="Arial Rounded MT Bold" pitchFamily="34" charset="0"/>
            </a:endParaRPr>
          </a:p>
          <a:p>
            <a:pPr marL="0" indent="0" eaLnBrk="1" hangingPunct="1">
              <a:defRPr/>
            </a:pPr>
            <a:endParaRPr lang="en-US" sz="1600" dirty="0" smtClean="0">
              <a:latin typeface="Franklin Gothic Demi Cond" pitchFamily="34" charset="0"/>
            </a:endParaRPr>
          </a:p>
          <a:p>
            <a:pPr marL="0" indent="0" eaLnBrk="1" hangingPunct="1">
              <a:defRPr/>
            </a:pPr>
            <a:endParaRPr lang="en-US" sz="1600" dirty="0" smtClean="0">
              <a:latin typeface="Franklin Gothic Demi Cond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en-US" sz="1600" i="1" dirty="0" smtClean="0">
              <a:latin typeface="Franklin Gothic Demi Cond" pitchFamily="34" charset="0"/>
            </a:endParaRPr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0" y="1403350"/>
            <a:ext cx="9115425" cy="0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69" name="Rectangle 9"/>
          <p:cNvSpPr>
            <a:spLocks noChangeArrowheads="1"/>
          </p:cNvSpPr>
          <p:nvPr/>
        </p:nvSpPr>
        <p:spPr bwMode="auto">
          <a:xfrm>
            <a:off x="3159125" y="836613"/>
            <a:ext cx="2060575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Plenary Activity</a:t>
            </a:r>
          </a:p>
        </p:txBody>
      </p:sp>
      <p:pic>
        <p:nvPicPr>
          <p:cNvPr id="36870" name="Picture 2" descr="thinkingcapwhoa_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025" y="4168775"/>
            <a:ext cx="2143125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Callout 11"/>
          <p:cNvSpPr/>
          <p:nvPr/>
        </p:nvSpPr>
        <p:spPr>
          <a:xfrm>
            <a:off x="2248207" y="3954734"/>
            <a:ext cx="3500462" cy="2071702"/>
          </a:xfrm>
          <a:prstGeom prst="wedgeEllipseCallout">
            <a:avLst>
              <a:gd name="adj1" fmla="val 83266"/>
              <a:gd name="adj2" fmla="val 55254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On your post it notes…</a:t>
            </a:r>
          </a:p>
          <a:p>
            <a:pPr algn="ctr">
              <a:defRPr/>
            </a:pPr>
            <a:r>
              <a:rPr lang="en-GB" dirty="0"/>
              <a:t>Think about how you can improve your work. </a:t>
            </a:r>
          </a:p>
        </p:txBody>
      </p:sp>
      <p:pic>
        <p:nvPicPr>
          <p:cNvPr id="36874" name="Picture 2" descr="Post It Paper Pen Clip 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3438" y="-26052463"/>
            <a:ext cx="202882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5" name="Picture 4" descr="http://t2.gstatic.com/images?q=tbn:iv7uPk4WKp0BSM: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525" y="1668463"/>
            <a:ext cx="1928813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6" name="Rectangle 5"/>
          <p:cNvSpPr>
            <a:spLocks noChangeArrowheads="1"/>
          </p:cNvSpPr>
          <p:nvPr/>
        </p:nvSpPr>
        <p:spPr bwMode="auto">
          <a:xfrm>
            <a:off x="104775" y="1739900"/>
            <a:ext cx="600075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4400">
                <a:solidFill>
                  <a:srgbClr val="0033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WWW (What Went Well)</a:t>
            </a:r>
            <a:endParaRPr lang="en-GB" altLang="en-US" sz="6000">
              <a:solidFill>
                <a:srgbClr val="003366"/>
              </a:solidFill>
            </a:endParaRPr>
          </a:p>
          <a:p>
            <a:endParaRPr lang="en-GB" altLang="en-US" sz="4400">
              <a:solidFill>
                <a:srgbClr val="003366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altLang="en-US" sz="4400">
                <a:solidFill>
                  <a:srgbClr val="0033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EBI (Even Better If)</a:t>
            </a:r>
            <a:endParaRPr lang="en-GB" altLang="en-US" sz="8800">
              <a:solidFill>
                <a:srgbClr val="003366"/>
              </a:solidFill>
            </a:endParaRPr>
          </a:p>
        </p:txBody>
      </p:sp>
      <p:sp>
        <p:nvSpPr>
          <p:cNvPr id="36877" name="Line 4"/>
          <p:cNvSpPr>
            <a:spLocks noChangeShapeType="1"/>
          </p:cNvSpPr>
          <p:nvPr/>
        </p:nvSpPr>
        <p:spPr bwMode="auto">
          <a:xfrm>
            <a:off x="0" y="1000125"/>
            <a:ext cx="9144000" cy="0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" name="Rounded Rectangle 24"/>
          <p:cNvSpPr/>
          <p:nvPr/>
        </p:nvSpPr>
        <p:spPr>
          <a:xfrm>
            <a:off x="1500166" y="1"/>
            <a:ext cx="1643074" cy="500042"/>
          </a:xfrm>
          <a:prstGeom prst="roundRect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700" b="1" dirty="0">
                <a:solidFill>
                  <a:schemeClr val="bg1"/>
                </a:solidFill>
              </a:rPr>
              <a:t>Creative Entrepreneur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6300192" y="1"/>
            <a:ext cx="1555006" cy="50004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700" b="1" dirty="0">
                <a:solidFill>
                  <a:schemeClr val="bg1"/>
                </a:solidFill>
              </a:rPr>
              <a:t>Responsible Citizen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3143240" y="1"/>
            <a:ext cx="1643064" cy="500042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Independent Learner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0" y="1"/>
            <a:ext cx="1500188" cy="500041"/>
          </a:xfrm>
          <a:prstGeom prst="roundRect">
            <a:avLst/>
          </a:prstGeom>
          <a:solidFill>
            <a:srgbClr val="FF996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Positive Thinker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7870720" y="0"/>
            <a:ext cx="1259632" cy="500041"/>
          </a:xfrm>
          <a:prstGeom prst="roundRect">
            <a:avLst/>
          </a:prstGeom>
          <a:solidFill>
            <a:srgbClr val="FF3399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/>
              <a:t>Team Worker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4786314" y="1"/>
            <a:ext cx="1500188" cy="500042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/>
              <a:t>Reflective Learner</a:t>
            </a:r>
          </a:p>
        </p:txBody>
      </p:sp>
      <p:sp>
        <p:nvSpPr>
          <p:cNvPr id="36896" name="Rectangle 9"/>
          <p:cNvSpPr>
            <a:spLocks noChangeArrowheads="1"/>
          </p:cNvSpPr>
          <p:nvPr/>
        </p:nvSpPr>
        <p:spPr bwMode="auto">
          <a:xfrm>
            <a:off x="0" y="428625"/>
            <a:ext cx="505142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Enterprise Skills</a:t>
            </a:r>
          </a:p>
        </p:txBody>
      </p:sp>
      <p:sp>
        <p:nvSpPr>
          <p:cNvPr id="36897" name="Rectangle 2"/>
          <p:cNvSpPr txBox="1">
            <a:spLocks noChangeArrowheads="1"/>
          </p:cNvSpPr>
          <p:nvPr/>
        </p:nvSpPr>
        <p:spPr bwMode="auto">
          <a:xfrm>
            <a:off x="5357813" y="485775"/>
            <a:ext cx="37861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Which ones are you using?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0" y="571500"/>
            <a:ext cx="2051050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34" name="Rounded Rectangle 33"/>
          <p:cNvSpPr/>
          <p:nvPr/>
        </p:nvSpPr>
        <p:spPr>
          <a:xfrm>
            <a:off x="5929313" y="571500"/>
            <a:ext cx="3214687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Box 178"/>
          <p:cNvSpPr txBox="1">
            <a:spLocks noChangeArrowheads="1"/>
          </p:cNvSpPr>
          <p:nvPr/>
        </p:nvSpPr>
        <p:spPr bwMode="auto">
          <a:xfrm>
            <a:off x="3743325" y="1989138"/>
            <a:ext cx="4683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123" name="Rectangle 9"/>
          <p:cNvSpPr>
            <a:spLocks noChangeArrowheads="1"/>
          </p:cNvSpPr>
          <p:nvPr/>
        </p:nvSpPr>
        <p:spPr bwMode="auto">
          <a:xfrm>
            <a:off x="2843213" y="222250"/>
            <a:ext cx="38163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>
                <a:solidFill>
                  <a:srgbClr val="C00000"/>
                </a:solidFill>
                <a:latin typeface="Corbel" panose="020B0503020204020204" pitchFamily="34" charset="0"/>
              </a:rPr>
              <a:t>		</a:t>
            </a:r>
          </a:p>
          <a:p>
            <a:pPr eaLnBrk="1" hangingPunct="1"/>
            <a:r>
              <a:rPr lang="en-US" altLang="en-US" sz="4800">
                <a:solidFill>
                  <a:srgbClr val="C00000"/>
                </a:solidFill>
                <a:latin typeface="Corbel" panose="020B0503020204020204" pitchFamily="34" charset="0"/>
              </a:rPr>
              <a:t>	</a:t>
            </a:r>
          </a:p>
          <a:p>
            <a:pPr eaLnBrk="1" hangingPunct="1"/>
            <a:r>
              <a:rPr lang="en-US" altLang="en-US" sz="3200" b="1" u="sng">
                <a:latin typeface="Comic Sans MS" panose="030F0702030302020204" pitchFamily="66" charset="0"/>
              </a:rPr>
              <a:t>STARTER</a:t>
            </a:r>
          </a:p>
          <a:p>
            <a:pPr eaLnBrk="1" hangingPunct="1"/>
            <a:r>
              <a:rPr lang="en-US" altLang="en-US" sz="4800">
                <a:solidFill>
                  <a:srgbClr val="C00000"/>
                </a:solidFill>
                <a:latin typeface="Corbel" panose="020B0503020204020204" pitchFamily="34" charset="0"/>
              </a:rPr>
              <a:t>               </a:t>
            </a: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0" y="1011238"/>
            <a:ext cx="9144000" cy="0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" name="Rounded Rectangle 59"/>
          <p:cNvSpPr/>
          <p:nvPr/>
        </p:nvSpPr>
        <p:spPr>
          <a:xfrm>
            <a:off x="1500166" y="1"/>
            <a:ext cx="1643074" cy="500042"/>
          </a:xfrm>
          <a:prstGeom prst="roundRect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700" b="1" dirty="0">
                <a:solidFill>
                  <a:schemeClr val="bg1"/>
                </a:solidFill>
              </a:rPr>
              <a:t>Creative Entrepreneur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6300192" y="1"/>
            <a:ext cx="1555006" cy="50004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700" b="1" dirty="0">
                <a:solidFill>
                  <a:schemeClr val="bg1"/>
                </a:solidFill>
              </a:rPr>
              <a:t>Responsible Citizen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3143240" y="1"/>
            <a:ext cx="1643064" cy="500042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Independent Learner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0" y="1"/>
            <a:ext cx="1500188" cy="500041"/>
          </a:xfrm>
          <a:prstGeom prst="roundRect">
            <a:avLst/>
          </a:prstGeom>
          <a:solidFill>
            <a:srgbClr val="FF996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Positive Thinker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7870720" y="0"/>
            <a:ext cx="1259632" cy="500041"/>
          </a:xfrm>
          <a:prstGeom prst="roundRect">
            <a:avLst/>
          </a:prstGeom>
          <a:solidFill>
            <a:srgbClr val="FF3399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/>
              <a:t>Team Worker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4786314" y="1"/>
            <a:ext cx="1500188" cy="500042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/>
              <a:t>Reflective Learner</a:t>
            </a:r>
          </a:p>
        </p:txBody>
      </p:sp>
      <p:sp>
        <p:nvSpPr>
          <p:cNvPr id="5143" name="Rectangle 9"/>
          <p:cNvSpPr>
            <a:spLocks noChangeArrowheads="1"/>
          </p:cNvSpPr>
          <p:nvPr/>
        </p:nvSpPr>
        <p:spPr bwMode="auto">
          <a:xfrm>
            <a:off x="0" y="428625"/>
            <a:ext cx="505142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Enterprise Skills</a:t>
            </a:r>
          </a:p>
        </p:txBody>
      </p:sp>
      <p:sp>
        <p:nvSpPr>
          <p:cNvPr id="5144" name="Rectangle 2"/>
          <p:cNvSpPr txBox="1">
            <a:spLocks noChangeArrowheads="1"/>
          </p:cNvSpPr>
          <p:nvPr/>
        </p:nvSpPr>
        <p:spPr bwMode="auto">
          <a:xfrm>
            <a:off x="5357813" y="485775"/>
            <a:ext cx="3786187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Which ones are you using?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0" y="571500"/>
            <a:ext cx="2051050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70" name="Rounded Rectangle 69"/>
          <p:cNvSpPr/>
          <p:nvPr/>
        </p:nvSpPr>
        <p:spPr>
          <a:xfrm>
            <a:off x="5929313" y="571500"/>
            <a:ext cx="3214687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5147" name="Text Box 40"/>
          <p:cNvSpPr txBox="1">
            <a:spLocks noChangeArrowheads="1"/>
          </p:cNvSpPr>
          <p:nvPr/>
        </p:nvSpPr>
        <p:spPr bwMode="auto">
          <a:xfrm>
            <a:off x="34925" y="5057775"/>
            <a:ext cx="2160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u="sng">
                <a:solidFill>
                  <a:srgbClr val="660066"/>
                </a:solidFill>
              </a:rPr>
              <a:t>EXTENSION</a:t>
            </a:r>
            <a:endParaRPr lang="en-US" altLang="en-US" sz="2400" b="1" u="sng">
              <a:solidFill>
                <a:srgbClr val="660066"/>
              </a:solidFill>
            </a:endParaRPr>
          </a:p>
        </p:txBody>
      </p:sp>
      <p:sp>
        <p:nvSpPr>
          <p:cNvPr id="5148" name="Text Box 40"/>
          <p:cNvSpPr txBox="1">
            <a:spLocks noChangeArrowheads="1"/>
          </p:cNvSpPr>
          <p:nvPr/>
        </p:nvSpPr>
        <p:spPr bwMode="auto">
          <a:xfrm>
            <a:off x="134938" y="981075"/>
            <a:ext cx="21605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u="sng">
                <a:solidFill>
                  <a:srgbClr val="FF0000"/>
                </a:solidFill>
              </a:rPr>
              <a:t>TASK</a:t>
            </a:r>
            <a:endParaRPr lang="en-US" altLang="en-US" sz="2400" b="1" u="sng">
              <a:solidFill>
                <a:srgbClr val="FF0000"/>
              </a:solidFill>
            </a:endParaRPr>
          </a:p>
        </p:txBody>
      </p:sp>
      <p:sp>
        <p:nvSpPr>
          <p:cNvPr id="5149" name="TextBox 1"/>
          <p:cNvSpPr txBox="1">
            <a:spLocks noChangeArrowheads="1"/>
          </p:cNvSpPr>
          <p:nvPr/>
        </p:nvSpPr>
        <p:spPr bwMode="auto">
          <a:xfrm>
            <a:off x="34925" y="1516063"/>
            <a:ext cx="6524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1)</a:t>
            </a:r>
          </a:p>
        </p:txBody>
      </p:sp>
      <p:sp>
        <p:nvSpPr>
          <p:cNvPr id="5150" name="TextBox 32"/>
          <p:cNvSpPr txBox="1">
            <a:spLocks noChangeArrowheads="1"/>
          </p:cNvSpPr>
          <p:nvPr/>
        </p:nvSpPr>
        <p:spPr bwMode="auto">
          <a:xfrm>
            <a:off x="2555875" y="1484313"/>
            <a:ext cx="6524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2)</a:t>
            </a:r>
          </a:p>
        </p:txBody>
      </p:sp>
      <p:sp>
        <p:nvSpPr>
          <p:cNvPr id="5151" name="TextBox 36"/>
          <p:cNvSpPr txBox="1">
            <a:spLocks noChangeArrowheads="1"/>
          </p:cNvSpPr>
          <p:nvPr/>
        </p:nvSpPr>
        <p:spPr bwMode="auto">
          <a:xfrm>
            <a:off x="5867400" y="1520825"/>
            <a:ext cx="654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3)</a:t>
            </a:r>
          </a:p>
        </p:txBody>
      </p:sp>
      <p:sp>
        <p:nvSpPr>
          <p:cNvPr id="5152" name="TextBox 40"/>
          <p:cNvSpPr txBox="1">
            <a:spLocks noChangeArrowheads="1"/>
          </p:cNvSpPr>
          <p:nvPr/>
        </p:nvSpPr>
        <p:spPr bwMode="auto">
          <a:xfrm>
            <a:off x="-58738" y="3003550"/>
            <a:ext cx="419101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4)</a:t>
            </a:r>
            <a:r>
              <a:rPr lang="en-US" altLang="en-US" sz="2000"/>
              <a:t>   </a:t>
            </a:r>
          </a:p>
        </p:txBody>
      </p:sp>
      <p:sp>
        <p:nvSpPr>
          <p:cNvPr id="5153" name="TextBox 41"/>
          <p:cNvSpPr txBox="1">
            <a:spLocks noChangeArrowheads="1"/>
          </p:cNvSpPr>
          <p:nvPr/>
        </p:nvSpPr>
        <p:spPr bwMode="auto">
          <a:xfrm>
            <a:off x="323850" y="1466850"/>
            <a:ext cx="24415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Work out:</a:t>
            </a:r>
          </a:p>
          <a:p>
            <a:pPr eaLnBrk="1" hangingPunct="1"/>
            <a:r>
              <a:rPr lang="en-US" altLang="en-US" sz="2400"/>
              <a:t>8 - 6 ÷ 2</a:t>
            </a:r>
          </a:p>
        </p:txBody>
      </p:sp>
      <p:sp>
        <p:nvSpPr>
          <p:cNvPr id="5154" name="TextBox 41"/>
          <p:cNvSpPr txBox="1">
            <a:spLocks noChangeArrowheads="1"/>
          </p:cNvSpPr>
          <p:nvPr/>
        </p:nvSpPr>
        <p:spPr bwMode="auto">
          <a:xfrm>
            <a:off x="6227763" y="1517650"/>
            <a:ext cx="30241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Expand 6(9x - 8y)</a:t>
            </a:r>
          </a:p>
        </p:txBody>
      </p:sp>
      <p:sp>
        <p:nvSpPr>
          <p:cNvPr id="5155" name="TextBox 41"/>
          <p:cNvSpPr txBox="1">
            <a:spLocks noChangeArrowheads="1"/>
          </p:cNvSpPr>
          <p:nvPr/>
        </p:nvSpPr>
        <p:spPr bwMode="auto">
          <a:xfrm>
            <a:off x="230188" y="2971800"/>
            <a:ext cx="23764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/>
              <a:t>Round 9.755 to 2d.p</a:t>
            </a:r>
            <a:r>
              <a:rPr lang="en-US" altLang="en-US" sz="2400"/>
              <a:t>.</a:t>
            </a:r>
          </a:p>
        </p:txBody>
      </p:sp>
      <p:sp>
        <p:nvSpPr>
          <p:cNvPr id="5156" name="TextBox 40"/>
          <p:cNvSpPr txBox="1">
            <a:spLocks noChangeArrowheads="1"/>
          </p:cNvSpPr>
          <p:nvPr/>
        </p:nvSpPr>
        <p:spPr bwMode="auto">
          <a:xfrm>
            <a:off x="2555875" y="2989263"/>
            <a:ext cx="419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5)</a:t>
            </a:r>
            <a:r>
              <a:rPr lang="en-US" altLang="en-US" sz="2000"/>
              <a:t>   </a:t>
            </a:r>
          </a:p>
        </p:txBody>
      </p:sp>
      <p:sp>
        <p:nvSpPr>
          <p:cNvPr id="5157" name="TextBox 41"/>
          <p:cNvSpPr txBox="1">
            <a:spLocks noChangeArrowheads="1"/>
          </p:cNvSpPr>
          <p:nvPr/>
        </p:nvSpPr>
        <p:spPr bwMode="auto">
          <a:xfrm>
            <a:off x="2844800" y="2957513"/>
            <a:ext cx="22320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Calculate</a:t>
            </a:r>
          </a:p>
          <a:p>
            <a:pPr eaLnBrk="1" hangingPunct="1"/>
            <a:endParaRPr lang="en-US" altLang="en-US" sz="2400"/>
          </a:p>
        </p:txBody>
      </p:sp>
      <p:sp>
        <p:nvSpPr>
          <p:cNvPr id="5158" name="TextBox 40"/>
          <p:cNvSpPr txBox="1">
            <a:spLocks noChangeArrowheads="1"/>
          </p:cNvSpPr>
          <p:nvPr/>
        </p:nvSpPr>
        <p:spPr bwMode="auto">
          <a:xfrm>
            <a:off x="5867400" y="2989263"/>
            <a:ext cx="419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6)</a:t>
            </a:r>
            <a:r>
              <a:rPr lang="en-US" altLang="en-US" sz="2000"/>
              <a:t>   </a:t>
            </a:r>
          </a:p>
        </p:txBody>
      </p:sp>
      <p:sp>
        <p:nvSpPr>
          <p:cNvPr id="5159" name="TextBox 41"/>
          <p:cNvSpPr txBox="1">
            <a:spLocks noChangeArrowheads="1"/>
          </p:cNvSpPr>
          <p:nvPr/>
        </p:nvSpPr>
        <p:spPr bwMode="auto">
          <a:xfrm>
            <a:off x="6156325" y="2957513"/>
            <a:ext cx="26638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Find the HCF of 14 and 21.</a:t>
            </a:r>
          </a:p>
        </p:txBody>
      </p:sp>
      <p:sp>
        <p:nvSpPr>
          <p:cNvPr id="5160" name="TextBox 40"/>
          <p:cNvSpPr txBox="1">
            <a:spLocks noChangeArrowheads="1"/>
          </p:cNvSpPr>
          <p:nvPr/>
        </p:nvSpPr>
        <p:spPr bwMode="auto">
          <a:xfrm>
            <a:off x="34925" y="4113213"/>
            <a:ext cx="419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7)</a:t>
            </a:r>
            <a:r>
              <a:rPr lang="en-US" altLang="en-US" sz="2000"/>
              <a:t>   </a:t>
            </a:r>
          </a:p>
        </p:txBody>
      </p:sp>
      <p:sp>
        <p:nvSpPr>
          <p:cNvPr id="5161" name="TextBox 41"/>
          <p:cNvSpPr txBox="1">
            <a:spLocks noChangeArrowheads="1"/>
          </p:cNvSpPr>
          <p:nvPr/>
        </p:nvSpPr>
        <p:spPr bwMode="auto">
          <a:xfrm>
            <a:off x="319088" y="4100513"/>
            <a:ext cx="23812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6% of 110km</a:t>
            </a:r>
          </a:p>
        </p:txBody>
      </p:sp>
      <p:sp>
        <p:nvSpPr>
          <p:cNvPr id="5162" name="TextBox 40"/>
          <p:cNvSpPr txBox="1">
            <a:spLocks noChangeArrowheads="1"/>
          </p:cNvSpPr>
          <p:nvPr/>
        </p:nvSpPr>
        <p:spPr bwMode="auto">
          <a:xfrm>
            <a:off x="2627313" y="4113213"/>
            <a:ext cx="419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8)</a:t>
            </a:r>
            <a:r>
              <a:rPr lang="en-US" altLang="en-US" sz="2000"/>
              <a:t>   </a:t>
            </a:r>
          </a:p>
        </p:txBody>
      </p:sp>
      <p:sp>
        <p:nvSpPr>
          <p:cNvPr id="5163" name="TextBox 41"/>
          <p:cNvSpPr txBox="1">
            <a:spLocks noChangeArrowheads="1"/>
          </p:cNvSpPr>
          <p:nvPr/>
        </p:nvSpPr>
        <p:spPr bwMode="auto">
          <a:xfrm>
            <a:off x="2916238" y="4081463"/>
            <a:ext cx="27352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Simplify:</a:t>
            </a:r>
          </a:p>
          <a:p>
            <a:pPr eaLnBrk="1" hangingPunct="1"/>
            <a:r>
              <a:rPr lang="en-US" altLang="en-US" sz="2400"/>
              <a:t>9t - 8h – 15t – 4h</a:t>
            </a:r>
          </a:p>
        </p:txBody>
      </p:sp>
      <p:sp>
        <p:nvSpPr>
          <p:cNvPr id="5164" name="TextBox 40"/>
          <p:cNvSpPr txBox="1">
            <a:spLocks noChangeArrowheads="1"/>
          </p:cNvSpPr>
          <p:nvPr/>
        </p:nvSpPr>
        <p:spPr bwMode="auto">
          <a:xfrm>
            <a:off x="5940425" y="4089400"/>
            <a:ext cx="419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9)</a:t>
            </a:r>
            <a:r>
              <a:rPr lang="en-US" altLang="en-US" sz="2000"/>
              <a:t>   </a:t>
            </a:r>
          </a:p>
        </p:txBody>
      </p:sp>
      <p:sp>
        <p:nvSpPr>
          <p:cNvPr id="5165" name="TextBox 41"/>
          <p:cNvSpPr txBox="1">
            <a:spLocks noChangeArrowheads="1"/>
          </p:cNvSpPr>
          <p:nvPr/>
        </p:nvSpPr>
        <p:spPr bwMode="auto">
          <a:xfrm>
            <a:off x="6229350" y="4057650"/>
            <a:ext cx="273526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Solve:</a:t>
            </a:r>
          </a:p>
          <a:p>
            <a:pPr eaLnBrk="1" hangingPunct="1"/>
            <a:r>
              <a:rPr lang="en-US" altLang="en-US" sz="2400"/>
              <a:t>3(x - 8) = 6</a:t>
            </a:r>
          </a:p>
        </p:txBody>
      </p:sp>
      <p:sp>
        <p:nvSpPr>
          <p:cNvPr id="5166" name="TextBox 41"/>
          <p:cNvSpPr txBox="1">
            <a:spLocks noChangeArrowheads="1"/>
          </p:cNvSpPr>
          <p:nvPr/>
        </p:nvSpPr>
        <p:spPr bwMode="auto">
          <a:xfrm>
            <a:off x="34925" y="5603875"/>
            <a:ext cx="37449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Expand and simplify:</a:t>
            </a:r>
          </a:p>
        </p:txBody>
      </p:sp>
      <p:grpSp>
        <p:nvGrpSpPr>
          <p:cNvPr id="5167" name="Group 6"/>
          <p:cNvGrpSpPr>
            <a:grpSpLocks/>
          </p:cNvGrpSpPr>
          <p:nvPr/>
        </p:nvGrpSpPr>
        <p:grpSpPr bwMode="auto">
          <a:xfrm>
            <a:off x="3057525" y="1412875"/>
            <a:ext cx="495300" cy="758825"/>
            <a:chOff x="3057584" y="1556792"/>
            <a:chExt cx="494904" cy="760150"/>
          </a:xfrm>
        </p:grpSpPr>
        <p:sp>
          <p:nvSpPr>
            <p:cNvPr id="5255" name="TextBox 1"/>
            <p:cNvSpPr txBox="1">
              <a:spLocks noChangeArrowheads="1"/>
            </p:cNvSpPr>
            <p:nvPr/>
          </p:nvSpPr>
          <p:spPr bwMode="auto">
            <a:xfrm>
              <a:off x="3057584" y="1556792"/>
              <a:ext cx="49265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000"/>
                <a:t>3</a:t>
              </a:r>
            </a:p>
          </p:txBody>
        </p:sp>
        <p:sp>
          <p:nvSpPr>
            <p:cNvPr id="5256" name="TextBox 48"/>
            <p:cNvSpPr txBox="1">
              <a:spLocks noChangeArrowheads="1"/>
            </p:cNvSpPr>
            <p:nvPr/>
          </p:nvSpPr>
          <p:spPr bwMode="auto">
            <a:xfrm>
              <a:off x="3059832" y="1916832"/>
              <a:ext cx="49265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000"/>
                <a:t>5</a:t>
              </a:r>
            </a:p>
          </p:txBody>
        </p:sp>
        <p:cxnSp>
          <p:nvCxnSpPr>
            <p:cNvPr id="154" name="Straight Connector 153"/>
            <p:cNvCxnSpPr/>
            <p:nvPr/>
          </p:nvCxnSpPr>
          <p:spPr>
            <a:xfrm>
              <a:off x="3059171" y="1916193"/>
              <a:ext cx="307729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68" name="TextBox 57"/>
          <p:cNvSpPr txBox="1">
            <a:spLocks noChangeArrowheads="1"/>
          </p:cNvSpPr>
          <p:nvPr/>
        </p:nvSpPr>
        <p:spPr bwMode="auto">
          <a:xfrm>
            <a:off x="3419475" y="1555750"/>
            <a:ext cx="493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/>
              <a:t>+</a:t>
            </a:r>
          </a:p>
        </p:txBody>
      </p:sp>
      <p:grpSp>
        <p:nvGrpSpPr>
          <p:cNvPr id="5169" name="Group 59"/>
          <p:cNvGrpSpPr>
            <a:grpSpLocks/>
          </p:cNvGrpSpPr>
          <p:nvPr/>
        </p:nvGrpSpPr>
        <p:grpSpPr bwMode="auto">
          <a:xfrm>
            <a:off x="3860800" y="1412875"/>
            <a:ext cx="495300" cy="758825"/>
            <a:chOff x="3057584" y="1556792"/>
            <a:chExt cx="494904" cy="760150"/>
          </a:xfrm>
        </p:grpSpPr>
        <p:sp>
          <p:nvSpPr>
            <p:cNvPr id="5252" name="TextBox 60"/>
            <p:cNvSpPr txBox="1">
              <a:spLocks noChangeArrowheads="1"/>
            </p:cNvSpPr>
            <p:nvPr/>
          </p:nvSpPr>
          <p:spPr bwMode="auto">
            <a:xfrm>
              <a:off x="3057584" y="1556792"/>
              <a:ext cx="49265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000"/>
                <a:t>1</a:t>
              </a:r>
            </a:p>
          </p:txBody>
        </p:sp>
        <p:sp>
          <p:nvSpPr>
            <p:cNvPr id="5253" name="TextBox 61"/>
            <p:cNvSpPr txBox="1">
              <a:spLocks noChangeArrowheads="1"/>
            </p:cNvSpPr>
            <p:nvPr/>
          </p:nvSpPr>
          <p:spPr bwMode="auto">
            <a:xfrm>
              <a:off x="3059832" y="1916832"/>
              <a:ext cx="49265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000"/>
                <a:t>3</a:t>
              </a:r>
            </a:p>
          </p:txBody>
        </p:sp>
        <p:cxnSp>
          <p:nvCxnSpPr>
            <p:cNvPr id="161" name="Straight Connector 160"/>
            <p:cNvCxnSpPr/>
            <p:nvPr/>
          </p:nvCxnSpPr>
          <p:spPr>
            <a:xfrm>
              <a:off x="3059171" y="1916193"/>
              <a:ext cx="307729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70" name="Rectangle 7"/>
          <p:cNvSpPr>
            <a:spLocks noChangeArrowheads="1"/>
          </p:cNvSpPr>
          <p:nvPr/>
        </p:nvSpPr>
        <p:spPr bwMode="auto">
          <a:xfrm>
            <a:off x="4211638" y="2957513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/>
              <a:t>3</a:t>
            </a:r>
          </a:p>
        </p:txBody>
      </p:sp>
      <p:sp>
        <p:nvSpPr>
          <p:cNvPr id="5171" name="TextBox 8"/>
          <p:cNvSpPr txBox="1">
            <a:spLocks noChangeArrowheads="1"/>
          </p:cNvSpPr>
          <p:nvPr/>
        </p:nvSpPr>
        <p:spPr bwMode="auto">
          <a:xfrm>
            <a:off x="4365625" y="2914650"/>
            <a:ext cx="3508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/>
              <a:t>3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0800" y="2179638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= 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31788" y="2141538"/>
            <a:ext cx="468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8 </a:t>
            </a:r>
          </a:p>
        </p:txBody>
      </p:sp>
      <p:sp>
        <p:nvSpPr>
          <p:cNvPr id="164" name="TextBox 163"/>
          <p:cNvSpPr txBox="1">
            <a:spLocks noChangeArrowheads="1"/>
          </p:cNvSpPr>
          <p:nvPr/>
        </p:nvSpPr>
        <p:spPr bwMode="auto">
          <a:xfrm>
            <a:off x="515938" y="2133600"/>
            <a:ext cx="468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67" name="TextBox 166"/>
          <p:cNvSpPr txBox="1">
            <a:spLocks noChangeArrowheads="1"/>
          </p:cNvSpPr>
          <p:nvPr/>
        </p:nvSpPr>
        <p:spPr bwMode="auto">
          <a:xfrm>
            <a:off x="663575" y="2149475"/>
            <a:ext cx="4683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3 </a:t>
            </a:r>
          </a:p>
        </p:txBody>
      </p:sp>
      <p:sp>
        <p:nvSpPr>
          <p:cNvPr id="168" name="TextBox 167"/>
          <p:cNvSpPr txBox="1">
            <a:spLocks noChangeArrowheads="1"/>
          </p:cNvSpPr>
          <p:nvPr/>
        </p:nvSpPr>
        <p:spPr bwMode="auto">
          <a:xfrm>
            <a:off x="44450" y="2482850"/>
            <a:ext cx="504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=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7975" y="2405063"/>
            <a:ext cx="539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2060"/>
                </a:solidFill>
              </a:rPr>
              <a:t>5</a:t>
            </a:r>
          </a:p>
        </p:txBody>
      </p:sp>
      <p:sp>
        <p:nvSpPr>
          <p:cNvPr id="169" name="TextBox 168"/>
          <p:cNvSpPr txBox="1">
            <a:spLocks noChangeArrowheads="1"/>
          </p:cNvSpPr>
          <p:nvPr/>
        </p:nvSpPr>
        <p:spPr bwMode="auto">
          <a:xfrm>
            <a:off x="2555875" y="2124075"/>
            <a:ext cx="5032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= </a:t>
            </a:r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3035300" y="2047875"/>
            <a:ext cx="1103313" cy="601663"/>
            <a:chOff x="-2546372" y="2236396"/>
            <a:chExt cx="1104270" cy="601122"/>
          </a:xfrm>
        </p:grpSpPr>
        <p:sp>
          <p:nvSpPr>
            <p:cNvPr id="5247" name="TextBox 4"/>
            <p:cNvSpPr txBox="1">
              <a:spLocks noChangeArrowheads="1"/>
            </p:cNvSpPr>
            <p:nvPr/>
          </p:nvSpPr>
          <p:spPr bwMode="auto">
            <a:xfrm>
              <a:off x="-2546372" y="2468186"/>
              <a:ext cx="46805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0000"/>
                  </a:solidFill>
                </a:rPr>
                <a:t>15</a:t>
              </a:r>
            </a:p>
          </p:txBody>
        </p:sp>
        <p:sp>
          <p:nvSpPr>
            <p:cNvPr id="5248" name="TextBox 169"/>
            <p:cNvSpPr txBox="1">
              <a:spLocks noChangeArrowheads="1"/>
            </p:cNvSpPr>
            <p:nvPr/>
          </p:nvSpPr>
          <p:spPr bwMode="auto">
            <a:xfrm>
              <a:off x="-1910154" y="2454000"/>
              <a:ext cx="46805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0000"/>
                  </a:solidFill>
                </a:rPr>
                <a:t>15</a:t>
              </a: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-2487583" y="2510787"/>
              <a:ext cx="351141" cy="3172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>
              <a:off x="-1844088" y="2509200"/>
              <a:ext cx="351142" cy="3172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51" name="TextBox 9"/>
            <p:cNvSpPr txBox="1">
              <a:spLocks noChangeArrowheads="1"/>
            </p:cNvSpPr>
            <p:nvPr/>
          </p:nvSpPr>
          <p:spPr bwMode="auto">
            <a:xfrm>
              <a:off x="-2165220" y="2236396"/>
              <a:ext cx="4100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rgbClr val="FF0000"/>
                  </a:solidFill>
                </a:rPr>
                <a:t>+</a:t>
              </a:r>
            </a:p>
          </p:txBody>
        </p:sp>
      </p:grp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219450" y="1779588"/>
            <a:ext cx="5762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16AA1D"/>
                </a:solidFill>
              </a:rPr>
              <a:t>x3</a:t>
            </a:r>
          </a:p>
        </p:txBody>
      </p:sp>
      <p:sp>
        <p:nvSpPr>
          <p:cNvPr id="175" name="TextBox 174"/>
          <p:cNvSpPr txBox="1">
            <a:spLocks noChangeArrowheads="1"/>
          </p:cNvSpPr>
          <p:nvPr/>
        </p:nvSpPr>
        <p:spPr bwMode="auto">
          <a:xfrm>
            <a:off x="3219450" y="1428750"/>
            <a:ext cx="576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16AA1D"/>
                </a:solidFill>
              </a:rPr>
              <a:t>x3</a:t>
            </a:r>
          </a:p>
        </p:txBody>
      </p:sp>
      <p:sp>
        <p:nvSpPr>
          <p:cNvPr id="176" name="TextBox 175"/>
          <p:cNvSpPr txBox="1">
            <a:spLocks noChangeArrowheads="1"/>
          </p:cNvSpPr>
          <p:nvPr/>
        </p:nvSpPr>
        <p:spPr bwMode="auto">
          <a:xfrm>
            <a:off x="3089275" y="1997075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77" name="TextBox 176"/>
          <p:cNvSpPr txBox="1">
            <a:spLocks noChangeArrowheads="1"/>
          </p:cNvSpPr>
          <p:nvPr/>
        </p:nvSpPr>
        <p:spPr bwMode="auto">
          <a:xfrm>
            <a:off x="4037013" y="1793875"/>
            <a:ext cx="574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16AA1D"/>
                </a:solidFill>
              </a:rPr>
              <a:t>x5</a:t>
            </a:r>
          </a:p>
        </p:txBody>
      </p:sp>
      <p:sp>
        <p:nvSpPr>
          <p:cNvPr id="178" name="TextBox 177"/>
          <p:cNvSpPr txBox="1">
            <a:spLocks noChangeArrowheads="1"/>
          </p:cNvSpPr>
          <p:nvPr/>
        </p:nvSpPr>
        <p:spPr bwMode="auto">
          <a:xfrm>
            <a:off x="4037013" y="1444625"/>
            <a:ext cx="574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16AA1D"/>
                </a:solidFill>
              </a:rPr>
              <a:t>x5</a:t>
            </a:r>
          </a:p>
        </p:txBody>
      </p:sp>
      <p:sp>
        <p:nvSpPr>
          <p:cNvPr id="180" name="TextBox 179"/>
          <p:cNvSpPr txBox="1">
            <a:spLocks noChangeArrowheads="1"/>
          </p:cNvSpPr>
          <p:nvPr/>
        </p:nvSpPr>
        <p:spPr bwMode="auto">
          <a:xfrm>
            <a:off x="2571750" y="2593975"/>
            <a:ext cx="503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= </a:t>
            </a: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3027363" y="2484438"/>
            <a:ext cx="479425" cy="644525"/>
            <a:chOff x="-1404664" y="3147442"/>
            <a:chExt cx="479058" cy="644890"/>
          </a:xfrm>
        </p:grpSpPr>
        <p:sp>
          <p:nvSpPr>
            <p:cNvPr id="5244" name="TextBox 180"/>
            <p:cNvSpPr txBox="1">
              <a:spLocks noChangeArrowheads="1"/>
            </p:cNvSpPr>
            <p:nvPr/>
          </p:nvSpPr>
          <p:spPr bwMode="auto">
            <a:xfrm>
              <a:off x="-1404664" y="3423000"/>
              <a:ext cx="46805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002060"/>
                  </a:solidFill>
                </a:rPr>
                <a:t>15</a:t>
              </a:r>
            </a:p>
          </p:txBody>
        </p:sp>
        <p:sp>
          <p:nvSpPr>
            <p:cNvPr id="5245" name="TextBox 181"/>
            <p:cNvSpPr txBox="1">
              <a:spLocks noChangeArrowheads="1"/>
            </p:cNvSpPr>
            <p:nvPr/>
          </p:nvSpPr>
          <p:spPr bwMode="auto">
            <a:xfrm>
              <a:off x="-1393658" y="3147442"/>
              <a:ext cx="46805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002060"/>
                  </a:solidFill>
                </a:rPr>
                <a:t>14</a:t>
              </a:r>
            </a:p>
          </p:txBody>
        </p:sp>
        <p:cxnSp>
          <p:nvCxnSpPr>
            <p:cNvPr id="183" name="Straight Connector 182"/>
            <p:cNvCxnSpPr/>
            <p:nvPr/>
          </p:nvCxnSpPr>
          <p:spPr>
            <a:xfrm>
              <a:off x="-1333282" y="3465122"/>
              <a:ext cx="352155" cy="4765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Circular Arrow 13"/>
          <p:cNvSpPr/>
          <p:nvPr/>
        </p:nvSpPr>
        <p:spPr>
          <a:xfrm>
            <a:off x="7486650" y="1401763"/>
            <a:ext cx="403225" cy="403225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86" name="TextBox 185"/>
          <p:cNvSpPr txBox="1">
            <a:spLocks noChangeArrowheads="1"/>
          </p:cNvSpPr>
          <p:nvPr/>
        </p:nvSpPr>
        <p:spPr bwMode="auto">
          <a:xfrm>
            <a:off x="7132638" y="1924050"/>
            <a:ext cx="5048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= 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7388225" y="1879600"/>
            <a:ext cx="700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2060"/>
                </a:solidFill>
              </a:rPr>
              <a:t>54x</a:t>
            </a:r>
            <a:endParaRPr lang="en-US" altLang="en-US" b="1">
              <a:solidFill>
                <a:srgbClr val="002060"/>
              </a:solidFill>
            </a:endParaRPr>
          </a:p>
        </p:txBody>
      </p:sp>
      <p:sp>
        <p:nvSpPr>
          <p:cNvPr id="17" name="Curved Down Arrow 16"/>
          <p:cNvSpPr/>
          <p:nvPr/>
        </p:nvSpPr>
        <p:spPr>
          <a:xfrm>
            <a:off x="7521575" y="1268413"/>
            <a:ext cx="979488" cy="32861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93" name="Rectangle 192"/>
          <p:cNvSpPr>
            <a:spLocks noChangeArrowheads="1"/>
          </p:cNvSpPr>
          <p:nvPr/>
        </p:nvSpPr>
        <p:spPr bwMode="auto">
          <a:xfrm>
            <a:off x="7950200" y="1884363"/>
            <a:ext cx="885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2060"/>
                </a:solidFill>
              </a:rPr>
              <a:t>- 48y</a:t>
            </a:r>
            <a:endParaRPr lang="en-US" altLang="en-US" b="1">
              <a:solidFill>
                <a:srgbClr val="002060"/>
              </a:solidFill>
            </a:endParaRPr>
          </a:p>
        </p:txBody>
      </p:sp>
      <p:sp>
        <p:nvSpPr>
          <p:cNvPr id="194" name="TextBox 193"/>
          <p:cNvSpPr txBox="1">
            <a:spLocks noChangeArrowheads="1"/>
          </p:cNvSpPr>
          <p:nvPr/>
        </p:nvSpPr>
        <p:spPr bwMode="auto">
          <a:xfrm>
            <a:off x="3175" y="3708400"/>
            <a:ext cx="5048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= 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892300" y="2986088"/>
            <a:ext cx="0" cy="409575"/>
          </a:xfrm>
          <a:prstGeom prst="line">
            <a:avLst/>
          </a:prstGeom>
          <a:ln w="508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Rectangle 196"/>
          <p:cNvSpPr>
            <a:spLocks noChangeArrowheads="1"/>
          </p:cNvSpPr>
          <p:nvPr/>
        </p:nvSpPr>
        <p:spPr bwMode="auto">
          <a:xfrm>
            <a:off x="260350" y="3630613"/>
            <a:ext cx="7842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2060"/>
                </a:solidFill>
              </a:rPr>
              <a:t>9.76</a:t>
            </a:r>
            <a:endParaRPr lang="en-US" altLang="en-US" b="1">
              <a:solidFill>
                <a:srgbClr val="002060"/>
              </a:solidFill>
            </a:endParaRPr>
          </a:p>
        </p:txBody>
      </p:sp>
      <p:sp>
        <p:nvSpPr>
          <p:cNvPr id="198" name="TextBox 197"/>
          <p:cNvSpPr txBox="1">
            <a:spLocks noChangeArrowheads="1"/>
          </p:cNvSpPr>
          <p:nvPr/>
        </p:nvSpPr>
        <p:spPr bwMode="auto">
          <a:xfrm>
            <a:off x="2608263" y="3395663"/>
            <a:ext cx="5032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= </a:t>
            </a:r>
          </a:p>
        </p:txBody>
      </p:sp>
      <p:sp>
        <p:nvSpPr>
          <p:cNvPr id="199" name="TextBox 198"/>
          <p:cNvSpPr txBox="1">
            <a:spLocks noChangeArrowheads="1"/>
          </p:cNvSpPr>
          <p:nvPr/>
        </p:nvSpPr>
        <p:spPr bwMode="auto">
          <a:xfrm>
            <a:off x="2889250" y="3357563"/>
            <a:ext cx="16113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3 x 3 x 3 </a:t>
            </a:r>
          </a:p>
        </p:txBody>
      </p:sp>
      <p:sp>
        <p:nvSpPr>
          <p:cNvPr id="200" name="TextBox 199"/>
          <p:cNvSpPr txBox="1">
            <a:spLocks noChangeArrowheads="1"/>
          </p:cNvSpPr>
          <p:nvPr/>
        </p:nvSpPr>
        <p:spPr bwMode="auto">
          <a:xfrm>
            <a:off x="2595563" y="3676650"/>
            <a:ext cx="5048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= </a:t>
            </a:r>
          </a:p>
        </p:txBody>
      </p:sp>
      <p:sp>
        <p:nvSpPr>
          <p:cNvPr id="201" name="TextBox 200"/>
          <p:cNvSpPr txBox="1">
            <a:spLocks noChangeArrowheads="1"/>
          </p:cNvSpPr>
          <p:nvPr/>
        </p:nvSpPr>
        <p:spPr bwMode="auto">
          <a:xfrm>
            <a:off x="2873375" y="3614738"/>
            <a:ext cx="539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2060"/>
                </a:solidFill>
              </a:rPr>
              <a:t>27</a:t>
            </a:r>
          </a:p>
        </p:txBody>
      </p:sp>
      <p:sp>
        <p:nvSpPr>
          <p:cNvPr id="202" name="TextBox 201"/>
          <p:cNvSpPr txBox="1">
            <a:spLocks noChangeArrowheads="1"/>
          </p:cNvSpPr>
          <p:nvPr/>
        </p:nvSpPr>
        <p:spPr bwMode="auto">
          <a:xfrm>
            <a:off x="5964238" y="3689350"/>
            <a:ext cx="504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= </a:t>
            </a:r>
          </a:p>
        </p:txBody>
      </p:sp>
      <p:sp>
        <p:nvSpPr>
          <p:cNvPr id="203" name="TextBox 202"/>
          <p:cNvSpPr txBox="1">
            <a:spLocks noChangeArrowheads="1"/>
          </p:cNvSpPr>
          <p:nvPr/>
        </p:nvSpPr>
        <p:spPr bwMode="auto">
          <a:xfrm>
            <a:off x="6242050" y="3629025"/>
            <a:ext cx="539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2060"/>
                </a:solidFill>
              </a:rPr>
              <a:t>7</a:t>
            </a:r>
          </a:p>
        </p:txBody>
      </p:sp>
      <p:sp>
        <p:nvSpPr>
          <p:cNvPr id="204" name="TextBox 203"/>
          <p:cNvSpPr txBox="1">
            <a:spLocks noChangeArrowheads="1"/>
          </p:cNvSpPr>
          <p:nvPr/>
        </p:nvSpPr>
        <p:spPr bwMode="auto">
          <a:xfrm>
            <a:off x="635000" y="4430713"/>
            <a:ext cx="1327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FF0000"/>
                </a:solidFill>
              </a:rPr>
              <a:t>1% = 1.1  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50875" y="4716463"/>
            <a:ext cx="844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002060"/>
                </a:solidFill>
              </a:rPr>
              <a:t>6% = </a:t>
            </a:r>
            <a:endParaRPr lang="en-US" altLang="en-US">
              <a:solidFill>
                <a:srgbClr val="002060"/>
              </a:solidFill>
            </a:endParaRPr>
          </a:p>
        </p:txBody>
      </p: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107950" y="4589463"/>
            <a:ext cx="647700" cy="368300"/>
            <a:chOff x="107504" y="4588837"/>
            <a:chExt cx="648072" cy="369332"/>
          </a:xfrm>
        </p:grpSpPr>
        <p:sp>
          <p:nvSpPr>
            <p:cNvPr id="5242" name="TextBox 21"/>
            <p:cNvSpPr txBox="1">
              <a:spLocks noChangeArrowheads="1"/>
            </p:cNvSpPr>
            <p:nvPr/>
          </p:nvSpPr>
          <p:spPr bwMode="auto">
            <a:xfrm>
              <a:off x="107504" y="4588837"/>
              <a:ext cx="6480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00B050"/>
                  </a:solidFill>
                </a:rPr>
                <a:t>x6</a:t>
              </a:r>
            </a:p>
          </p:txBody>
        </p:sp>
        <p:sp>
          <p:nvSpPr>
            <p:cNvPr id="21" name="Curved Right Arrow 20"/>
            <p:cNvSpPr/>
            <p:nvPr/>
          </p:nvSpPr>
          <p:spPr>
            <a:xfrm>
              <a:off x="507784" y="4630228"/>
              <a:ext cx="155664" cy="286551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2143125" y="4565650"/>
            <a:ext cx="773113" cy="368300"/>
            <a:chOff x="1752290" y="4565362"/>
            <a:chExt cx="771954" cy="369332"/>
          </a:xfrm>
        </p:grpSpPr>
        <p:sp>
          <p:nvSpPr>
            <p:cNvPr id="25" name="Curved Left Arrow 24"/>
            <p:cNvSpPr/>
            <p:nvPr/>
          </p:nvSpPr>
          <p:spPr>
            <a:xfrm>
              <a:off x="1752290" y="4629040"/>
              <a:ext cx="180704" cy="297695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241" name="TextBox 209"/>
            <p:cNvSpPr txBox="1">
              <a:spLocks noChangeArrowheads="1"/>
            </p:cNvSpPr>
            <p:nvPr/>
          </p:nvSpPr>
          <p:spPr bwMode="auto">
            <a:xfrm>
              <a:off x="1876172" y="4565362"/>
              <a:ext cx="6480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00B050"/>
                  </a:solidFill>
                </a:rPr>
                <a:t>x6</a:t>
              </a:r>
            </a:p>
          </p:txBody>
        </p:sp>
      </p:grpSp>
      <p:sp>
        <p:nvSpPr>
          <p:cNvPr id="213" name="Rectangle 212"/>
          <p:cNvSpPr>
            <a:spLocks noChangeArrowheads="1"/>
          </p:cNvSpPr>
          <p:nvPr/>
        </p:nvSpPr>
        <p:spPr bwMode="auto">
          <a:xfrm>
            <a:off x="1279525" y="4716463"/>
            <a:ext cx="911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002060"/>
                </a:solidFill>
              </a:rPr>
              <a:t>6.6km</a:t>
            </a:r>
            <a:endParaRPr lang="en-US" altLang="en-US">
              <a:solidFill>
                <a:srgbClr val="002060"/>
              </a:solidFill>
            </a:endParaRPr>
          </a:p>
        </p:txBody>
      </p:sp>
      <p:sp>
        <p:nvSpPr>
          <p:cNvPr id="215" name="TextBox 214"/>
          <p:cNvSpPr txBox="1">
            <a:spLocks noChangeArrowheads="1"/>
          </p:cNvSpPr>
          <p:nvPr/>
        </p:nvSpPr>
        <p:spPr bwMode="auto">
          <a:xfrm>
            <a:off x="2692400" y="4891088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= </a:t>
            </a:r>
          </a:p>
        </p:txBody>
      </p:sp>
      <p:sp>
        <p:nvSpPr>
          <p:cNvPr id="30" name="Oval 29"/>
          <p:cNvSpPr/>
          <p:nvPr/>
        </p:nvSpPr>
        <p:spPr>
          <a:xfrm>
            <a:off x="3302000" y="4491038"/>
            <a:ext cx="601663" cy="384175"/>
          </a:xfrm>
          <a:prstGeom prst="ellipse">
            <a:avLst/>
          </a:prstGeom>
          <a:noFill/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4656138" y="4508500"/>
            <a:ext cx="800100" cy="385763"/>
          </a:xfrm>
          <a:prstGeom prst="ellipse">
            <a:avLst/>
          </a:prstGeom>
          <a:noFill/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2" name="TextBox 221"/>
          <p:cNvSpPr txBox="1">
            <a:spLocks noChangeArrowheads="1"/>
          </p:cNvSpPr>
          <p:nvPr/>
        </p:nvSpPr>
        <p:spPr bwMode="auto">
          <a:xfrm>
            <a:off x="2884488" y="4829175"/>
            <a:ext cx="928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2060"/>
                </a:solidFill>
              </a:rPr>
              <a:t>-12h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932113" y="4511675"/>
            <a:ext cx="349250" cy="331788"/>
          </a:xfrm>
          <a:prstGeom prst="rect">
            <a:avLst/>
          </a:prstGeom>
          <a:noFill/>
          <a:ln w="50800">
            <a:solidFill>
              <a:srgbClr val="16AA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3905250" y="4508500"/>
            <a:ext cx="747713" cy="381000"/>
          </a:xfrm>
          <a:prstGeom prst="rect">
            <a:avLst/>
          </a:prstGeom>
          <a:noFill/>
          <a:ln w="50800">
            <a:solidFill>
              <a:srgbClr val="16AA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4" name="TextBox 223"/>
          <p:cNvSpPr txBox="1">
            <a:spLocks noChangeArrowheads="1"/>
          </p:cNvSpPr>
          <p:nvPr/>
        </p:nvSpPr>
        <p:spPr bwMode="auto">
          <a:xfrm>
            <a:off x="3538538" y="4824413"/>
            <a:ext cx="928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2060"/>
                </a:solidFill>
              </a:rPr>
              <a:t>- 6t </a:t>
            </a:r>
          </a:p>
        </p:txBody>
      </p:sp>
      <p:sp>
        <p:nvSpPr>
          <p:cNvPr id="225" name="Circular Arrow 224"/>
          <p:cNvSpPr/>
          <p:nvPr/>
        </p:nvSpPr>
        <p:spPr>
          <a:xfrm>
            <a:off x="6367463" y="4386263"/>
            <a:ext cx="333375" cy="274637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6327775" y="4749800"/>
            <a:ext cx="595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3x </a:t>
            </a:r>
            <a:endParaRPr lang="en-US" altLang="en-US"/>
          </a:p>
        </p:txBody>
      </p:sp>
      <p:sp>
        <p:nvSpPr>
          <p:cNvPr id="33" name="Curved Down Arrow 32"/>
          <p:cNvSpPr/>
          <p:nvPr/>
        </p:nvSpPr>
        <p:spPr>
          <a:xfrm>
            <a:off x="6367463" y="4386263"/>
            <a:ext cx="765175" cy="12223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27" name="Rectangle 226"/>
          <p:cNvSpPr>
            <a:spLocks noChangeArrowheads="1"/>
          </p:cNvSpPr>
          <p:nvPr/>
        </p:nvSpPr>
        <p:spPr bwMode="auto">
          <a:xfrm>
            <a:off x="6715125" y="4749800"/>
            <a:ext cx="800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- 24 </a:t>
            </a:r>
            <a:endParaRPr lang="en-US" altLang="en-US"/>
          </a:p>
        </p:txBody>
      </p:sp>
      <p:sp>
        <p:nvSpPr>
          <p:cNvPr id="228" name="Rectangle 227"/>
          <p:cNvSpPr>
            <a:spLocks noChangeArrowheads="1"/>
          </p:cNvSpPr>
          <p:nvPr/>
        </p:nvSpPr>
        <p:spPr bwMode="auto">
          <a:xfrm>
            <a:off x="7296150" y="4759325"/>
            <a:ext cx="365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=</a:t>
            </a:r>
            <a:endParaRPr lang="en-US" altLang="en-US"/>
          </a:p>
        </p:txBody>
      </p:sp>
      <p:sp>
        <p:nvSpPr>
          <p:cNvPr id="229" name="Rectangle 228"/>
          <p:cNvSpPr>
            <a:spLocks noChangeArrowheads="1"/>
          </p:cNvSpPr>
          <p:nvPr/>
        </p:nvSpPr>
        <p:spPr bwMode="auto">
          <a:xfrm>
            <a:off x="7548563" y="4749800"/>
            <a:ext cx="3635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6</a:t>
            </a:r>
            <a:endParaRPr lang="en-US" altLang="en-US"/>
          </a:p>
        </p:txBody>
      </p:sp>
      <p:sp>
        <p:nvSpPr>
          <p:cNvPr id="230" name="Rectangle 229"/>
          <p:cNvSpPr>
            <a:spLocks noChangeArrowheads="1"/>
          </p:cNvSpPr>
          <p:nvPr/>
        </p:nvSpPr>
        <p:spPr bwMode="auto">
          <a:xfrm>
            <a:off x="6334125" y="5072063"/>
            <a:ext cx="5953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3x </a:t>
            </a:r>
            <a:endParaRPr lang="en-US" altLang="en-US"/>
          </a:p>
        </p:txBody>
      </p:sp>
      <p:sp>
        <p:nvSpPr>
          <p:cNvPr id="231" name="Rectangle 230"/>
          <p:cNvSpPr>
            <a:spLocks noChangeArrowheads="1"/>
          </p:cNvSpPr>
          <p:nvPr/>
        </p:nvSpPr>
        <p:spPr bwMode="auto">
          <a:xfrm>
            <a:off x="7324725" y="5072063"/>
            <a:ext cx="3635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=</a:t>
            </a:r>
            <a:endParaRPr lang="en-US" altLang="en-US"/>
          </a:p>
        </p:txBody>
      </p:sp>
      <p:sp>
        <p:nvSpPr>
          <p:cNvPr id="232" name="Rectangle 231"/>
          <p:cNvSpPr>
            <a:spLocks noChangeArrowheads="1"/>
          </p:cNvSpPr>
          <p:nvPr/>
        </p:nvSpPr>
        <p:spPr bwMode="auto">
          <a:xfrm>
            <a:off x="7564438" y="5045075"/>
            <a:ext cx="5286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233" name="Rectangle 232"/>
          <p:cNvSpPr>
            <a:spLocks noChangeArrowheads="1"/>
          </p:cNvSpPr>
          <p:nvPr/>
        </p:nvSpPr>
        <p:spPr bwMode="auto">
          <a:xfrm>
            <a:off x="6340475" y="5359400"/>
            <a:ext cx="611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  </a:t>
            </a:r>
            <a:r>
              <a:rPr lang="en-US" altLang="en-US" sz="2400" b="1">
                <a:solidFill>
                  <a:srgbClr val="002060"/>
                </a:solidFill>
              </a:rPr>
              <a:t>x</a:t>
            </a:r>
            <a:r>
              <a:rPr lang="en-US" altLang="en-US" sz="2400">
                <a:solidFill>
                  <a:srgbClr val="FF0000"/>
                </a:solidFill>
              </a:rPr>
              <a:t> </a:t>
            </a:r>
            <a:endParaRPr lang="en-US" altLang="en-US"/>
          </a:p>
        </p:txBody>
      </p:sp>
      <p:sp>
        <p:nvSpPr>
          <p:cNvPr id="234" name="Rectangle 233"/>
          <p:cNvSpPr>
            <a:spLocks noChangeArrowheads="1"/>
          </p:cNvSpPr>
          <p:nvPr/>
        </p:nvSpPr>
        <p:spPr bwMode="auto">
          <a:xfrm>
            <a:off x="7145338" y="5357813"/>
            <a:ext cx="619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  </a:t>
            </a:r>
            <a:r>
              <a:rPr lang="en-US" altLang="en-US" sz="2400" b="1">
                <a:solidFill>
                  <a:srgbClr val="002060"/>
                </a:solidFill>
              </a:rPr>
              <a:t>=</a:t>
            </a:r>
            <a:r>
              <a:rPr lang="en-US" altLang="en-US" sz="2400">
                <a:solidFill>
                  <a:srgbClr val="FF0000"/>
                </a:solidFill>
              </a:rPr>
              <a:t> </a:t>
            </a:r>
            <a:endParaRPr lang="en-US" altLang="en-US"/>
          </a:p>
        </p:txBody>
      </p:sp>
      <p:sp>
        <p:nvSpPr>
          <p:cNvPr id="235" name="Rectangle 234"/>
          <p:cNvSpPr>
            <a:spLocks noChangeArrowheads="1"/>
          </p:cNvSpPr>
          <p:nvPr/>
        </p:nvSpPr>
        <p:spPr bwMode="auto">
          <a:xfrm>
            <a:off x="7532688" y="5357813"/>
            <a:ext cx="527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2060"/>
                </a:solidFill>
              </a:rPr>
              <a:t>10</a:t>
            </a:r>
            <a:endParaRPr lang="en-US" altLang="en-US" b="1">
              <a:solidFill>
                <a:srgbClr val="002060"/>
              </a:solidFill>
            </a:endParaRPr>
          </a:p>
        </p:txBody>
      </p:sp>
      <p:grpSp>
        <p:nvGrpSpPr>
          <p:cNvPr id="5225" name="Group 5"/>
          <p:cNvGrpSpPr>
            <a:grpSpLocks/>
          </p:cNvGrpSpPr>
          <p:nvPr/>
        </p:nvGrpSpPr>
        <p:grpSpPr bwMode="auto">
          <a:xfrm>
            <a:off x="2339975" y="5634038"/>
            <a:ext cx="3744913" cy="461962"/>
            <a:chOff x="35496" y="2564904"/>
            <a:chExt cx="2597770" cy="461858"/>
          </a:xfrm>
        </p:grpSpPr>
        <p:sp>
          <p:nvSpPr>
            <p:cNvPr id="5238" name="TextBox 41"/>
            <p:cNvSpPr txBox="1">
              <a:spLocks noChangeArrowheads="1"/>
            </p:cNvSpPr>
            <p:nvPr/>
          </p:nvSpPr>
          <p:spPr bwMode="auto">
            <a:xfrm>
              <a:off x="35496" y="2564904"/>
              <a:ext cx="642332" cy="461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rgbClr val="FF0000"/>
                  </a:solidFill>
                </a:rPr>
                <a:t> </a:t>
              </a:r>
            </a:p>
          </p:txBody>
        </p:sp>
        <p:sp>
          <p:nvSpPr>
            <p:cNvPr id="5239" name="TextBox 3"/>
            <p:cNvSpPr txBox="1">
              <a:spLocks noChangeArrowheads="1"/>
            </p:cNvSpPr>
            <p:nvPr/>
          </p:nvSpPr>
          <p:spPr bwMode="auto">
            <a:xfrm>
              <a:off x="467544" y="2564904"/>
              <a:ext cx="2165722" cy="461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400"/>
                <a:t>5(</a:t>
              </a:r>
              <a:r>
                <a:rPr lang="en-GB" altLang="en-US" sz="2400" i="1"/>
                <a:t>2 + y) + 2(8 + 9y)</a:t>
              </a:r>
              <a:endParaRPr lang="en-US" altLang="en-US" sz="2400"/>
            </a:p>
          </p:txBody>
        </p:sp>
      </p:grpSp>
      <p:sp>
        <p:nvSpPr>
          <p:cNvPr id="239" name="TextBox 238"/>
          <p:cNvSpPr txBox="1">
            <a:spLocks noChangeArrowheads="1"/>
          </p:cNvSpPr>
          <p:nvPr/>
        </p:nvSpPr>
        <p:spPr bwMode="auto">
          <a:xfrm>
            <a:off x="2295525" y="6022975"/>
            <a:ext cx="19351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=      10 + 5y</a:t>
            </a:r>
            <a:endParaRPr lang="en-US" altLang="en-US" sz="2400">
              <a:solidFill>
                <a:srgbClr val="7030A0"/>
              </a:solidFill>
            </a:endParaRPr>
          </a:p>
        </p:txBody>
      </p:sp>
      <p:sp>
        <p:nvSpPr>
          <p:cNvPr id="240" name="Curved Down Arrow 239"/>
          <p:cNvSpPr/>
          <p:nvPr/>
        </p:nvSpPr>
        <p:spPr>
          <a:xfrm>
            <a:off x="3060700" y="5561013"/>
            <a:ext cx="431800" cy="144462"/>
          </a:xfrm>
          <a:prstGeom prst="curved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241" name="Curved Down Arrow 240"/>
          <p:cNvSpPr/>
          <p:nvPr/>
        </p:nvSpPr>
        <p:spPr>
          <a:xfrm>
            <a:off x="3060700" y="5489575"/>
            <a:ext cx="863600" cy="215900"/>
          </a:xfrm>
          <a:prstGeom prst="curved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242" name="TextBox 241"/>
          <p:cNvSpPr txBox="1">
            <a:spLocks noChangeArrowheads="1"/>
          </p:cNvSpPr>
          <p:nvPr/>
        </p:nvSpPr>
        <p:spPr bwMode="auto">
          <a:xfrm>
            <a:off x="4140200" y="6022975"/>
            <a:ext cx="4508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+  </a:t>
            </a:r>
            <a:r>
              <a:rPr lang="en-US" altLang="en-US" sz="2400">
                <a:solidFill>
                  <a:srgbClr val="7030A0"/>
                </a:solidFill>
              </a:rPr>
              <a:t>        </a:t>
            </a:r>
          </a:p>
        </p:txBody>
      </p:sp>
      <p:sp>
        <p:nvSpPr>
          <p:cNvPr id="243" name="Curved Down Arrow 242"/>
          <p:cNvSpPr/>
          <p:nvPr/>
        </p:nvSpPr>
        <p:spPr>
          <a:xfrm>
            <a:off x="4500563" y="5561013"/>
            <a:ext cx="431800" cy="144462"/>
          </a:xfrm>
          <a:prstGeom prst="curved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244" name="Curved Down Arrow 243"/>
          <p:cNvSpPr/>
          <p:nvPr/>
        </p:nvSpPr>
        <p:spPr>
          <a:xfrm>
            <a:off x="4500563" y="5489575"/>
            <a:ext cx="863600" cy="215900"/>
          </a:xfrm>
          <a:prstGeom prst="curved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245" name="TextBox 244"/>
          <p:cNvSpPr txBox="1">
            <a:spLocks noChangeArrowheads="1"/>
          </p:cNvSpPr>
          <p:nvPr/>
        </p:nvSpPr>
        <p:spPr bwMode="auto">
          <a:xfrm>
            <a:off x="4429125" y="6046788"/>
            <a:ext cx="21780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16 + 18y </a:t>
            </a:r>
            <a:r>
              <a:rPr lang="en-US" altLang="en-US" sz="2400">
                <a:solidFill>
                  <a:srgbClr val="7030A0"/>
                </a:solidFill>
              </a:rPr>
              <a:t>        </a:t>
            </a:r>
          </a:p>
        </p:txBody>
      </p:sp>
      <p:sp>
        <p:nvSpPr>
          <p:cNvPr id="246" name="TextBox 245"/>
          <p:cNvSpPr txBox="1">
            <a:spLocks noChangeArrowheads="1"/>
          </p:cNvSpPr>
          <p:nvPr/>
        </p:nvSpPr>
        <p:spPr bwMode="auto">
          <a:xfrm>
            <a:off x="2413000" y="6426200"/>
            <a:ext cx="2111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=    </a:t>
            </a:r>
            <a:r>
              <a:rPr lang="en-US" altLang="en-US" sz="2400" b="1">
                <a:solidFill>
                  <a:srgbClr val="002060"/>
                </a:solidFill>
              </a:rPr>
              <a:t>23y + 26</a:t>
            </a:r>
          </a:p>
        </p:txBody>
      </p:sp>
      <p:pic>
        <p:nvPicPr>
          <p:cNvPr id="247" name="MS900074799[1].wav">
            <a:hlinkClick r:id="" action="ppaction://media"/>
          </p:cNvPr>
          <p:cNvPicPr>
            <a:picLocks noRot="1" noChangeAspect="1"/>
          </p:cNvPicPr>
          <p:nvPr>
            <a:wavAudioFile r:embed="rId1" name="MS900074799[1]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563" y="5942013"/>
            <a:ext cx="114300" cy="11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8" name="Oval 247"/>
          <p:cNvSpPr/>
          <p:nvPr/>
        </p:nvSpPr>
        <p:spPr>
          <a:xfrm>
            <a:off x="7634288" y="5408613"/>
            <a:ext cx="1401762" cy="1401762"/>
          </a:xfrm>
          <a:prstGeom prst="ellipse">
            <a:avLst/>
          </a:prstGeom>
          <a:solidFill>
            <a:srgbClr val="FFFFCC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49" name="Oval 248"/>
          <p:cNvSpPr/>
          <p:nvPr/>
        </p:nvSpPr>
        <p:spPr>
          <a:xfrm>
            <a:off x="7634288" y="5408613"/>
            <a:ext cx="1401762" cy="1401762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7596188" y="5021263"/>
            <a:ext cx="1520825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kern="0" dirty="0">
                <a:solidFill>
                  <a:srgbClr val="FF0000"/>
                </a:solidFill>
                <a:latin typeface="Arial" charset="0"/>
                <a:cs typeface="Arial" charset="0"/>
              </a:rPr>
              <a:t>5 minutes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2178" fill="hold"/>
                                        <p:tgtEl>
                                          <p:spTgt spid="2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19" dur="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 nodeType="clickPar">
                      <p:stCondLst>
                        <p:cond delay="indefinite"/>
                      </p:stCondLst>
                      <p:childTnLst>
                        <p:par>
                          <p:cTn id="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 nodeType="clickPar">
                      <p:stCondLst>
                        <p:cond delay="indefinite"/>
                      </p:stCondLst>
                      <p:childTnLst>
                        <p:par>
                          <p:cTn id="2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 nodeType="clickPar">
                      <p:stCondLst>
                        <p:cond delay="indefinite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 nodeType="clickPar">
                      <p:stCondLst>
                        <p:cond delay="indefinite"/>
                      </p:stCondLst>
                      <p:childTnLst>
                        <p:par>
                          <p:cTn id="2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2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 nodeType="clickPar">
                      <p:stCondLst>
                        <p:cond delay="indefinite"/>
                      </p:stCondLst>
                      <p:childTnLst>
                        <p:par>
                          <p:cTn id="2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2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 nodeType="clickPar">
                      <p:stCondLst>
                        <p:cond delay="indefinite"/>
                      </p:stCondLst>
                      <p:childTnLst>
                        <p:par>
                          <p:cTn id="2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2000"/>
                                        <p:tgtEl>
                                          <p:spTgt spid="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 nodeType="clickPar">
                      <p:stCondLst>
                        <p:cond delay="indefinite"/>
                      </p:stCondLst>
                      <p:childTnLst>
                        <p:par>
                          <p:cTn id="2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2000"/>
                                        <p:tgtEl>
                                          <p:spTgt spid="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 nodeType="clickPar">
                      <p:stCondLst>
                        <p:cond delay="indefinite"/>
                      </p:stCondLst>
                      <p:childTnLst>
                        <p:par>
                          <p:cTn id="2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2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 nodeType="clickPar">
                      <p:stCondLst>
                        <p:cond delay="indefinite"/>
                      </p:stCondLst>
                      <p:childTnLst>
                        <p:par>
                          <p:cTn id="2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2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 nodeType="clickPar">
                      <p:stCondLst>
                        <p:cond delay="indefinite"/>
                      </p:stCondLst>
                      <p:childTnLst>
                        <p:par>
                          <p:cTn id="2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2000"/>
                                        <p:tgtEl>
                                          <p:spTgt spid="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 nodeType="clickPar">
                      <p:stCondLst>
                        <p:cond delay="indefinite"/>
                      </p:stCondLst>
                      <p:childTnLst>
                        <p:par>
                          <p:cTn id="2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2000"/>
                                        <p:tgtEl>
                                          <p:spTgt spid="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9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7"/>
                </p:tgtEl>
              </p:cMediaNode>
            </p:audio>
          </p:childTnLst>
        </p:cTn>
      </p:par>
    </p:tnLst>
    <p:bldLst>
      <p:bldP spid="179" grpId="0"/>
      <p:bldP spid="2" grpId="0"/>
      <p:bldP spid="3" grpId="0"/>
      <p:bldP spid="164" grpId="0"/>
      <p:bldP spid="167" grpId="0"/>
      <p:bldP spid="168" grpId="0"/>
      <p:bldP spid="4" grpId="0"/>
      <p:bldP spid="169" grpId="0"/>
      <p:bldP spid="12" grpId="0"/>
      <p:bldP spid="175" grpId="0"/>
      <p:bldP spid="176" grpId="0"/>
      <p:bldP spid="177" grpId="0"/>
      <p:bldP spid="178" grpId="0"/>
      <p:bldP spid="180" grpId="0"/>
      <p:bldP spid="186" grpId="0"/>
      <p:bldP spid="15" grpId="0"/>
      <p:bldP spid="17" grpId="0" animBg="1"/>
      <p:bldP spid="193" grpId="0"/>
      <p:bldP spid="194" grpId="0"/>
      <p:bldP spid="197" grpId="0"/>
      <p:bldP spid="198" grpId="0"/>
      <p:bldP spid="199" grpId="0"/>
      <p:bldP spid="200" grpId="0"/>
      <p:bldP spid="201" grpId="0"/>
      <p:bldP spid="202" grpId="0"/>
      <p:bldP spid="203" grpId="0"/>
      <p:bldP spid="204" grpId="0"/>
      <p:bldP spid="20" grpId="0"/>
      <p:bldP spid="213" grpId="0"/>
      <p:bldP spid="215" grpId="0"/>
      <p:bldP spid="30" grpId="0" animBg="1"/>
      <p:bldP spid="221" grpId="0" animBg="1"/>
      <p:bldP spid="222" grpId="0"/>
      <p:bldP spid="31" grpId="0" animBg="1"/>
      <p:bldP spid="223" grpId="0" animBg="1"/>
      <p:bldP spid="224" grpId="0"/>
      <p:bldP spid="32" grpId="0"/>
      <p:bldP spid="33" grpId="0" animBg="1"/>
      <p:bldP spid="227" grpId="0"/>
      <p:bldP spid="228" grpId="0"/>
      <p:bldP spid="229" grpId="0"/>
      <p:bldP spid="230" grpId="0"/>
      <p:bldP spid="231" grpId="0"/>
      <p:bldP spid="232" grpId="0"/>
      <p:bldP spid="233" grpId="0"/>
      <p:bldP spid="234" grpId="0"/>
      <p:bldP spid="235" grpId="0"/>
      <p:bldP spid="239" grpId="0" build="allAtOnce"/>
      <p:bldP spid="240" grpId="0" animBg="1"/>
      <p:bldP spid="241" grpId="0" animBg="1"/>
      <p:bldP spid="242" grpId="0" build="allAtOnce"/>
      <p:bldP spid="243" grpId="0" animBg="1"/>
      <p:bldP spid="244" grpId="0" animBg="1"/>
      <p:bldP spid="245" grpId="0" build="allAtOnce"/>
      <p:bldP spid="246" grpId="0" build="allAtOnce"/>
      <p:bldP spid="248" grpId="0" animBg="1"/>
      <p:bldP spid="249" grpId="0" animBg="1"/>
      <p:bldP spid="249" grpId="1" animBg="1"/>
      <p:bldP spid="2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ounded Rectangle 31"/>
          <p:cNvSpPr/>
          <p:nvPr/>
        </p:nvSpPr>
        <p:spPr>
          <a:xfrm>
            <a:off x="1500166" y="1"/>
            <a:ext cx="1643074" cy="500042"/>
          </a:xfrm>
          <a:prstGeom prst="roundRect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700" b="1" dirty="0">
                <a:solidFill>
                  <a:schemeClr val="bg1"/>
                </a:solidFill>
              </a:rPr>
              <a:t>Creative Entrepreneur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300192" y="1"/>
            <a:ext cx="1555006" cy="50004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700" b="1" dirty="0">
                <a:solidFill>
                  <a:schemeClr val="bg1"/>
                </a:solidFill>
              </a:rPr>
              <a:t>Responsible Citizen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143240" y="1"/>
            <a:ext cx="1643064" cy="500042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Independent Learner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0" y="1"/>
            <a:ext cx="1500188" cy="500041"/>
          </a:xfrm>
          <a:prstGeom prst="roundRect">
            <a:avLst/>
          </a:prstGeom>
          <a:solidFill>
            <a:srgbClr val="FF996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Positive Thinker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7870720" y="0"/>
            <a:ext cx="1259632" cy="500041"/>
          </a:xfrm>
          <a:prstGeom prst="roundRect">
            <a:avLst/>
          </a:prstGeom>
          <a:solidFill>
            <a:srgbClr val="FF3399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/>
              <a:t>Team Worker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4786314" y="1"/>
            <a:ext cx="1500188" cy="500042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/>
              <a:t>Reflective Learner</a:t>
            </a:r>
          </a:p>
        </p:txBody>
      </p:sp>
      <p:sp>
        <p:nvSpPr>
          <p:cNvPr id="6164" name="Rectangle 9"/>
          <p:cNvSpPr>
            <a:spLocks noChangeArrowheads="1"/>
          </p:cNvSpPr>
          <p:nvPr/>
        </p:nvSpPr>
        <p:spPr bwMode="auto">
          <a:xfrm>
            <a:off x="0" y="428625"/>
            <a:ext cx="505142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Enterprise Skills</a:t>
            </a:r>
          </a:p>
        </p:txBody>
      </p:sp>
      <p:sp>
        <p:nvSpPr>
          <p:cNvPr id="6165" name="Rectangle 2"/>
          <p:cNvSpPr txBox="1">
            <a:spLocks noChangeArrowheads="1"/>
          </p:cNvSpPr>
          <p:nvPr/>
        </p:nvSpPr>
        <p:spPr bwMode="auto">
          <a:xfrm>
            <a:off x="5357813" y="485775"/>
            <a:ext cx="37861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Which ones are you using?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0" y="571500"/>
            <a:ext cx="2051050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41" name="Rounded Rectangle 40"/>
          <p:cNvSpPr/>
          <p:nvPr/>
        </p:nvSpPr>
        <p:spPr>
          <a:xfrm>
            <a:off x="5929313" y="571500"/>
            <a:ext cx="3214687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6168" name="Line 4"/>
          <p:cNvSpPr>
            <a:spLocks noChangeShapeType="1"/>
          </p:cNvSpPr>
          <p:nvPr/>
        </p:nvSpPr>
        <p:spPr bwMode="auto">
          <a:xfrm>
            <a:off x="0" y="973138"/>
            <a:ext cx="9144000" cy="0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69" name="Title 1"/>
          <p:cNvSpPr txBox="1">
            <a:spLocks/>
          </p:cNvSpPr>
          <p:nvPr/>
        </p:nvSpPr>
        <p:spPr bwMode="auto">
          <a:xfrm>
            <a:off x="-128588" y="476250"/>
            <a:ext cx="8229601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2800" b="1" u="sng">
                <a:solidFill>
                  <a:schemeClr val="tx2"/>
                </a:solidFill>
              </a:rPr>
              <a:t>SIMPLIFYING SURDS</a:t>
            </a:r>
            <a:endParaRPr lang="en-GB" altLang="en-US" sz="2800">
              <a:solidFill>
                <a:schemeClr val="tx2"/>
              </a:solidFill>
            </a:endParaRPr>
          </a:p>
        </p:txBody>
      </p:sp>
      <p:sp>
        <p:nvSpPr>
          <p:cNvPr id="6170" name="Text Box 40"/>
          <p:cNvSpPr txBox="1">
            <a:spLocks noChangeArrowheads="1"/>
          </p:cNvSpPr>
          <p:nvPr/>
        </p:nvSpPr>
        <p:spPr bwMode="auto">
          <a:xfrm>
            <a:off x="-11113" y="2243138"/>
            <a:ext cx="2160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u="sng">
                <a:solidFill>
                  <a:srgbClr val="FF0000"/>
                </a:solidFill>
              </a:rPr>
              <a:t>EXAMPLES</a:t>
            </a:r>
            <a:endParaRPr lang="en-US" altLang="en-US" sz="2400" b="1" u="sng">
              <a:solidFill>
                <a:srgbClr val="FF0000"/>
              </a:solidFill>
            </a:endParaRPr>
          </a:p>
        </p:txBody>
      </p:sp>
      <p:sp>
        <p:nvSpPr>
          <p:cNvPr id="6171" name="Text Box 5"/>
          <p:cNvSpPr txBox="1">
            <a:spLocks noChangeArrowheads="1"/>
          </p:cNvSpPr>
          <p:nvPr/>
        </p:nvSpPr>
        <p:spPr bwMode="auto">
          <a:xfrm>
            <a:off x="-36513" y="2671763"/>
            <a:ext cx="9001126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Write each of the following surds in their simplest form:</a:t>
            </a:r>
            <a:endParaRPr lang="en-US" altLang="en-US" sz="2400"/>
          </a:p>
        </p:txBody>
      </p:sp>
      <p:grpSp>
        <p:nvGrpSpPr>
          <p:cNvPr id="71" name="Group 26"/>
          <p:cNvGrpSpPr>
            <a:grpSpLocks/>
          </p:cNvGrpSpPr>
          <p:nvPr/>
        </p:nvGrpSpPr>
        <p:grpSpPr bwMode="auto">
          <a:xfrm>
            <a:off x="4067175" y="1692275"/>
            <a:ext cx="4891088" cy="487363"/>
            <a:chOff x="3065937" y="1604799"/>
            <a:chExt cx="4891065" cy="486925"/>
          </a:xfrm>
        </p:grpSpPr>
        <p:cxnSp>
          <p:nvCxnSpPr>
            <p:cNvPr id="73" name="Straight Arrow Connector 72"/>
            <p:cNvCxnSpPr/>
            <p:nvPr/>
          </p:nvCxnSpPr>
          <p:spPr bwMode="auto">
            <a:xfrm flipH="1" flipV="1">
              <a:off x="3065937" y="1604799"/>
              <a:ext cx="708022" cy="282321"/>
            </a:xfrm>
            <a:prstGeom prst="straightConnector1">
              <a:avLst/>
            </a:prstGeom>
            <a:ln w="25400">
              <a:solidFill>
                <a:srgbClr val="16AA1D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23" name="TextBox 21"/>
            <p:cNvSpPr txBox="1">
              <a:spLocks noChangeArrowheads="1"/>
            </p:cNvSpPr>
            <p:nvPr/>
          </p:nvSpPr>
          <p:spPr bwMode="auto">
            <a:xfrm>
              <a:off x="3721552" y="1722580"/>
              <a:ext cx="4235450" cy="369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LEARN THESE OFF BY HEART</a:t>
              </a:r>
            </a:p>
          </p:txBody>
        </p:sp>
      </p:grpSp>
      <p:graphicFrame>
        <p:nvGraphicFramePr>
          <p:cNvPr id="6173" name="Object 2"/>
          <p:cNvGraphicFramePr>
            <a:graphicFrameLocks noChangeAspect="1"/>
          </p:cNvGraphicFramePr>
          <p:nvPr/>
        </p:nvGraphicFramePr>
        <p:xfrm>
          <a:off x="492125" y="3232150"/>
          <a:ext cx="990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9" name="Equation" r:id="rId4" imgW="291960" imgH="228600" progId="Equation.3">
                  <p:embed/>
                </p:oleObj>
              </mc:Choice>
              <mc:Fallback>
                <p:oleObj name="Equation" r:id="rId4" imgW="29196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25" y="3232150"/>
                        <a:ext cx="9906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4" name="Object 3"/>
          <p:cNvGraphicFramePr>
            <a:graphicFrameLocks noChangeAspect="1"/>
          </p:cNvGraphicFramePr>
          <p:nvPr/>
        </p:nvGraphicFramePr>
        <p:xfrm>
          <a:off x="2125663" y="3232150"/>
          <a:ext cx="10763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0" name="Equation" r:id="rId6" imgW="317362" imgH="228501" progId="Equation.3">
                  <p:embed/>
                </p:oleObj>
              </mc:Choice>
              <mc:Fallback>
                <p:oleObj name="Equation" r:id="rId6" imgW="317362" imgH="228501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5663" y="3232150"/>
                        <a:ext cx="10763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5" name="Object 4"/>
          <p:cNvGraphicFramePr>
            <a:graphicFrameLocks noChangeAspect="1"/>
          </p:cNvGraphicFramePr>
          <p:nvPr/>
        </p:nvGraphicFramePr>
        <p:xfrm>
          <a:off x="3759200" y="3232150"/>
          <a:ext cx="10763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1" name="Equation" r:id="rId8" imgW="317362" imgH="228501" progId="Equation.3">
                  <p:embed/>
                </p:oleObj>
              </mc:Choice>
              <mc:Fallback>
                <p:oleObj name="Equation" r:id="rId8" imgW="317362" imgH="22850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9200" y="3232150"/>
                        <a:ext cx="10763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6" name="Object 5"/>
          <p:cNvGraphicFramePr>
            <a:graphicFrameLocks noChangeAspect="1"/>
          </p:cNvGraphicFramePr>
          <p:nvPr/>
        </p:nvGraphicFramePr>
        <p:xfrm>
          <a:off x="5664200" y="3232150"/>
          <a:ext cx="10763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2" name="Equation" r:id="rId10" imgW="317362" imgH="228501" progId="Equation.3">
                  <p:embed/>
                </p:oleObj>
              </mc:Choice>
              <mc:Fallback>
                <p:oleObj name="Equation" r:id="rId10" imgW="317362" imgH="228501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4200" y="3232150"/>
                        <a:ext cx="10763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7" name="Object 6"/>
          <p:cNvGraphicFramePr>
            <a:graphicFrameLocks noChangeAspect="1"/>
          </p:cNvGraphicFramePr>
          <p:nvPr/>
        </p:nvGraphicFramePr>
        <p:xfrm>
          <a:off x="7539038" y="3232150"/>
          <a:ext cx="133508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3" name="Equation" r:id="rId12" imgW="393529" imgH="228501" progId="Equation.3">
                  <p:embed/>
                </p:oleObj>
              </mc:Choice>
              <mc:Fallback>
                <p:oleObj name="Equation" r:id="rId12" imgW="393529" imgH="228501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9038" y="3232150"/>
                        <a:ext cx="133508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" name="TextBox 1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79512" y="1052736"/>
            <a:ext cx="796131" cy="641073"/>
          </a:xfrm>
          <a:prstGeom prst="rect">
            <a:avLst/>
          </a:prstGeom>
          <a:blipFill rotWithShape="1">
            <a:blip r:embed="rId14"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  <p:sp>
        <p:nvSpPr>
          <p:cNvPr id="127" name="TextBox 1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191667" y="1052736"/>
            <a:ext cx="796131" cy="642868"/>
          </a:xfrm>
          <a:prstGeom prst="rect">
            <a:avLst/>
          </a:prstGeom>
          <a:blipFill rotWithShape="1">
            <a:blip r:embed="rId15"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  <p:sp>
        <p:nvSpPr>
          <p:cNvPr id="128" name="TextBox 12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217361" y="1044292"/>
            <a:ext cx="1058495" cy="642868"/>
          </a:xfrm>
          <a:prstGeom prst="rect">
            <a:avLst/>
          </a:prstGeom>
          <a:blipFill rotWithShape="1">
            <a:blip r:embed="rId1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29" name="TextBox 12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441497" y="1057940"/>
            <a:ext cx="1058495" cy="652871"/>
          </a:xfrm>
          <a:prstGeom prst="rect">
            <a:avLst/>
          </a:prstGeom>
          <a:blipFill rotWithShape="1">
            <a:blip r:embed="rId17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30" name="TextBox 12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737641" y="1057940"/>
            <a:ext cx="1058495" cy="642868"/>
          </a:xfrm>
          <a:prstGeom prst="rect">
            <a:avLst/>
          </a:prstGeom>
          <a:blipFill rotWithShape="1">
            <a:blip r:embed="rId18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31" name="TextBox 13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084168" y="1044292"/>
            <a:ext cx="1058495" cy="642868"/>
          </a:xfrm>
          <a:prstGeom prst="rect">
            <a:avLst/>
          </a:prstGeom>
          <a:blipFill rotWithShape="1">
            <a:blip r:embed="rId19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32" name="TextBox 13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444709" y="1046630"/>
            <a:ext cx="1303755" cy="642868"/>
          </a:xfrm>
          <a:prstGeom prst="rect">
            <a:avLst/>
          </a:prstGeom>
          <a:blipFill rotWithShape="1">
            <a:blip r:embed="rId20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33" name="Rounded Rectangle 132"/>
          <p:cNvSpPr/>
          <p:nvPr/>
        </p:nvSpPr>
        <p:spPr>
          <a:xfrm>
            <a:off x="179388" y="1079500"/>
            <a:ext cx="8701087" cy="584200"/>
          </a:xfrm>
          <a:prstGeom prst="roundRect">
            <a:avLst/>
          </a:prstGeom>
          <a:solidFill>
            <a:srgbClr val="92D05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438775" y="2058988"/>
            <a:ext cx="26146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16AA1D"/>
                </a:solidFill>
              </a:rPr>
              <a:t>(Square numbers)</a:t>
            </a:r>
          </a:p>
        </p:txBody>
      </p:sp>
      <p:sp>
        <p:nvSpPr>
          <p:cNvPr id="6187" name="Text Box 7"/>
          <p:cNvSpPr txBox="1">
            <a:spLocks noChangeArrowheads="1"/>
          </p:cNvSpPr>
          <p:nvPr/>
        </p:nvSpPr>
        <p:spPr bwMode="auto">
          <a:xfrm>
            <a:off x="34925" y="3276600"/>
            <a:ext cx="573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FF0000"/>
                </a:solidFill>
              </a:rPr>
              <a:t>(a)</a:t>
            </a:r>
            <a:r>
              <a:rPr lang="en-GB" altLang="en-US"/>
              <a:t> </a:t>
            </a:r>
            <a:endParaRPr lang="en-US" altLang="en-US"/>
          </a:p>
        </p:txBody>
      </p:sp>
      <p:grpSp>
        <p:nvGrpSpPr>
          <p:cNvPr id="135" name="Group 36"/>
          <p:cNvGrpSpPr>
            <a:grpSpLocks/>
          </p:cNvGrpSpPr>
          <p:nvPr/>
        </p:nvGrpSpPr>
        <p:grpSpPr bwMode="auto">
          <a:xfrm>
            <a:off x="34925" y="4146550"/>
            <a:ext cx="1692275" cy="609600"/>
            <a:chOff x="152400" y="3581400"/>
            <a:chExt cx="1692275" cy="609600"/>
          </a:xfrm>
        </p:grpSpPr>
        <p:graphicFrame>
          <p:nvGraphicFramePr>
            <p:cNvPr id="6220" name="Object 7"/>
            <p:cNvGraphicFramePr>
              <a:graphicFrameLocks noChangeAspect="1"/>
            </p:cNvGraphicFramePr>
            <p:nvPr/>
          </p:nvGraphicFramePr>
          <p:xfrm>
            <a:off x="381000" y="3581400"/>
            <a:ext cx="1463675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44" name="Equation" r:id="rId21" imgW="431613" imgH="228501" progId="Equation.3">
                    <p:embed/>
                  </p:oleObj>
                </mc:Choice>
                <mc:Fallback>
                  <p:oleObj name="Equation" r:id="rId21" imgW="431613" imgH="228501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000" y="3581400"/>
                          <a:ext cx="1463675" cy="609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21" name="TextBox 34"/>
            <p:cNvSpPr txBox="1">
              <a:spLocks noChangeArrowheads="1"/>
            </p:cNvSpPr>
            <p:nvPr/>
          </p:nvSpPr>
          <p:spPr bwMode="auto">
            <a:xfrm>
              <a:off x="152400" y="3657600"/>
              <a:ext cx="4572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400"/>
                <a:t>=</a:t>
              </a:r>
            </a:p>
          </p:txBody>
        </p:sp>
      </p:grpSp>
      <p:grpSp>
        <p:nvGrpSpPr>
          <p:cNvPr id="138" name="Group 37"/>
          <p:cNvGrpSpPr>
            <a:grpSpLocks/>
          </p:cNvGrpSpPr>
          <p:nvPr/>
        </p:nvGrpSpPr>
        <p:grpSpPr bwMode="auto">
          <a:xfrm>
            <a:off x="34925" y="5078413"/>
            <a:ext cx="1463675" cy="574675"/>
            <a:chOff x="152400" y="4513263"/>
            <a:chExt cx="1463675" cy="574675"/>
          </a:xfrm>
        </p:grpSpPr>
        <p:graphicFrame>
          <p:nvGraphicFramePr>
            <p:cNvPr id="6218" name="Object 8"/>
            <p:cNvGraphicFramePr>
              <a:graphicFrameLocks noChangeAspect="1"/>
            </p:cNvGraphicFramePr>
            <p:nvPr/>
          </p:nvGraphicFramePr>
          <p:xfrm>
            <a:off x="582613" y="4513263"/>
            <a:ext cx="1033462" cy="574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45" name="Equation" r:id="rId23" imgW="304536" imgH="215713" progId="Equation.3">
                    <p:embed/>
                  </p:oleObj>
                </mc:Choice>
                <mc:Fallback>
                  <p:oleObj name="Equation" r:id="rId23" imgW="304536" imgH="215713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2613" y="4513263"/>
                          <a:ext cx="1033462" cy="574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19" name="TextBox 34"/>
            <p:cNvSpPr txBox="1">
              <a:spLocks noChangeArrowheads="1"/>
            </p:cNvSpPr>
            <p:nvPr/>
          </p:nvSpPr>
          <p:spPr bwMode="auto">
            <a:xfrm>
              <a:off x="152400" y="4567237"/>
              <a:ext cx="4572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400"/>
                <a:t>=</a:t>
              </a:r>
            </a:p>
          </p:txBody>
        </p:sp>
      </p:grpSp>
      <p:grpSp>
        <p:nvGrpSpPr>
          <p:cNvPr id="141" name="Group 38"/>
          <p:cNvGrpSpPr>
            <a:grpSpLocks/>
          </p:cNvGrpSpPr>
          <p:nvPr/>
        </p:nvGrpSpPr>
        <p:grpSpPr bwMode="auto">
          <a:xfrm>
            <a:off x="1787525" y="4087813"/>
            <a:ext cx="1692275" cy="609600"/>
            <a:chOff x="1905000" y="3522662"/>
            <a:chExt cx="1692275" cy="609600"/>
          </a:xfrm>
        </p:grpSpPr>
        <p:graphicFrame>
          <p:nvGraphicFramePr>
            <p:cNvPr id="6216" name="Object 9"/>
            <p:cNvGraphicFramePr>
              <a:graphicFrameLocks noChangeAspect="1"/>
            </p:cNvGraphicFramePr>
            <p:nvPr/>
          </p:nvGraphicFramePr>
          <p:xfrm>
            <a:off x="2133600" y="3522662"/>
            <a:ext cx="1463675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46" name="Equation" r:id="rId25" imgW="431613" imgH="228501" progId="Equation.3">
                    <p:embed/>
                  </p:oleObj>
                </mc:Choice>
                <mc:Fallback>
                  <p:oleObj name="Equation" r:id="rId25" imgW="431613" imgH="228501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33600" y="3522662"/>
                          <a:ext cx="1463675" cy="609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17" name="TextBox 34"/>
            <p:cNvSpPr txBox="1">
              <a:spLocks noChangeArrowheads="1"/>
            </p:cNvSpPr>
            <p:nvPr/>
          </p:nvSpPr>
          <p:spPr bwMode="auto">
            <a:xfrm>
              <a:off x="1905000" y="3598862"/>
              <a:ext cx="4572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400"/>
                <a:t>=</a:t>
              </a:r>
            </a:p>
          </p:txBody>
        </p:sp>
      </p:grpSp>
      <p:grpSp>
        <p:nvGrpSpPr>
          <p:cNvPr id="144" name="Group 39"/>
          <p:cNvGrpSpPr>
            <a:grpSpLocks/>
          </p:cNvGrpSpPr>
          <p:nvPr/>
        </p:nvGrpSpPr>
        <p:grpSpPr bwMode="auto">
          <a:xfrm>
            <a:off x="1787525" y="5003800"/>
            <a:ext cx="1463675" cy="608013"/>
            <a:chOff x="1905000" y="4438650"/>
            <a:chExt cx="1463675" cy="608013"/>
          </a:xfrm>
        </p:grpSpPr>
        <p:graphicFrame>
          <p:nvGraphicFramePr>
            <p:cNvPr id="6214" name="Object 10"/>
            <p:cNvGraphicFramePr>
              <a:graphicFrameLocks noChangeAspect="1"/>
            </p:cNvGraphicFramePr>
            <p:nvPr/>
          </p:nvGraphicFramePr>
          <p:xfrm>
            <a:off x="2335213" y="4438650"/>
            <a:ext cx="1033462" cy="608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47" name="Equation" r:id="rId27" imgW="304668" imgH="228501" progId="Equation.3">
                    <p:embed/>
                  </p:oleObj>
                </mc:Choice>
                <mc:Fallback>
                  <p:oleObj name="Equation" r:id="rId27" imgW="304668" imgH="228501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35213" y="4438650"/>
                          <a:ext cx="1033462" cy="6080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15" name="TextBox 34"/>
            <p:cNvSpPr txBox="1">
              <a:spLocks noChangeArrowheads="1"/>
            </p:cNvSpPr>
            <p:nvPr/>
          </p:nvSpPr>
          <p:spPr bwMode="auto">
            <a:xfrm>
              <a:off x="1905000" y="4508499"/>
              <a:ext cx="4572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400"/>
                <a:t>=</a:t>
              </a:r>
            </a:p>
          </p:txBody>
        </p:sp>
      </p:grpSp>
      <p:grpSp>
        <p:nvGrpSpPr>
          <p:cNvPr id="147" name="Group 40"/>
          <p:cNvGrpSpPr>
            <a:grpSpLocks/>
          </p:cNvGrpSpPr>
          <p:nvPr/>
        </p:nvGrpSpPr>
        <p:grpSpPr bwMode="auto">
          <a:xfrm>
            <a:off x="3448050" y="4087813"/>
            <a:ext cx="1779588" cy="609600"/>
            <a:chOff x="3565525" y="3522663"/>
            <a:chExt cx="1779588" cy="609600"/>
          </a:xfrm>
        </p:grpSpPr>
        <p:graphicFrame>
          <p:nvGraphicFramePr>
            <p:cNvPr id="6212" name="Object 11"/>
            <p:cNvGraphicFramePr>
              <a:graphicFrameLocks noChangeAspect="1"/>
            </p:cNvGraphicFramePr>
            <p:nvPr/>
          </p:nvGraphicFramePr>
          <p:xfrm>
            <a:off x="3708400" y="3522663"/>
            <a:ext cx="1636713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48" name="Equation" r:id="rId29" imgW="482391" imgH="228501" progId="Equation.3">
                    <p:embed/>
                  </p:oleObj>
                </mc:Choice>
                <mc:Fallback>
                  <p:oleObj name="Equation" r:id="rId29" imgW="482391" imgH="228501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8400" y="3522663"/>
                          <a:ext cx="1636713" cy="609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13" name="TextBox 34"/>
            <p:cNvSpPr txBox="1">
              <a:spLocks noChangeArrowheads="1"/>
            </p:cNvSpPr>
            <p:nvPr/>
          </p:nvSpPr>
          <p:spPr bwMode="auto">
            <a:xfrm>
              <a:off x="3565525" y="3598862"/>
              <a:ext cx="4572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400"/>
                <a:t>=</a:t>
              </a:r>
            </a:p>
          </p:txBody>
        </p:sp>
      </p:grpSp>
      <p:grpSp>
        <p:nvGrpSpPr>
          <p:cNvPr id="150" name="Group 41"/>
          <p:cNvGrpSpPr>
            <a:grpSpLocks/>
          </p:cNvGrpSpPr>
          <p:nvPr/>
        </p:nvGrpSpPr>
        <p:grpSpPr bwMode="auto">
          <a:xfrm>
            <a:off x="3448050" y="5003800"/>
            <a:ext cx="1463675" cy="608013"/>
            <a:chOff x="3565525" y="4438650"/>
            <a:chExt cx="1463675" cy="608013"/>
          </a:xfrm>
        </p:grpSpPr>
        <p:graphicFrame>
          <p:nvGraphicFramePr>
            <p:cNvPr id="6210" name="Object 12"/>
            <p:cNvGraphicFramePr>
              <a:graphicFrameLocks noChangeAspect="1"/>
            </p:cNvGraphicFramePr>
            <p:nvPr/>
          </p:nvGraphicFramePr>
          <p:xfrm>
            <a:off x="3995738" y="4438650"/>
            <a:ext cx="1033462" cy="608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49" name="Equation" r:id="rId31" imgW="304668" imgH="228501" progId="Equation.3">
                    <p:embed/>
                  </p:oleObj>
                </mc:Choice>
                <mc:Fallback>
                  <p:oleObj name="Equation" r:id="rId31" imgW="304668" imgH="228501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95738" y="4438650"/>
                          <a:ext cx="1033462" cy="6080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11" name="TextBox 34"/>
            <p:cNvSpPr txBox="1">
              <a:spLocks noChangeArrowheads="1"/>
            </p:cNvSpPr>
            <p:nvPr/>
          </p:nvSpPr>
          <p:spPr bwMode="auto">
            <a:xfrm>
              <a:off x="3565525" y="4508499"/>
              <a:ext cx="4572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400"/>
                <a:t>=</a:t>
              </a:r>
            </a:p>
          </p:txBody>
        </p:sp>
      </p:grpSp>
      <p:grpSp>
        <p:nvGrpSpPr>
          <p:cNvPr id="153" name="Group 42"/>
          <p:cNvGrpSpPr>
            <a:grpSpLocks/>
          </p:cNvGrpSpPr>
          <p:nvPr/>
        </p:nvGrpSpPr>
        <p:grpSpPr bwMode="auto">
          <a:xfrm>
            <a:off x="5229225" y="3994150"/>
            <a:ext cx="1885950" cy="609600"/>
            <a:chOff x="5347136" y="3429000"/>
            <a:chExt cx="1885514" cy="609600"/>
          </a:xfrm>
        </p:grpSpPr>
        <p:graphicFrame>
          <p:nvGraphicFramePr>
            <p:cNvPr id="6208" name="Object 13"/>
            <p:cNvGraphicFramePr>
              <a:graphicFrameLocks noChangeAspect="1"/>
            </p:cNvGraphicFramePr>
            <p:nvPr/>
          </p:nvGraphicFramePr>
          <p:xfrm>
            <a:off x="5510213" y="3429000"/>
            <a:ext cx="1722437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50" name="Equation" r:id="rId33" imgW="508000" imgH="228600" progId="Equation.3">
                    <p:embed/>
                  </p:oleObj>
                </mc:Choice>
                <mc:Fallback>
                  <p:oleObj name="Equation" r:id="rId33" imgW="508000" imgH="22860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10213" y="3429000"/>
                          <a:ext cx="1722437" cy="609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09" name="TextBox 34"/>
            <p:cNvSpPr txBox="1">
              <a:spLocks noChangeArrowheads="1"/>
            </p:cNvSpPr>
            <p:nvPr/>
          </p:nvSpPr>
          <p:spPr bwMode="auto">
            <a:xfrm>
              <a:off x="5347136" y="3505200"/>
              <a:ext cx="4572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400"/>
                <a:t>=</a:t>
              </a:r>
            </a:p>
          </p:txBody>
        </p:sp>
      </p:grpSp>
      <p:grpSp>
        <p:nvGrpSpPr>
          <p:cNvPr id="156" name="Group 43"/>
          <p:cNvGrpSpPr>
            <a:grpSpLocks/>
          </p:cNvGrpSpPr>
          <p:nvPr/>
        </p:nvGrpSpPr>
        <p:grpSpPr bwMode="auto">
          <a:xfrm>
            <a:off x="5292725" y="4926013"/>
            <a:ext cx="1485900" cy="574675"/>
            <a:chOff x="5410200" y="4360863"/>
            <a:chExt cx="1485900" cy="574675"/>
          </a:xfrm>
        </p:grpSpPr>
        <p:graphicFrame>
          <p:nvGraphicFramePr>
            <p:cNvPr id="6206" name="Object 14"/>
            <p:cNvGraphicFramePr>
              <a:graphicFrameLocks noChangeAspect="1"/>
            </p:cNvGraphicFramePr>
            <p:nvPr/>
          </p:nvGraphicFramePr>
          <p:xfrm>
            <a:off x="5819775" y="4360863"/>
            <a:ext cx="1076325" cy="574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51" name="Equation" r:id="rId35" imgW="317087" imgH="215619" progId="Equation.3">
                    <p:embed/>
                  </p:oleObj>
                </mc:Choice>
                <mc:Fallback>
                  <p:oleObj name="Equation" r:id="rId35" imgW="317087" imgH="215619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19775" y="4360863"/>
                          <a:ext cx="1076325" cy="574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07" name="TextBox 34"/>
            <p:cNvSpPr txBox="1">
              <a:spLocks noChangeArrowheads="1"/>
            </p:cNvSpPr>
            <p:nvPr/>
          </p:nvSpPr>
          <p:spPr bwMode="auto">
            <a:xfrm>
              <a:off x="5410200" y="4414837"/>
              <a:ext cx="4572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400"/>
                <a:t>=</a:t>
              </a:r>
            </a:p>
          </p:txBody>
        </p:sp>
      </p:grpSp>
      <p:grpSp>
        <p:nvGrpSpPr>
          <p:cNvPr id="159" name="Group 44"/>
          <p:cNvGrpSpPr>
            <a:grpSpLocks/>
          </p:cNvGrpSpPr>
          <p:nvPr/>
        </p:nvGrpSpPr>
        <p:grpSpPr bwMode="auto">
          <a:xfrm>
            <a:off x="7250113" y="3917950"/>
            <a:ext cx="1776412" cy="685800"/>
            <a:chOff x="7367588" y="3352800"/>
            <a:chExt cx="1776412" cy="685800"/>
          </a:xfrm>
        </p:grpSpPr>
        <p:graphicFrame>
          <p:nvGraphicFramePr>
            <p:cNvPr id="6204" name="Object 15"/>
            <p:cNvGraphicFramePr>
              <a:graphicFrameLocks noChangeAspect="1"/>
            </p:cNvGraphicFramePr>
            <p:nvPr/>
          </p:nvGraphicFramePr>
          <p:xfrm>
            <a:off x="7367588" y="3352800"/>
            <a:ext cx="1776412" cy="68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52" name="Equation" r:id="rId37" imgW="571252" imgH="228501" progId="Equation.3">
                    <p:embed/>
                  </p:oleObj>
                </mc:Choice>
                <mc:Fallback>
                  <p:oleObj name="Equation" r:id="rId37" imgW="571252" imgH="228501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67588" y="3352800"/>
                          <a:ext cx="1776412" cy="685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05" name="TextBox 34"/>
            <p:cNvSpPr txBox="1">
              <a:spLocks noChangeArrowheads="1"/>
            </p:cNvSpPr>
            <p:nvPr/>
          </p:nvSpPr>
          <p:spPr bwMode="auto">
            <a:xfrm>
              <a:off x="7375525" y="3429000"/>
              <a:ext cx="4572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400"/>
                <a:t>=</a:t>
              </a:r>
            </a:p>
          </p:txBody>
        </p:sp>
      </p:grpSp>
      <p:grpSp>
        <p:nvGrpSpPr>
          <p:cNvPr id="162" name="Group 45"/>
          <p:cNvGrpSpPr>
            <a:grpSpLocks/>
          </p:cNvGrpSpPr>
          <p:nvPr/>
        </p:nvGrpSpPr>
        <p:grpSpPr bwMode="auto">
          <a:xfrm>
            <a:off x="7258050" y="4833938"/>
            <a:ext cx="1593850" cy="684212"/>
            <a:chOff x="7375525" y="4268788"/>
            <a:chExt cx="1593850" cy="684212"/>
          </a:xfrm>
        </p:grpSpPr>
        <p:graphicFrame>
          <p:nvGraphicFramePr>
            <p:cNvPr id="6202" name="Object 16"/>
            <p:cNvGraphicFramePr>
              <a:graphicFrameLocks noChangeAspect="1"/>
            </p:cNvGraphicFramePr>
            <p:nvPr/>
          </p:nvGraphicFramePr>
          <p:xfrm>
            <a:off x="7677150" y="4268788"/>
            <a:ext cx="1292225" cy="684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53" name="Equation" r:id="rId39" imgW="381000" imgH="228600" progId="Equation.3">
                    <p:embed/>
                  </p:oleObj>
                </mc:Choice>
                <mc:Fallback>
                  <p:oleObj name="Equation" r:id="rId39" imgW="381000" imgH="22860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77150" y="4268788"/>
                          <a:ext cx="1292225" cy="684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03" name="TextBox 34"/>
            <p:cNvSpPr txBox="1">
              <a:spLocks noChangeArrowheads="1"/>
            </p:cNvSpPr>
            <p:nvPr/>
          </p:nvSpPr>
          <p:spPr bwMode="auto">
            <a:xfrm>
              <a:off x="7375525" y="4365933"/>
              <a:ext cx="4572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400"/>
                <a:t>=</a:t>
              </a:r>
            </a:p>
          </p:txBody>
        </p:sp>
      </p:grpSp>
      <p:sp>
        <p:nvSpPr>
          <p:cNvPr id="6198" name="Text Box 7"/>
          <p:cNvSpPr txBox="1">
            <a:spLocks noChangeArrowheads="1"/>
          </p:cNvSpPr>
          <p:nvPr/>
        </p:nvSpPr>
        <p:spPr bwMode="auto">
          <a:xfrm>
            <a:off x="1677988" y="3276600"/>
            <a:ext cx="573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FF0000"/>
                </a:solidFill>
              </a:rPr>
              <a:t>(b)</a:t>
            </a:r>
            <a:r>
              <a:rPr lang="en-GB" altLang="en-US"/>
              <a:t> </a:t>
            </a:r>
            <a:endParaRPr lang="en-US" altLang="en-US"/>
          </a:p>
        </p:txBody>
      </p:sp>
      <p:sp>
        <p:nvSpPr>
          <p:cNvPr id="6199" name="Text Box 7"/>
          <p:cNvSpPr txBox="1">
            <a:spLocks noChangeArrowheads="1"/>
          </p:cNvSpPr>
          <p:nvPr/>
        </p:nvSpPr>
        <p:spPr bwMode="auto">
          <a:xfrm>
            <a:off x="3316288" y="3276600"/>
            <a:ext cx="573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FF0000"/>
                </a:solidFill>
              </a:rPr>
              <a:t>(c)</a:t>
            </a:r>
            <a:r>
              <a:rPr lang="en-GB" altLang="en-US"/>
              <a:t> </a:t>
            </a:r>
            <a:endParaRPr lang="en-US" altLang="en-US"/>
          </a:p>
        </p:txBody>
      </p:sp>
      <p:sp>
        <p:nvSpPr>
          <p:cNvPr id="6200" name="Text Box 7"/>
          <p:cNvSpPr txBox="1">
            <a:spLocks noChangeArrowheads="1"/>
          </p:cNvSpPr>
          <p:nvPr/>
        </p:nvSpPr>
        <p:spPr bwMode="auto">
          <a:xfrm>
            <a:off x="5148263" y="3276600"/>
            <a:ext cx="6016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FF0000"/>
                </a:solidFill>
              </a:rPr>
              <a:t>(d)</a:t>
            </a:r>
            <a:r>
              <a:rPr lang="en-GB" altLang="en-US"/>
              <a:t> </a:t>
            </a:r>
            <a:endParaRPr lang="en-US" altLang="en-US"/>
          </a:p>
        </p:txBody>
      </p:sp>
      <p:sp>
        <p:nvSpPr>
          <p:cNvPr id="6201" name="Text Box 7"/>
          <p:cNvSpPr txBox="1">
            <a:spLocks noChangeArrowheads="1"/>
          </p:cNvSpPr>
          <p:nvPr/>
        </p:nvSpPr>
        <p:spPr bwMode="auto">
          <a:xfrm>
            <a:off x="7096125" y="3276600"/>
            <a:ext cx="571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FF0000"/>
                </a:solidFill>
              </a:rPr>
              <a:t>(e)</a:t>
            </a:r>
            <a:r>
              <a:rPr lang="en-GB" altLang="en-US"/>
              <a:t> 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ounded Rectangle 31"/>
          <p:cNvSpPr/>
          <p:nvPr/>
        </p:nvSpPr>
        <p:spPr>
          <a:xfrm>
            <a:off x="1500166" y="1"/>
            <a:ext cx="1643074" cy="500042"/>
          </a:xfrm>
          <a:prstGeom prst="roundRect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700" b="1" dirty="0">
                <a:solidFill>
                  <a:schemeClr val="bg1"/>
                </a:solidFill>
              </a:rPr>
              <a:t>Creative Entrepreneur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300192" y="1"/>
            <a:ext cx="1555006" cy="50004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700" b="1" dirty="0">
                <a:solidFill>
                  <a:schemeClr val="bg1"/>
                </a:solidFill>
              </a:rPr>
              <a:t>Responsible Citizen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143240" y="1"/>
            <a:ext cx="1643064" cy="500042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Independent Learner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0" y="1"/>
            <a:ext cx="1500188" cy="500041"/>
          </a:xfrm>
          <a:prstGeom prst="roundRect">
            <a:avLst/>
          </a:prstGeom>
          <a:solidFill>
            <a:srgbClr val="FF996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Positive Thinker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7870720" y="0"/>
            <a:ext cx="1259632" cy="500041"/>
          </a:xfrm>
          <a:prstGeom prst="roundRect">
            <a:avLst/>
          </a:prstGeom>
          <a:solidFill>
            <a:srgbClr val="FF3399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/>
              <a:t>Team Worker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4786314" y="1"/>
            <a:ext cx="1500188" cy="500042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/>
              <a:t>Reflective Learner</a:t>
            </a:r>
          </a:p>
        </p:txBody>
      </p:sp>
      <p:sp>
        <p:nvSpPr>
          <p:cNvPr id="7188" name="Rectangle 9"/>
          <p:cNvSpPr>
            <a:spLocks noChangeArrowheads="1"/>
          </p:cNvSpPr>
          <p:nvPr/>
        </p:nvSpPr>
        <p:spPr bwMode="auto">
          <a:xfrm>
            <a:off x="0" y="428625"/>
            <a:ext cx="505142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Enterprise Skills</a:t>
            </a:r>
          </a:p>
        </p:txBody>
      </p:sp>
      <p:sp>
        <p:nvSpPr>
          <p:cNvPr id="7189" name="Rectangle 2"/>
          <p:cNvSpPr txBox="1">
            <a:spLocks noChangeArrowheads="1"/>
          </p:cNvSpPr>
          <p:nvPr/>
        </p:nvSpPr>
        <p:spPr bwMode="auto">
          <a:xfrm>
            <a:off x="5357813" y="485775"/>
            <a:ext cx="37861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Which ones are you using?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0" y="571500"/>
            <a:ext cx="2051050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41" name="Rounded Rectangle 40"/>
          <p:cNvSpPr/>
          <p:nvPr/>
        </p:nvSpPr>
        <p:spPr>
          <a:xfrm>
            <a:off x="5929313" y="571500"/>
            <a:ext cx="3214687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7192" name="Line 4"/>
          <p:cNvSpPr>
            <a:spLocks noChangeShapeType="1"/>
          </p:cNvSpPr>
          <p:nvPr/>
        </p:nvSpPr>
        <p:spPr bwMode="auto">
          <a:xfrm>
            <a:off x="0" y="973138"/>
            <a:ext cx="9144000" cy="0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3" name="Title 1"/>
          <p:cNvSpPr txBox="1">
            <a:spLocks/>
          </p:cNvSpPr>
          <p:nvPr/>
        </p:nvSpPr>
        <p:spPr bwMode="auto">
          <a:xfrm>
            <a:off x="-128588" y="476250"/>
            <a:ext cx="8229601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2800" b="1" u="sng">
                <a:solidFill>
                  <a:schemeClr val="tx2"/>
                </a:solidFill>
              </a:rPr>
              <a:t>SIMPLIFYING SURDS</a:t>
            </a:r>
            <a:endParaRPr lang="en-GB" altLang="en-US" sz="2800">
              <a:solidFill>
                <a:schemeClr val="tx2"/>
              </a:solidFill>
            </a:endParaRPr>
          </a:p>
        </p:txBody>
      </p:sp>
      <p:sp>
        <p:nvSpPr>
          <p:cNvPr id="7194" name="Text Box 40"/>
          <p:cNvSpPr txBox="1">
            <a:spLocks noChangeArrowheads="1"/>
          </p:cNvSpPr>
          <p:nvPr/>
        </p:nvSpPr>
        <p:spPr bwMode="auto">
          <a:xfrm>
            <a:off x="34925" y="1646238"/>
            <a:ext cx="83534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 b="1" u="sng">
                <a:solidFill>
                  <a:srgbClr val="FF0000"/>
                </a:solidFill>
              </a:rPr>
              <a:t>QUICK AFL QUESTIONS ON MINI WHITEBOARDS (BEFORE CODEBREAKER)</a:t>
            </a:r>
            <a:endParaRPr lang="en-US" altLang="en-US" sz="2400" b="1" u="sng">
              <a:solidFill>
                <a:srgbClr val="FF0000"/>
              </a:solidFill>
            </a:endParaRPr>
          </a:p>
        </p:txBody>
      </p:sp>
      <p:graphicFrame>
        <p:nvGraphicFramePr>
          <p:cNvPr id="7195" name="Object 2"/>
          <p:cNvGraphicFramePr>
            <a:graphicFrameLocks noChangeAspect="1"/>
          </p:cNvGraphicFramePr>
          <p:nvPr/>
        </p:nvGraphicFramePr>
        <p:xfrm>
          <a:off x="471488" y="2581275"/>
          <a:ext cx="103505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0" name="Equation" r:id="rId4" imgW="304560" imgH="215640" progId="Equation.3">
                  <p:embed/>
                </p:oleObj>
              </mc:Choice>
              <mc:Fallback>
                <p:oleObj name="Equation" r:id="rId4" imgW="30456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8" y="2581275"/>
                        <a:ext cx="1035050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6" name="Text Box 7"/>
          <p:cNvSpPr txBox="1">
            <a:spLocks noChangeArrowheads="1"/>
          </p:cNvSpPr>
          <p:nvPr/>
        </p:nvSpPr>
        <p:spPr bwMode="auto">
          <a:xfrm>
            <a:off x="34925" y="2609850"/>
            <a:ext cx="573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FF0000"/>
                </a:solidFill>
              </a:rPr>
              <a:t>(a)</a:t>
            </a:r>
            <a:r>
              <a:rPr lang="en-GB" altLang="en-US"/>
              <a:t> </a:t>
            </a:r>
            <a:endParaRPr lang="en-US" altLang="en-US"/>
          </a:p>
        </p:txBody>
      </p:sp>
      <p:graphicFrame>
        <p:nvGraphicFramePr>
          <p:cNvPr id="7197" name="Object 2"/>
          <p:cNvGraphicFramePr>
            <a:graphicFrameLocks noChangeAspect="1"/>
          </p:cNvGraphicFramePr>
          <p:nvPr/>
        </p:nvGraphicFramePr>
        <p:xfrm>
          <a:off x="2451100" y="2563813"/>
          <a:ext cx="1077913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1" name="Equation" r:id="rId6" imgW="317160" imgH="228600" progId="Equation.3">
                  <p:embed/>
                </p:oleObj>
              </mc:Choice>
              <mc:Fallback>
                <p:oleObj name="Equation" r:id="rId6" imgW="31716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1100" y="2563813"/>
                        <a:ext cx="1077913" cy="61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8" name="Text Box 7"/>
          <p:cNvSpPr txBox="1">
            <a:spLocks noChangeArrowheads="1"/>
          </p:cNvSpPr>
          <p:nvPr/>
        </p:nvSpPr>
        <p:spPr bwMode="auto">
          <a:xfrm>
            <a:off x="1985963" y="2624138"/>
            <a:ext cx="5730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FF0000"/>
                </a:solidFill>
              </a:rPr>
              <a:t>(b)</a:t>
            </a:r>
            <a:r>
              <a:rPr lang="en-GB" altLang="en-US"/>
              <a:t> </a:t>
            </a:r>
            <a:endParaRPr lang="en-US" altLang="en-US"/>
          </a:p>
        </p:txBody>
      </p:sp>
      <p:graphicFrame>
        <p:nvGraphicFramePr>
          <p:cNvPr id="7199" name="Object 2"/>
          <p:cNvGraphicFramePr>
            <a:graphicFrameLocks noChangeAspect="1"/>
          </p:cNvGraphicFramePr>
          <p:nvPr/>
        </p:nvGraphicFramePr>
        <p:xfrm>
          <a:off x="4687888" y="2549525"/>
          <a:ext cx="107791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2" name="Equation" r:id="rId8" imgW="317160" imgH="228600" progId="Equation.3">
                  <p:embed/>
                </p:oleObj>
              </mc:Choice>
              <mc:Fallback>
                <p:oleObj name="Equation" r:id="rId8" imgW="31716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7888" y="2549525"/>
                        <a:ext cx="1077912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00" name="Text Box 7"/>
          <p:cNvSpPr txBox="1">
            <a:spLocks noChangeArrowheads="1"/>
          </p:cNvSpPr>
          <p:nvPr/>
        </p:nvSpPr>
        <p:spPr bwMode="auto">
          <a:xfrm>
            <a:off x="4176713" y="2608263"/>
            <a:ext cx="5730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FF0000"/>
                </a:solidFill>
              </a:rPr>
              <a:t>(c)</a:t>
            </a:r>
            <a:r>
              <a:rPr lang="en-GB" altLang="en-US"/>
              <a:t> </a:t>
            </a:r>
            <a:endParaRPr lang="en-US" altLang="en-US"/>
          </a:p>
        </p:txBody>
      </p:sp>
      <p:graphicFrame>
        <p:nvGraphicFramePr>
          <p:cNvPr id="7201" name="Object 2"/>
          <p:cNvGraphicFramePr>
            <a:graphicFrameLocks noChangeAspect="1"/>
          </p:cNvGraphicFramePr>
          <p:nvPr/>
        </p:nvGraphicFramePr>
        <p:xfrm>
          <a:off x="6881813" y="2549525"/>
          <a:ext cx="12906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3" name="Equation" r:id="rId10" imgW="380880" imgH="228600" progId="Equation.3">
                  <p:embed/>
                </p:oleObj>
              </mc:Choice>
              <mc:Fallback>
                <p:oleObj name="Equation" r:id="rId10" imgW="38088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1813" y="2549525"/>
                        <a:ext cx="129063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02" name="Text Box 7"/>
          <p:cNvSpPr txBox="1">
            <a:spLocks noChangeArrowheads="1"/>
          </p:cNvSpPr>
          <p:nvPr/>
        </p:nvSpPr>
        <p:spPr bwMode="auto">
          <a:xfrm>
            <a:off x="6475413" y="2608263"/>
            <a:ext cx="5730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FF0000"/>
                </a:solidFill>
              </a:rPr>
              <a:t>(d)</a:t>
            </a:r>
            <a:r>
              <a:rPr lang="en-GB" altLang="en-US"/>
              <a:t> </a:t>
            </a:r>
            <a:endParaRPr lang="en-US" alt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63513" y="3219450"/>
          <a:ext cx="12398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4" name="Equation" r:id="rId12" imgW="545863" imgH="228501" progId="Equation.3">
                  <p:embed/>
                </p:oleObj>
              </mc:Choice>
              <mc:Fallback>
                <p:oleObj name="Equation" r:id="rId12" imgW="545863" imgH="228501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3" y="3219450"/>
                        <a:ext cx="123983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79388" y="3802063"/>
          <a:ext cx="1079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5" name="Equation" r:id="rId14" imgW="431613" imgH="228501" progId="Equation.3">
                  <p:embed/>
                </p:oleObj>
              </mc:Choice>
              <mc:Fallback>
                <p:oleObj name="Equation" r:id="rId14" imgW="431613" imgH="228501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3802063"/>
                        <a:ext cx="10795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189163" y="3213100"/>
          <a:ext cx="13747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6" name="Equation" r:id="rId16" imgW="533160" imgH="228600" progId="Equation.3">
                  <p:embed/>
                </p:oleObj>
              </mc:Choice>
              <mc:Fallback>
                <p:oleObj name="Equation" r:id="rId16" imgW="53316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9163" y="3213100"/>
                        <a:ext cx="13747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205038" y="3797300"/>
          <a:ext cx="12144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7" name="Equation" r:id="rId18" imgW="419040" imgH="228600" progId="Equation.3">
                  <p:embed/>
                </p:oleObj>
              </mc:Choice>
              <mc:Fallback>
                <p:oleObj name="Equation" r:id="rId18" imgW="41904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5038" y="3797300"/>
                        <a:ext cx="121443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344988" y="3227388"/>
          <a:ext cx="15843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8" name="Equation" r:id="rId20" imgW="609480" imgH="228600" progId="Equation.3">
                  <p:embed/>
                </p:oleObj>
              </mc:Choice>
              <mc:Fallback>
                <p:oleObj name="Equation" r:id="rId20" imgW="60948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4988" y="3227388"/>
                        <a:ext cx="15843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360863" y="3811588"/>
          <a:ext cx="12906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9" name="Equation" r:id="rId22" imgW="495000" imgH="228600" progId="Equation.3">
                  <p:embed/>
                </p:oleObj>
              </mc:Choice>
              <mc:Fallback>
                <p:oleObj name="Equation" r:id="rId22" imgW="4950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0863" y="3811588"/>
                        <a:ext cx="129063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572250" y="3228975"/>
          <a:ext cx="18161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0" name="Equation" r:id="rId24" imgW="685800" imgH="228600" progId="Equation.3">
                  <p:embed/>
                </p:oleObj>
              </mc:Choice>
              <mc:Fallback>
                <p:oleObj name="Equation" r:id="rId24" imgW="6858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0" y="3228975"/>
                        <a:ext cx="18161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664325" y="3813175"/>
          <a:ext cx="1206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" name="Equation" r:id="rId26" imgW="495000" imgH="228600" progId="Equation.3">
                  <p:embed/>
                </p:oleObj>
              </mc:Choice>
              <mc:Fallback>
                <p:oleObj name="Equation" r:id="rId26" imgW="49500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4325" y="3813175"/>
                        <a:ext cx="12065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11" name="Text Box 40"/>
          <p:cNvSpPr txBox="1">
            <a:spLocks noChangeArrowheads="1"/>
          </p:cNvSpPr>
          <p:nvPr/>
        </p:nvSpPr>
        <p:spPr bwMode="auto">
          <a:xfrm>
            <a:off x="-11113" y="4508500"/>
            <a:ext cx="2160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u="sng">
                <a:solidFill>
                  <a:srgbClr val="660066"/>
                </a:solidFill>
              </a:rPr>
              <a:t>EXTENSION</a:t>
            </a:r>
            <a:endParaRPr lang="en-US" altLang="en-US" sz="2400" b="1" u="sng">
              <a:solidFill>
                <a:srgbClr val="660066"/>
              </a:solidFill>
            </a:endParaRPr>
          </a:p>
        </p:txBody>
      </p:sp>
      <p:graphicFrame>
        <p:nvGraphicFramePr>
          <p:cNvPr id="7212" name="Object 2"/>
          <p:cNvGraphicFramePr>
            <a:graphicFrameLocks noChangeAspect="1"/>
          </p:cNvGraphicFramePr>
          <p:nvPr/>
        </p:nvGraphicFramePr>
        <p:xfrm>
          <a:off x="449263" y="4970463"/>
          <a:ext cx="1079500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" name="Equation" r:id="rId28" imgW="317160" imgH="228600" progId="Equation.3">
                  <p:embed/>
                </p:oleObj>
              </mc:Choice>
              <mc:Fallback>
                <p:oleObj name="Equation" r:id="rId28" imgW="31716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4970463"/>
                        <a:ext cx="1079500" cy="61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13" name="Text Box 7"/>
          <p:cNvSpPr txBox="1">
            <a:spLocks noChangeArrowheads="1"/>
          </p:cNvSpPr>
          <p:nvPr/>
        </p:nvSpPr>
        <p:spPr bwMode="auto">
          <a:xfrm>
            <a:off x="34925" y="5016500"/>
            <a:ext cx="573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660066"/>
                </a:solidFill>
              </a:rPr>
              <a:t>(a)</a:t>
            </a:r>
            <a:r>
              <a:rPr lang="en-GB" altLang="en-US">
                <a:solidFill>
                  <a:srgbClr val="660066"/>
                </a:solidFill>
              </a:rPr>
              <a:t> </a:t>
            </a:r>
            <a:endParaRPr lang="en-US" altLang="en-US">
              <a:solidFill>
                <a:srgbClr val="660066"/>
              </a:solidFill>
            </a:endParaRPr>
          </a:p>
        </p:txBody>
      </p:sp>
      <p:graphicFrame>
        <p:nvGraphicFramePr>
          <p:cNvPr id="7214" name="Object 2"/>
          <p:cNvGraphicFramePr>
            <a:graphicFrameLocks noChangeAspect="1"/>
          </p:cNvGraphicFramePr>
          <p:nvPr/>
        </p:nvGraphicFramePr>
        <p:xfrm>
          <a:off x="2471738" y="4970463"/>
          <a:ext cx="1035050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" name="Equation" r:id="rId30" imgW="304560" imgH="228600" progId="Equation.3">
                  <p:embed/>
                </p:oleObj>
              </mc:Choice>
              <mc:Fallback>
                <p:oleObj name="Equation" r:id="rId30" imgW="30456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1738" y="4970463"/>
                        <a:ext cx="1035050" cy="61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15" name="Text Box 7"/>
          <p:cNvSpPr txBox="1">
            <a:spLocks noChangeArrowheads="1"/>
          </p:cNvSpPr>
          <p:nvPr/>
        </p:nvSpPr>
        <p:spPr bwMode="auto">
          <a:xfrm>
            <a:off x="1985963" y="5030788"/>
            <a:ext cx="5730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660066"/>
                </a:solidFill>
              </a:rPr>
              <a:t>(b)</a:t>
            </a:r>
            <a:r>
              <a:rPr lang="en-GB" altLang="en-US">
                <a:solidFill>
                  <a:srgbClr val="660066"/>
                </a:solidFill>
              </a:rPr>
              <a:t> </a:t>
            </a:r>
            <a:endParaRPr lang="en-US" altLang="en-US">
              <a:solidFill>
                <a:srgbClr val="660066"/>
              </a:solidFill>
            </a:endParaRPr>
          </a:p>
        </p:txBody>
      </p:sp>
      <p:graphicFrame>
        <p:nvGraphicFramePr>
          <p:cNvPr id="7216" name="Object 2"/>
          <p:cNvGraphicFramePr>
            <a:graphicFrameLocks noChangeAspect="1"/>
          </p:cNvGraphicFramePr>
          <p:nvPr/>
        </p:nvGraphicFramePr>
        <p:xfrm>
          <a:off x="4581525" y="4956175"/>
          <a:ext cx="12922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4" name="Equation" r:id="rId32" imgW="380880" imgH="228600" progId="Equation.3">
                  <p:embed/>
                </p:oleObj>
              </mc:Choice>
              <mc:Fallback>
                <p:oleObj name="Equation" r:id="rId32" imgW="38088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1525" y="4956175"/>
                        <a:ext cx="12922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17" name="Text Box 7"/>
          <p:cNvSpPr txBox="1">
            <a:spLocks noChangeArrowheads="1"/>
          </p:cNvSpPr>
          <p:nvPr/>
        </p:nvSpPr>
        <p:spPr bwMode="auto">
          <a:xfrm>
            <a:off x="4176713" y="5014913"/>
            <a:ext cx="5730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660066"/>
                </a:solidFill>
              </a:rPr>
              <a:t>(c)</a:t>
            </a:r>
            <a:r>
              <a:rPr lang="en-GB" altLang="en-US">
                <a:solidFill>
                  <a:srgbClr val="660066"/>
                </a:solidFill>
              </a:rPr>
              <a:t> </a:t>
            </a:r>
            <a:endParaRPr lang="en-US" altLang="en-US">
              <a:solidFill>
                <a:srgbClr val="660066"/>
              </a:solidFill>
            </a:endParaRPr>
          </a:p>
        </p:txBody>
      </p:sp>
      <p:graphicFrame>
        <p:nvGraphicFramePr>
          <p:cNvPr id="7218" name="Object 2"/>
          <p:cNvGraphicFramePr>
            <a:graphicFrameLocks noChangeAspect="1"/>
          </p:cNvGraphicFramePr>
          <p:nvPr/>
        </p:nvGraphicFramePr>
        <p:xfrm>
          <a:off x="6989763" y="4956175"/>
          <a:ext cx="10747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" name="Equation" r:id="rId34" imgW="317160" imgH="228600" progId="Equation.3">
                  <p:embed/>
                </p:oleObj>
              </mc:Choice>
              <mc:Fallback>
                <p:oleObj name="Equation" r:id="rId34" imgW="31716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9763" y="4956175"/>
                        <a:ext cx="107473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19" name="Text Box 7"/>
          <p:cNvSpPr txBox="1">
            <a:spLocks noChangeArrowheads="1"/>
          </p:cNvSpPr>
          <p:nvPr/>
        </p:nvSpPr>
        <p:spPr bwMode="auto">
          <a:xfrm>
            <a:off x="6475413" y="5014913"/>
            <a:ext cx="5730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660066"/>
                </a:solidFill>
              </a:rPr>
              <a:t>(d)</a:t>
            </a:r>
            <a:r>
              <a:rPr lang="en-GB" altLang="en-US">
                <a:solidFill>
                  <a:srgbClr val="660066"/>
                </a:solidFill>
              </a:rPr>
              <a:t> </a:t>
            </a:r>
            <a:endParaRPr lang="en-US" altLang="en-US">
              <a:solidFill>
                <a:srgbClr val="660066"/>
              </a:solidFill>
            </a:endParaRPr>
          </a:p>
        </p:txBody>
      </p:sp>
      <p:graphicFrame>
        <p:nvGraphicFramePr>
          <p:cNvPr id="99" name="Object 98"/>
          <p:cNvGraphicFramePr>
            <a:graphicFrameLocks noChangeAspect="1"/>
          </p:cNvGraphicFramePr>
          <p:nvPr/>
        </p:nvGraphicFramePr>
        <p:xfrm>
          <a:off x="77788" y="5626100"/>
          <a:ext cx="161448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6" name="Equation" r:id="rId36" imgW="622080" imgH="228600" progId="Equation.3">
                  <p:embed/>
                </p:oleObj>
              </mc:Choice>
              <mc:Fallback>
                <p:oleObj name="Equation" r:id="rId36" imgW="622080" imgH="228600" progId="Equation.3">
                  <p:embed/>
                  <p:pic>
                    <p:nvPicPr>
                      <p:cNvPr id="0" name="Object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8" y="5626100"/>
                        <a:ext cx="161448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" name="Object 99"/>
          <p:cNvGraphicFramePr>
            <a:graphicFrameLocks noChangeAspect="1"/>
          </p:cNvGraphicFramePr>
          <p:nvPr/>
        </p:nvGraphicFramePr>
        <p:xfrm>
          <a:off x="179388" y="6226175"/>
          <a:ext cx="107950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7" name="Equation" r:id="rId38" imgW="431640" imgH="215640" progId="Equation.3">
                  <p:embed/>
                </p:oleObj>
              </mc:Choice>
              <mc:Fallback>
                <p:oleObj name="Equation" r:id="rId38" imgW="431640" imgH="215640" progId="Equation.3">
                  <p:embed/>
                  <p:pic>
                    <p:nvPicPr>
                      <p:cNvPr id="0" name="Object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6226175"/>
                        <a:ext cx="1079500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" name="Object 100"/>
          <p:cNvGraphicFramePr>
            <a:graphicFrameLocks noChangeAspect="1"/>
          </p:cNvGraphicFramePr>
          <p:nvPr/>
        </p:nvGraphicFramePr>
        <p:xfrm>
          <a:off x="2058988" y="5619750"/>
          <a:ext cx="163671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8" name="Equation" r:id="rId40" imgW="634680" imgH="228600" progId="Equation.3">
                  <p:embed/>
                </p:oleObj>
              </mc:Choice>
              <mc:Fallback>
                <p:oleObj name="Equation" r:id="rId40" imgW="634680" imgH="228600" progId="Equation.3">
                  <p:embed/>
                  <p:pic>
                    <p:nvPicPr>
                      <p:cNvPr id="0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8988" y="5619750"/>
                        <a:ext cx="1636712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" name="Object 101"/>
          <p:cNvGraphicFramePr>
            <a:graphicFrameLocks noChangeAspect="1"/>
          </p:cNvGraphicFramePr>
          <p:nvPr/>
        </p:nvGraphicFramePr>
        <p:xfrm>
          <a:off x="2187575" y="6219825"/>
          <a:ext cx="125095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9" name="Equation" r:id="rId42" imgW="431640" imgH="215640" progId="Equation.3">
                  <p:embed/>
                </p:oleObj>
              </mc:Choice>
              <mc:Fallback>
                <p:oleObj name="Equation" r:id="rId42" imgW="431640" imgH="215640" progId="Equation.3">
                  <p:embed/>
                  <p:pic>
                    <p:nvPicPr>
                      <p:cNvPr id="0" name="Object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7575" y="6219825"/>
                        <a:ext cx="1250950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" name="Object 102"/>
          <p:cNvGraphicFramePr>
            <a:graphicFrameLocks noChangeAspect="1"/>
          </p:cNvGraphicFramePr>
          <p:nvPr/>
        </p:nvGraphicFramePr>
        <p:xfrm>
          <a:off x="4329113" y="5634038"/>
          <a:ext cx="16176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0" name="Equation" r:id="rId44" imgW="622080" imgH="228600" progId="Equation.3">
                  <p:embed/>
                </p:oleObj>
              </mc:Choice>
              <mc:Fallback>
                <p:oleObj name="Equation" r:id="rId44" imgW="622080" imgH="228600" progId="Equation.3">
                  <p:embed/>
                  <p:pic>
                    <p:nvPicPr>
                      <p:cNvPr id="0" name="Object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9113" y="5634038"/>
                        <a:ext cx="1617662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" name="Object 103"/>
          <p:cNvGraphicFramePr>
            <a:graphicFrameLocks noChangeAspect="1"/>
          </p:cNvGraphicFramePr>
          <p:nvPr/>
        </p:nvGraphicFramePr>
        <p:xfrm>
          <a:off x="4459288" y="6218238"/>
          <a:ext cx="1092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1" name="Equation" r:id="rId46" imgW="419040" imgH="228600" progId="Equation.3">
                  <p:embed/>
                </p:oleObj>
              </mc:Choice>
              <mc:Fallback>
                <p:oleObj name="Equation" r:id="rId46" imgW="419040" imgH="228600" progId="Equation.3">
                  <p:embed/>
                  <p:pic>
                    <p:nvPicPr>
                      <p:cNvPr id="0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9288" y="6218238"/>
                        <a:ext cx="10922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" name="Object 104"/>
          <p:cNvGraphicFramePr>
            <a:graphicFrameLocks noChangeAspect="1"/>
          </p:cNvGraphicFramePr>
          <p:nvPr/>
        </p:nvGraphicFramePr>
        <p:xfrm>
          <a:off x="6689725" y="5635625"/>
          <a:ext cx="15811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2" name="Equation" r:id="rId48" imgW="596880" imgH="228600" progId="Equation.3">
                  <p:embed/>
                </p:oleObj>
              </mc:Choice>
              <mc:Fallback>
                <p:oleObj name="Equation" r:id="rId48" imgW="596880" imgH="228600" progId="Equation.3">
                  <p:embed/>
                  <p:pic>
                    <p:nvPicPr>
                      <p:cNvPr id="0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9725" y="5635625"/>
                        <a:ext cx="158115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" name="Object 105"/>
          <p:cNvGraphicFramePr>
            <a:graphicFrameLocks noChangeAspect="1"/>
          </p:cNvGraphicFramePr>
          <p:nvPr/>
        </p:nvGraphicFramePr>
        <p:xfrm>
          <a:off x="6742113" y="6219825"/>
          <a:ext cx="10509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3" name="Equation" r:id="rId50" imgW="431640" imgH="228600" progId="Equation.3">
                  <p:embed/>
                </p:oleObj>
              </mc:Choice>
              <mc:Fallback>
                <p:oleObj name="Equation" r:id="rId50" imgW="431640" imgH="228600" progId="Equation.3">
                  <p:embed/>
                  <p:pic>
                    <p:nvPicPr>
                      <p:cNvPr id="0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2113" y="6219825"/>
                        <a:ext cx="10509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" name="TextBox 1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79512" y="1052736"/>
            <a:ext cx="796131" cy="641073"/>
          </a:xfrm>
          <a:prstGeom prst="rect">
            <a:avLst/>
          </a:prstGeom>
          <a:blipFill rotWithShape="1">
            <a:blip r:embed="rId52"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  <p:sp>
        <p:nvSpPr>
          <p:cNvPr id="109" name="TextBox 1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191667" y="1052736"/>
            <a:ext cx="796131" cy="642868"/>
          </a:xfrm>
          <a:prstGeom prst="rect">
            <a:avLst/>
          </a:prstGeom>
          <a:blipFill rotWithShape="1">
            <a:blip r:embed="rId53"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  <p:sp>
        <p:nvSpPr>
          <p:cNvPr id="110" name="TextBox 10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217361" y="1044292"/>
            <a:ext cx="1058495" cy="642868"/>
          </a:xfrm>
          <a:prstGeom prst="rect">
            <a:avLst/>
          </a:prstGeom>
          <a:blipFill rotWithShape="1">
            <a:blip r:embed="rId5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11" name="TextBox 11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441497" y="1057940"/>
            <a:ext cx="1058495" cy="652871"/>
          </a:xfrm>
          <a:prstGeom prst="rect">
            <a:avLst/>
          </a:prstGeom>
          <a:blipFill rotWithShape="1">
            <a:blip r:embed="rId5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12" name="TextBox 11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737641" y="1057940"/>
            <a:ext cx="1058495" cy="642868"/>
          </a:xfrm>
          <a:prstGeom prst="rect">
            <a:avLst/>
          </a:prstGeom>
          <a:blipFill rotWithShape="1">
            <a:blip r:embed="rId5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13" name="TextBox 11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084168" y="1044292"/>
            <a:ext cx="1058495" cy="642868"/>
          </a:xfrm>
          <a:prstGeom prst="rect">
            <a:avLst/>
          </a:prstGeom>
          <a:blipFill rotWithShape="1">
            <a:blip r:embed="rId57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14" name="TextBox 11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444709" y="1046630"/>
            <a:ext cx="1303755" cy="642868"/>
          </a:xfrm>
          <a:prstGeom prst="rect">
            <a:avLst/>
          </a:prstGeom>
          <a:blipFill rotWithShape="1">
            <a:blip r:embed="rId58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15" name="Rounded Rectangle 114"/>
          <p:cNvSpPr/>
          <p:nvPr/>
        </p:nvSpPr>
        <p:spPr>
          <a:xfrm>
            <a:off x="179388" y="1079500"/>
            <a:ext cx="8701087" cy="584200"/>
          </a:xfrm>
          <a:prstGeom prst="roundRect">
            <a:avLst/>
          </a:prstGeom>
          <a:solidFill>
            <a:srgbClr val="92D05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ounded Rectangle 31"/>
          <p:cNvSpPr/>
          <p:nvPr/>
        </p:nvSpPr>
        <p:spPr>
          <a:xfrm>
            <a:off x="1500166" y="1"/>
            <a:ext cx="1643074" cy="500042"/>
          </a:xfrm>
          <a:prstGeom prst="roundRect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700" b="1" dirty="0">
                <a:solidFill>
                  <a:schemeClr val="bg1"/>
                </a:solidFill>
              </a:rPr>
              <a:t>Creative Entrepreneur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300192" y="1"/>
            <a:ext cx="1555006" cy="50004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700" b="1" dirty="0">
                <a:solidFill>
                  <a:schemeClr val="bg1"/>
                </a:solidFill>
              </a:rPr>
              <a:t>Responsible Citizen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143240" y="1"/>
            <a:ext cx="1643064" cy="500042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Independent Learner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0" y="1"/>
            <a:ext cx="1500188" cy="500041"/>
          </a:xfrm>
          <a:prstGeom prst="roundRect">
            <a:avLst/>
          </a:prstGeom>
          <a:solidFill>
            <a:srgbClr val="FF996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Positive Thinker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7870720" y="0"/>
            <a:ext cx="1259632" cy="500041"/>
          </a:xfrm>
          <a:prstGeom prst="roundRect">
            <a:avLst/>
          </a:prstGeom>
          <a:solidFill>
            <a:srgbClr val="FF3399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/>
              <a:t>Team Worker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4786314" y="1"/>
            <a:ext cx="1500188" cy="500042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/>
              <a:t>Reflective Learner</a:t>
            </a:r>
          </a:p>
        </p:txBody>
      </p:sp>
      <p:sp>
        <p:nvSpPr>
          <p:cNvPr id="14356" name="Rectangle 9"/>
          <p:cNvSpPr>
            <a:spLocks noChangeArrowheads="1"/>
          </p:cNvSpPr>
          <p:nvPr/>
        </p:nvSpPr>
        <p:spPr bwMode="auto">
          <a:xfrm>
            <a:off x="0" y="428625"/>
            <a:ext cx="505142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Enterprise Skills</a:t>
            </a:r>
          </a:p>
        </p:txBody>
      </p:sp>
      <p:sp>
        <p:nvSpPr>
          <p:cNvPr id="14357" name="Rectangle 2"/>
          <p:cNvSpPr txBox="1">
            <a:spLocks noChangeArrowheads="1"/>
          </p:cNvSpPr>
          <p:nvPr/>
        </p:nvSpPr>
        <p:spPr bwMode="auto">
          <a:xfrm>
            <a:off x="5357813" y="485775"/>
            <a:ext cx="37861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Which ones are you using?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0" y="571500"/>
            <a:ext cx="2051050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41" name="Rounded Rectangle 40"/>
          <p:cNvSpPr/>
          <p:nvPr/>
        </p:nvSpPr>
        <p:spPr>
          <a:xfrm>
            <a:off x="5929313" y="571500"/>
            <a:ext cx="3214687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14360" name="Line 4"/>
          <p:cNvSpPr>
            <a:spLocks noChangeShapeType="1"/>
          </p:cNvSpPr>
          <p:nvPr/>
        </p:nvSpPr>
        <p:spPr bwMode="auto">
          <a:xfrm>
            <a:off x="0" y="973138"/>
            <a:ext cx="9144000" cy="0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61" name="Title 1"/>
          <p:cNvSpPr txBox="1">
            <a:spLocks/>
          </p:cNvSpPr>
          <p:nvPr/>
        </p:nvSpPr>
        <p:spPr bwMode="auto">
          <a:xfrm>
            <a:off x="-128588" y="476250"/>
            <a:ext cx="8229601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2800" b="1" u="sng">
                <a:solidFill>
                  <a:schemeClr val="tx2"/>
                </a:solidFill>
              </a:rPr>
              <a:t>SIMPLIFYING SURDS</a:t>
            </a:r>
            <a:endParaRPr lang="en-GB" altLang="en-US" sz="2800">
              <a:solidFill>
                <a:schemeClr val="tx2"/>
              </a:solidFill>
            </a:endParaRPr>
          </a:p>
        </p:txBody>
      </p:sp>
      <p:sp>
        <p:nvSpPr>
          <p:cNvPr id="14362" name="Text Box 40"/>
          <p:cNvSpPr txBox="1">
            <a:spLocks noChangeArrowheads="1"/>
          </p:cNvSpPr>
          <p:nvPr/>
        </p:nvSpPr>
        <p:spPr bwMode="auto">
          <a:xfrm>
            <a:off x="34925" y="965200"/>
            <a:ext cx="5976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u="sng">
                <a:solidFill>
                  <a:srgbClr val="660066"/>
                </a:solidFill>
              </a:rPr>
              <a:t>EXTENSION 2 (GRADE A)</a:t>
            </a:r>
            <a:endParaRPr lang="en-US" altLang="en-US" sz="2400" b="1" u="sng">
              <a:solidFill>
                <a:srgbClr val="660066"/>
              </a:solidFill>
            </a:endParaRPr>
          </a:p>
        </p:txBody>
      </p:sp>
      <p:sp>
        <p:nvSpPr>
          <p:cNvPr id="14363" name="Text Box 5"/>
          <p:cNvSpPr txBox="1">
            <a:spLocks noChangeArrowheads="1"/>
          </p:cNvSpPr>
          <p:nvPr/>
        </p:nvSpPr>
        <p:spPr bwMode="auto">
          <a:xfrm>
            <a:off x="34925" y="1360488"/>
            <a:ext cx="9001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Simplify each of the following surds. Leave in their simplest form:</a:t>
            </a:r>
            <a:endParaRPr lang="en-US" altLang="en-US" sz="2400"/>
          </a:p>
        </p:txBody>
      </p:sp>
      <p:pic>
        <p:nvPicPr>
          <p:cNvPr id="1436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27" t="27048" r="6744" b="53709"/>
          <a:stretch>
            <a:fillRect/>
          </a:stretch>
        </p:blipFill>
        <p:spPr bwMode="auto">
          <a:xfrm>
            <a:off x="112713" y="1936750"/>
            <a:ext cx="8847137" cy="374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3" name="Object 42"/>
          <p:cNvGraphicFramePr>
            <a:graphicFrameLocks noChangeAspect="1"/>
          </p:cNvGraphicFramePr>
          <p:nvPr/>
        </p:nvGraphicFramePr>
        <p:xfrm>
          <a:off x="114300" y="2814638"/>
          <a:ext cx="842963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9" name="Equation" r:id="rId5" imgW="342751" imgH="228501" progId="Equation.3">
                  <p:embed/>
                </p:oleObj>
              </mc:Choice>
              <mc:Fallback>
                <p:oleObj name="Equation" r:id="rId5" imgW="342751" imgH="228501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" y="2814638"/>
                        <a:ext cx="842963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/>
        </p:nvGraphicFramePr>
        <p:xfrm>
          <a:off x="2411413" y="2879725"/>
          <a:ext cx="531812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0" name="Equation" r:id="rId7" imgW="215619" imgH="164885" progId="Equation.3">
                  <p:embed/>
                </p:oleObj>
              </mc:Choice>
              <mc:Fallback>
                <p:oleObj name="Equation" r:id="rId7" imgW="215619" imgH="164885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2879725"/>
                        <a:ext cx="531812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4"/>
          <p:cNvGraphicFramePr>
            <a:graphicFrameLocks noChangeAspect="1"/>
          </p:cNvGraphicFramePr>
          <p:nvPr/>
        </p:nvGraphicFramePr>
        <p:xfrm>
          <a:off x="4678363" y="2830513"/>
          <a:ext cx="1062037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1" name="Equation" r:id="rId9" imgW="431613" imgH="215806" progId="Equation.3">
                  <p:embed/>
                </p:oleObj>
              </mc:Choice>
              <mc:Fallback>
                <p:oleObj name="Equation" r:id="rId9" imgW="431613" imgH="215806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8363" y="2830513"/>
                        <a:ext cx="1062037" cy="54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/>
        </p:nvGraphicFramePr>
        <p:xfrm>
          <a:off x="7026275" y="2830513"/>
          <a:ext cx="874713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2" name="Equation" r:id="rId11" imgW="355292" imgH="215713" progId="Equation.3">
                  <p:embed/>
                </p:oleObj>
              </mc:Choice>
              <mc:Fallback>
                <p:oleObj name="Equation" r:id="rId11" imgW="355292" imgH="215713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6275" y="2830513"/>
                        <a:ext cx="874713" cy="54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/>
        </p:nvGraphicFramePr>
        <p:xfrm>
          <a:off x="93663" y="4024313"/>
          <a:ext cx="873125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3" name="Equation" r:id="rId13" imgW="355446" imgH="228501" progId="Equation.3">
                  <p:embed/>
                </p:oleObj>
              </mc:Choice>
              <mc:Fallback>
                <p:oleObj name="Equation" r:id="rId13" imgW="355446" imgH="228501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3" y="4024313"/>
                        <a:ext cx="873125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/>
        </p:nvGraphicFramePr>
        <p:xfrm>
          <a:off x="2411413" y="4024313"/>
          <a:ext cx="842962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4" name="Equation" r:id="rId15" imgW="342751" imgH="228501" progId="Equation.3">
                  <p:embed/>
                </p:oleObj>
              </mc:Choice>
              <mc:Fallback>
                <p:oleObj name="Equation" r:id="rId15" imgW="342751" imgH="228501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4024313"/>
                        <a:ext cx="842962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9"/>
          <p:cNvGraphicFramePr>
            <a:graphicFrameLocks noChangeAspect="1"/>
          </p:cNvGraphicFramePr>
          <p:nvPr/>
        </p:nvGraphicFramePr>
        <p:xfrm>
          <a:off x="4716463" y="4025900"/>
          <a:ext cx="874712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5" name="Equation" r:id="rId16" imgW="355292" imgH="215713" progId="Equation.3">
                  <p:embed/>
                </p:oleObj>
              </mc:Choice>
              <mc:Fallback>
                <p:oleObj name="Equation" r:id="rId16" imgW="355292" imgH="215713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4025900"/>
                        <a:ext cx="874712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7054850" y="4010025"/>
          <a:ext cx="874713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6" name="Equation" r:id="rId17" imgW="355446" imgH="228501" progId="Equation.3">
                  <p:embed/>
                </p:oleObj>
              </mc:Choice>
              <mc:Fallback>
                <p:oleObj name="Equation" r:id="rId17" imgW="355446" imgH="228501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4850" y="4010025"/>
                        <a:ext cx="874713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/>
        </p:nvGraphicFramePr>
        <p:xfrm>
          <a:off x="76200" y="5176838"/>
          <a:ext cx="874713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7" name="Equation" r:id="rId19" imgW="355446" imgH="228501" progId="Equation.3">
                  <p:embed/>
                </p:oleObj>
              </mc:Choice>
              <mc:Fallback>
                <p:oleObj name="Equation" r:id="rId19" imgW="355446" imgH="228501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5176838"/>
                        <a:ext cx="874713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/>
          <p:cNvGraphicFramePr>
            <a:graphicFrameLocks noChangeAspect="1"/>
          </p:cNvGraphicFramePr>
          <p:nvPr/>
        </p:nvGraphicFramePr>
        <p:xfrm>
          <a:off x="2411413" y="5160963"/>
          <a:ext cx="1062037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8" name="Equation" r:id="rId20" imgW="431613" imgH="228501" progId="Equation.3">
                  <p:embed/>
                </p:oleObj>
              </mc:Choice>
              <mc:Fallback>
                <p:oleObj name="Equation" r:id="rId20" imgW="431613" imgH="228501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5160963"/>
                        <a:ext cx="1062037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53"/>
          <p:cNvGraphicFramePr>
            <a:graphicFrameLocks noChangeAspect="1"/>
          </p:cNvGraphicFramePr>
          <p:nvPr/>
        </p:nvGraphicFramePr>
        <p:xfrm>
          <a:off x="4787900" y="5164138"/>
          <a:ext cx="1062038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9" name="Equation" r:id="rId22" imgW="431613" imgH="228501" progId="Equation.3">
                  <p:embed/>
                </p:oleObj>
              </mc:Choice>
              <mc:Fallback>
                <p:oleObj name="Equation" r:id="rId22" imgW="431613" imgH="228501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5164138"/>
                        <a:ext cx="1062038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54"/>
          <p:cNvGraphicFramePr>
            <a:graphicFrameLocks noChangeAspect="1"/>
          </p:cNvGraphicFramePr>
          <p:nvPr/>
        </p:nvGraphicFramePr>
        <p:xfrm>
          <a:off x="7019925" y="5260975"/>
          <a:ext cx="531813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0" name="Equation" r:id="rId23" imgW="215619" imgH="164885" progId="Equation.3">
                  <p:embed/>
                </p:oleObj>
              </mc:Choice>
              <mc:Fallback>
                <p:oleObj name="Equation" r:id="rId23" imgW="215619" imgH="164885" progId="Equation.3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5260975"/>
                        <a:ext cx="531813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4"/>
          <p:cNvSpPr>
            <a:spLocks noChangeShapeType="1"/>
          </p:cNvSpPr>
          <p:nvPr/>
        </p:nvSpPr>
        <p:spPr bwMode="auto">
          <a:xfrm>
            <a:off x="0" y="1000125"/>
            <a:ext cx="9144000" cy="0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" name="Rounded Rectangle 31"/>
          <p:cNvSpPr/>
          <p:nvPr/>
        </p:nvSpPr>
        <p:spPr>
          <a:xfrm>
            <a:off x="1500165" y="1"/>
            <a:ext cx="1643075" cy="500042"/>
          </a:xfrm>
          <a:prstGeom prst="roundRect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700" b="1" dirty="0">
                <a:solidFill>
                  <a:srgbClr val="FFFFFF"/>
                </a:solidFill>
              </a:rPr>
              <a:t>Creative Entrepreneur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300194" y="1"/>
            <a:ext cx="1555007" cy="50004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700" b="1" dirty="0">
                <a:solidFill>
                  <a:srgbClr val="FFFFFF"/>
                </a:solidFill>
              </a:rPr>
              <a:t>Responsible Citizen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143240" y="1"/>
            <a:ext cx="1643064" cy="500042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Independent Learner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2" y="3"/>
            <a:ext cx="1500188" cy="500041"/>
          </a:xfrm>
          <a:prstGeom prst="roundRect">
            <a:avLst/>
          </a:prstGeom>
          <a:solidFill>
            <a:srgbClr val="FF996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Positive Thinker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7870720" y="2"/>
            <a:ext cx="1259632" cy="500041"/>
          </a:xfrm>
          <a:prstGeom prst="roundRect">
            <a:avLst/>
          </a:prstGeom>
          <a:solidFill>
            <a:srgbClr val="FF3399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Team Worker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4786315" y="1"/>
            <a:ext cx="1500188" cy="500042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Reflective Learner</a:t>
            </a:r>
          </a:p>
        </p:txBody>
      </p:sp>
      <p:sp>
        <p:nvSpPr>
          <p:cNvPr id="18453" name="Rectangle 9"/>
          <p:cNvSpPr>
            <a:spLocks noChangeArrowheads="1"/>
          </p:cNvSpPr>
          <p:nvPr/>
        </p:nvSpPr>
        <p:spPr bwMode="auto">
          <a:xfrm>
            <a:off x="0" y="428625"/>
            <a:ext cx="505142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Enterprise Skills</a:t>
            </a:r>
          </a:p>
        </p:txBody>
      </p:sp>
      <p:sp>
        <p:nvSpPr>
          <p:cNvPr id="18454" name="Rectangle 2"/>
          <p:cNvSpPr txBox="1">
            <a:spLocks noChangeArrowheads="1"/>
          </p:cNvSpPr>
          <p:nvPr/>
        </p:nvSpPr>
        <p:spPr bwMode="auto">
          <a:xfrm>
            <a:off x="5357813" y="485775"/>
            <a:ext cx="37861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Which ones are you using?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0" y="571500"/>
            <a:ext cx="2051050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5929313" y="571500"/>
            <a:ext cx="3214687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8457" name="Text Box 4"/>
          <p:cNvSpPr txBox="1">
            <a:spLocks noChangeArrowheads="1"/>
          </p:cNvSpPr>
          <p:nvPr/>
        </p:nvSpPr>
        <p:spPr bwMode="auto">
          <a:xfrm>
            <a:off x="-65088" y="990600"/>
            <a:ext cx="9144001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 b="1" u="sng">
                <a:solidFill>
                  <a:srgbClr val="FF0000"/>
                </a:solidFill>
              </a:rPr>
              <a:t>PLENARY ACTIVITY - BINGO</a:t>
            </a:r>
            <a:endParaRPr lang="en-US" altLang="en-US" sz="2400" b="1" u="sng">
              <a:solidFill>
                <a:srgbClr val="FF0000"/>
              </a:solidFill>
            </a:endParaRPr>
          </a:p>
        </p:txBody>
      </p:sp>
      <p:sp>
        <p:nvSpPr>
          <p:cNvPr id="18458" name="Title 1"/>
          <p:cNvSpPr txBox="1">
            <a:spLocks/>
          </p:cNvSpPr>
          <p:nvPr/>
        </p:nvSpPr>
        <p:spPr bwMode="auto">
          <a:xfrm>
            <a:off x="-128588" y="492125"/>
            <a:ext cx="8229601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2800" b="1" u="sng">
                <a:solidFill>
                  <a:schemeClr val="tx2"/>
                </a:solidFill>
              </a:rPr>
              <a:t>SIMPLIFYING SURDS</a:t>
            </a:r>
            <a:endParaRPr lang="en-GB" altLang="en-US" sz="2800">
              <a:solidFill>
                <a:schemeClr val="tx2"/>
              </a:solidFill>
            </a:endParaRPr>
          </a:p>
        </p:txBody>
      </p:sp>
      <p:pic>
        <p:nvPicPr>
          <p:cNvPr id="1845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1444625"/>
            <a:ext cx="872966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60" name="TextBox 41"/>
          <p:cNvSpPr txBox="1">
            <a:spLocks noChangeArrowheads="1"/>
          </p:cNvSpPr>
          <p:nvPr/>
        </p:nvSpPr>
        <p:spPr bwMode="auto">
          <a:xfrm>
            <a:off x="827088" y="2636838"/>
            <a:ext cx="72009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5400"/>
              <a:t>Simplify:</a:t>
            </a:r>
          </a:p>
        </p:txBody>
      </p:sp>
      <p:sp>
        <p:nvSpPr>
          <p:cNvPr id="18461" name="Rectangle 2"/>
          <p:cNvSpPr>
            <a:spLocks noChangeArrowheads="1"/>
          </p:cNvSpPr>
          <p:nvPr/>
        </p:nvSpPr>
        <p:spPr bwMode="auto">
          <a:xfrm>
            <a:off x="3276600" y="3549650"/>
            <a:ext cx="18891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6000">
                <a:solidFill>
                  <a:srgbClr val="FF0000"/>
                </a:solidFill>
              </a:rPr>
              <a:t>  √12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448050" y="4797425"/>
            <a:ext cx="206057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8800" b="1">
                <a:solidFill>
                  <a:srgbClr val="002060"/>
                </a:solidFill>
              </a:rPr>
              <a:t>2√3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4"/>
          <p:cNvSpPr>
            <a:spLocks noChangeShapeType="1"/>
          </p:cNvSpPr>
          <p:nvPr/>
        </p:nvSpPr>
        <p:spPr bwMode="auto">
          <a:xfrm>
            <a:off x="0" y="1000125"/>
            <a:ext cx="9144000" cy="0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" name="Rounded Rectangle 31"/>
          <p:cNvSpPr/>
          <p:nvPr/>
        </p:nvSpPr>
        <p:spPr>
          <a:xfrm>
            <a:off x="1500165" y="1"/>
            <a:ext cx="1643075" cy="500042"/>
          </a:xfrm>
          <a:prstGeom prst="roundRect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700" b="1" dirty="0">
                <a:solidFill>
                  <a:srgbClr val="FFFFFF"/>
                </a:solidFill>
              </a:rPr>
              <a:t>Creative Entrepreneur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300194" y="1"/>
            <a:ext cx="1555007" cy="50004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700" b="1" dirty="0">
                <a:solidFill>
                  <a:srgbClr val="FFFFFF"/>
                </a:solidFill>
              </a:rPr>
              <a:t>Responsible Citizen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143240" y="1"/>
            <a:ext cx="1643064" cy="500042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Independent Learner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2" y="3"/>
            <a:ext cx="1500188" cy="500041"/>
          </a:xfrm>
          <a:prstGeom prst="roundRect">
            <a:avLst/>
          </a:prstGeom>
          <a:solidFill>
            <a:srgbClr val="FF996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Positive Thinker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7870720" y="2"/>
            <a:ext cx="1259632" cy="500041"/>
          </a:xfrm>
          <a:prstGeom prst="roundRect">
            <a:avLst/>
          </a:prstGeom>
          <a:solidFill>
            <a:srgbClr val="FF3399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Team Worker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4786315" y="1"/>
            <a:ext cx="1500188" cy="500042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Reflective Learner</a:t>
            </a:r>
          </a:p>
        </p:txBody>
      </p:sp>
      <p:sp>
        <p:nvSpPr>
          <p:cNvPr id="19477" name="Rectangle 9"/>
          <p:cNvSpPr>
            <a:spLocks noChangeArrowheads="1"/>
          </p:cNvSpPr>
          <p:nvPr/>
        </p:nvSpPr>
        <p:spPr bwMode="auto">
          <a:xfrm>
            <a:off x="0" y="428625"/>
            <a:ext cx="505142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Enterprise Skills</a:t>
            </a:r>
          </a:p>
        </p:txBody>
      </p:sp>
      <p:sp>
        <p:nvSpPr>
          <p:cNvPr id="19478" name="Rectangle 2"/>
          <p:cNvSpPr txBox="1">
            <a:spLocks noChangeArrowheads="1"/>
          </p:cNvSpPr>
          <p:nvPr/>
        </p:nvSpPr>
        <p:spPr bwMode="auto">
          <a:xfrm>
            <a:off x="5357813" y="485775"/>
            <a:ext cx="37861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Which ones are you using?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0" y="571500"/>
            <a:ext cx="2051050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5929313" y="571500"/>
            <a:ext cx="3214687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9481" name="Text Box 4"/>
          <p:cNvSpPr txBox="1">
            <a:spLocks noChangeArrowheads="1"/>
          </p:cNvSpPr>
          <p:nvPr/>
        </p:nvSpPr>
        <p:spPr bwMode="auto">
          <a:xfrm>
            <a:off x="-65088" y="990600"/>
            <a:ext cx="9144001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 b="1" u="sng">
                <a:solidFill>
                  <a:srgbClr val="FF0000"/>
                </a:solidFill>
              </a:rPr>
              <a:t>PLENARY ACTIVITY - BINGO</a:t>
            </a:r>
            <a:endParaRPr lang="en-US" altLang="en-US" sz="2400" b="1" u="sng">
              <a:solidFill>
                <a:srgbClr val="FF0000"/>
              </a:solidFill>
            </a:endParaRPr>
          </a:p>
        </p:txBody>
      </p:sp>
      <p:sp>
        <p:nvSpPr>
          <p:cNvPr id="19482" name="Title 1"/>
          <p:cNvSpPr txBox="1">
            <a:spLocks/>
          </p:cNvSpPr>
          <p:nvPr/>
        </p:nvSpPr>
        <p:spPr bwMode="auto">
          <a:xfrm>
            <a:off x="-128588" y="492125"/>
            <a:ext cx="8229601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2800" b="1" u="sng">
                <a:solidFill>
                  <a:schemeClr val="tx2"/>
                </a:solidFill>
              </a:rPr>
              <a:t>SIMPLIFYING SURDS</a:t>
            </a:r>
            <a:endParaRPr lang="en-GB" altLang="en-US" sz="2800">
              <a:solidFill>
                <a:schemeClr val="tx2"/>
              </a:solidFill>
            </a:endParaRPr>
          </a:p>
        </p:txBody>
      </p:sp>
      <p:pic>
        <p:nvPicPr>
          <p:cNvPr id="1948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1444625"/>
            <a:ext cx="872966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84" name="TextBox 41"/>
          <p:cNvSpPr txBox="1">
            <a:spLocks noChangeArrowheads="1"/>
          </p:cNvSpPr>
          <p:nvPr/>
        </p:nvSpPr>
        <p:spPr bwMode="auto">
          <a:xfrm>
            <a:off x="827088" y="2636838"/>
            <a:ext cx="72009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5400"/>
              <a:t>Simplify:</a:t>
            </a:r>
          </a:p>
        </p:txBody>
      </p:sp>
      <p:sp>
        <p:nvSpPr>
          <p:cNvPr id="19485" name="Rectangle 2"/>
          <p:cNvSpPr>
            <a:spLocks noChangeArrowheads="1"/>
          </p:cNvSpPr>
          <p:nvPr/>
        </p:nvSpPr>
        <p:spPr bwMode="auto">
          <a:xfrm>
            <a:off x="3276600" y="3549650"/>
            <a:ext cx="18891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6000">
                <a:solidFill>
                  <a:srgbClr val="FF0000"/>
                </a:solidFill>
              </a:rPr>
              <a:t>  √60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203575" y="4797425"/>
            <a:ext cx="268922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8800" b="1">
                <a:solidFill>
                  <a:srgbClr val="002060"/>
                </a:solidFill>
              </a:rPr>
              <a:t>2√15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4"/>
          <p:cNvSpPr>
            <a:spLocks noChangeShapeType="1"/>
          </p:cNvSpPr>
          <p:nvPr/>
        </p:nvSpPr>
        <p:spPr bwMode="auto">
          <a:xfrm>
            <a:off x="0" y="1000125"/>
            <a:ext cx="9144000" cy="0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" name="Rounded Rectangle 31"/>
          <p:cNvSpPr/>
          <p:nvPr/>
        </p:nvSpPr>
        <p:spPr>
          <a:xfrm>
            <a:off x="1500165" y="1"/>
            <a:ext cx="1643075" cy="500042"/>
          </a:xfrm>
          <a:prstGeom prst="roundRect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700" b="1" dirty="0">
                <a:solidFill>
                  <a:srgbClr val="FFFFFF"/>
                </a:solidFill>
              </a:rPr>
              <a:t>Creative Entrepreneur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300194" y="1"/>
            <a:ext cx="1555007" cy="50004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700" b="1" dirty="0">
                <a:solidFill>
                  <a:srgbClr val="FFFFFF"/>
                </a:solidFill>
              </a:rPr>
              <a:t>Responsible Citizen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143240" y="1"/>
            <a:ext cx="1643064" cy="500042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Independent Learner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2" y="3"/>
            <a:ext cx="1500188" cy="500041"/>
          </a:xfrm>
          <a:prstGeom prst="roundRect">
            <a:avLst/>
          </a:prstGeom>
          <a:solidFill>
            <a:srgbClr val="FF996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Positive Thinker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7870720" y="2"/>
            <a:ext cx="1259632" cy="500041"/>
          </a:xfrm>
          <a:prstGeom prst="roundRect">
            <a:avLst/>
          </a:prstGeom>
          <a:solidFill>
            <a:srgbClr val="FF3399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Team Worker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4786315" y="1"/>
            <a:ext cx="1500188" cy="500042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rgbClr val="FFFFFF"/>
                </a:solidFill>
              </a:rPr>
              <a:t>Reflective Learner</a:t>
            </a:r>
          </a:p>
        </p:txBody>
      </p:sp>
      <p:sp>
        <p:nvSpPr>
          <p:cNvPr id="20501" name="Rectangle 9"/>
          <p:cNvSpPr>
            <a:spLocks noChangeArrowheads="1"/>
          </p:cNvSpPr>
          <p:nvPr/>
        </p:nvSpPr>
        <p:spPr bwMode="auto">
          <a:xfrm>
            <a:off x="0" y="428625"/>
            <a:ext cx="505142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Enterprise Skills</a:t>
            </a:r>
          </a:p>
        </p:txBody>
      </p:sp>
      <p:sp>
        <p:nvSpPr>
          <p:cNvPr id="20502" name="Rectangle 2"/>
          <p:cNvSpPr txBox="1">
            <a:spLocks noChangeArrowheads="1"/>
          </p:cNvSpPr>
          <p:nvPr/>
        </p:nvSpPr>
        <p:spPr bwMode="auto">
          <a:xfrm>
            <a:off x="5357813" y="485775"/>
            <a:ext cx="37861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Which ones are you using?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0" y="571500"/>
            <a:ext cx="2051050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5929313" y="571500"/>
            <a:ext cx="3214687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0505" name="Text Box 4"/>
          <p:cNvSpPr txBox="1">
            <a:spLocks noChangeArrowheads="1"/>
          </p:cNvSpPr>
          <p:nvPr/>
        </p:nvSpPr>
        <p:spPr bwMode="auto">
          <a:xfrm>
            <a:off x="-65088" y="990600"/>
            <a:ext cx="9144001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 b="1" u="sng">
                <a:solidFill>
                  <a:srgbClr val="FF0000"/>
                </a:solidFill>
              </a:rPr>
              <a:t>PLENARY ACTIVITY - BINGO</a:t>
            </a:r>
            <a:endParaRPr lang="en-US" altLang="en-US" sz="2400" b="1" u="sng">
              <a:solidFill>
                <a:srgbClr val="FF0000"/>
              </a:solidFill>
            </a:endParaRPr>
          </a:p>
        </p:txBody>
      </p:sp>
      <p:sp>
        <p:nvSpPr>
          <p:cNvPr id="20506" name="Title 1"/>
          <p:cNvSpPr txBox="1">
            <a:spLocks/>
          </p:cNvSpPr>
          <p:nvPr/>
        </p:nvSpPr>
        <p:spPr bwMode="auto">
          <a:xfrm>
            <a:off x="-128588" y="492125"/>
            <a:ext cx="8229601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2800" b="1" u="sng">
                <a:solidFill>
                  <a:schemeClr val="tx2"/>
                </a:solidFill>
              </a:rPr>
              <a:t>SIMPLIFYING SURDS</a:t>
            </a:r>
            <a:endParaRPr lang="en-GB" altLang="en-US" sz="2800">
              <a:solidFill>
                <a:schemeClr val="tx2"/>
              </a:solidFill>
            </a:endParaRPr>
          </a:p>
        </p:txBody>
      </p:sp>
      <p:pic>
        <p:nvPicPr>
          <p:cNvPr id="2050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1444625"/>
            <a:ext cx="872966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08" name="TextBox 41"/>
          <p:cNvSpPr txBox="1">
            <a:spLocks noChangeArrowheads="1"/>
          </p:cNvSpPr>
          <p:nvPr/>
        </p:nvSpPr>
        <p:spPr bwMode="auto">
          <a:xfrm>
            <a:off x="827088" y="2636838"/>
            <a:ext cx="72009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5400"/>
              <a:t>Simplify:</a:t>
            </a:r>
          </a:p>
        </p:txBody>
      </p:sp>
      <p:sp>
        <p:nvSpPr>
          <p:cNvPr id="20509" name="Rectangle 2"/>
          <p:cNvSpPr>
            <a:spLocks noChangeArrowheads="1"/>
          </p:cNvSpPr>
          <p:nvPr/>
        </p:nvSpPr>
        <p:spPr bwMode="auto">
          <a:xfrm>
            <a:off x="2987675" y="3549650"/>
            <a:ext cx="23161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6000">
                <a:solidFill>
                  <a:srgbClr val="FF0000"/>
                </a:solidFill>
              </a:rPr>
              <a:t>  √600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059113" y="4797425"/>
            <a:ext cx="268922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8800" b="1">
                <a:solidFill>
                  <a:srgbClr val="002060"/>
                </a:solidFill>
              </a:rPr>
              <a:t>10√6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6514</TotalTime>
  <Words>1205</Words>
  <Application>Microsoft Office PowerPoint</Application>
  <PresentationFormat>On-screen Show (4:3)</PresentationFormat>
  <Paragraphs>514</Paragraphs>
  <Slides>25</Slides>
  <Notes>25</Notes>
  <HiddenSlides>0</HiddenSlides>
  <MMClips>1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Arial</vt:lpstr>
      <vt:lpstr>Arial Rounded MT Bold</vt:lpstr>
      <vt:lpstr>Calibri</vt:lpstr>
      <vt:lpstr>Comic Sans MS</vt:lpstr>
      <vt:lpstr>Corbel</vt:lpstr>
      <vt:lpstr>Franklin Gothic Demi</vt:lpstr>
      <vt:lpstr>Franklin Gothic Demi Cond</vt:lpstr>
      <vt:lpstr>Kozuka Gothic Pro M</vt:lpstr>
      <vt:lpstr>Times New Roman</vt:lpstr>
      <vt:lpstr>Default Design</vt:lpstr>
      <vt:lpstr>Equation</vt:lpstr>
      <vt:lpstr>Which ones are you using?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 Mistry</dc:creator>
  <cp:lastModifiedBy>Windows User</cp:lastModifiedBy>
  <cp:revision>1312</cp:revision>
  <dcterms:created xsi:type="dcterms:W3CDTF">2009-08-27T13:24:46Z</dcterms:created>
  <dcterms:modified xsi:type="dcterms:W3CDTF">2020-04-29T09:14:36Z</dcterms:modified>
</cp:coreProperties>
</file>