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2"/>
    <p:sldId id="303" r:id="rId3"/>
    <p:sldId id="312" r:id="rId4"/>
    <p:sldId id="332" r:id="rId5"/>
    <p:sldId id="334" r:id="rId6"/>
    <p:sldId id="335" r:id="rId7"/>
    <p:sldId id="33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6AA1D"/>
    <a:srgbClr val="660066"/>
    <a:srgbClr val="336699"/>
    <a:srgbClr val="003366"/>
    <a:srgbClr val="FF9966"/>
    <a:srgbClr val="FF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2" autoAdjust="0"/>
    <p:restoredTop sz="94709" autoAdjust="0"/>
  </p:normalViewPr>
  <p:slideViewPr>
    <p:cSldViewPr>
      <p:cViewPr varScale="1">
        <p:scale>
          <a:sx n="127" d="100"/>
          <a:sy n="127" d="100"/>
        </p:scale>
        <p:origin x="123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21" Type="http://schemas.openxmlformats.org/officeDocument/2006/relationships/image" Target="../media/image25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E8D0F5-59C5-447F-B4E1-A30076F13E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AE10DD-3F5A-4805-9F80-07D48DB0CF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6E8B62-D030-410B-B631-89FF358311B2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D497137-6EF6-4520-80CC-4C8376596866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5B0686-3B82-4F55-8D43-21F229192F5B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3C30255-0121-4E2D-9A18-7EEB6F2FFDBA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5B993CF-783C-444A-BACD-80777077AF69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0F7AA90-BBA4-4996-A9E7-2C22EF696405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50CBE-FAFB-4E23-8710-96EC727D7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54943-D4B7-4235-9070-8FC4D232FA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70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6A24E1-7D1D-4CB5-8919-F431260833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05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8F47B-4349-4A0D-A621-E01C54B24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81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148E-6A07-403D-9EB9-BB1CC2E10F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30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C4F48-D41D-410A-BA25-A94F15CC5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11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1D3F5-422B-4862-9F5D-8E949B356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93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F1D3E-262D-49D1-BC69-3746E3B06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24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4D66C-4048-4B1A-88DA-629FD33E5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4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BB8A8-8420-4F23-98EA-0CC414A820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19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1F743-E40E-445D-BE81-408633A9D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56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298C98-161B-4F7F-B5AC-30819E5D21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6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19.bin"/><Relationship Id="rId50" Type="http://schemas.openxmlformats.org/officeDocument/2006/relationships/image" Target="../media/image24.wmf"/><Relationship Id="rId7" Type="http://schemas.openxmlformats.org/officeDocument/2006/relationships/image" Target="../media/image29.png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4.bin"/><Relationship Id="rId25" Type="http://schemas.openxmlformats.org/officeDocument/2006/relationships/oleObject" Target="../embeddings/oleObject8.bin"/><Relationship Id="rId33" Type="http://schemas.openxmlformats.org/officeDocument/2006/relationships/oleObject" Target="../embeddings/oleObject12.bin"/><Relationship Id="rId38" Type="http://schemas.openxmlformats.org/officeDocument/2006/relationships/image" Target="../media/image18.wmf"/><Relationship Id="rId46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0.bin"/><Relationship Id="rId41" Type="http://schemas.openxmlformats.org/officeDocument/2006/relationships/oleObject" Target="../embeddings/oleObject16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8.png"/><Relationship Id="rId11" Type="http://schemas.openxmlformats.org/officeDocument/2006/relationships/oleObject" Target="../embeddings/oleObject1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4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18.bin"/><Relationship Id="rId5" Type="http://schemas.openxmlformats.org/officeDocument/2006/relationships/image" Target="../media/image27.png"/><Relationship Id="rId15" Type="http://schemas.openxmlformats.org/officeDocument/2006/relationships/oleObject" Target="../embeddings/oleObject3.bin"/><Relationship Id="rId23" Type="http://schemas.openxmlformats.org/officeDocument/2006/relationships/oleObject" Target="../embeddings/oleObject7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0.bin"/><Relationship Id="rId10" Type="http://schemas.openxmlformats.org/officeDocument/2006/relationships/image" Target="../media/image32.png"/><Relationship Id="rId19" Type="http://schemas.openxmlformats.org/officeDocument/2006/relationships/oleObject" Target="../embeddings/oleObject5.bin"/><Relationship Id="rId31" Type="http://schemas.openxmlformats.org/officeDocument/2006/relationships/oleObject" Target="../embeddings/oleObject11.bin"/><Relationship Id="rId44" Type="http://schemas.openxmlformats.org/officeDocument/2006/relationships/image" Target="../media/image21.wmf"/><Relationship Id="rId52" Type="http://schemas.openxmlformats.org/officeDocument/2006/relationships/image" Target="../media/image25.wmf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9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3.bin"/><Relationship Id="rId43" Type="http://schemas.openxmlformats.org/officeDocument/2006/relationships/oleObject" Target="../embeddings/oleObject17.bin"/><Relationship Id="rId48" Type="http://schemas.openxmlformats.org/officeDocument/2006/relationships/image" Target="../media/image23.wmf"/><Relationship Id="rId8" Type="http://schemas.openxmlformats.org/officeDocument/2006/relationships/image" Target="../media/image30.png"/><Relationship Id="rId51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26" Type="http://schemas.openxmlformats.org/officeDocument/2006/relationships/image" Target="../media/image49.png"/><Relationship Id="rId39" Type="http://schemas.openxmlformats.org/officeDocument/2006/relationships/image" Target="../media/image62.png"/><Relationship Id="rId3" Type="http://schemas.openxmlformats.org/officeDocument/2006/relationships/image" Target="../media/image33.png"/><Relationship Id="rId21" Type="http://schemas.openxmlformats.org/officeDocument/2006/relationships/image" Target="../media/image44.png"/><Relationship Id="rId34" Type="http://schemas.openxmlformats.org/officeDocument/2006/relationships/image" Target="../media/image57.png"/><Relationship Id="rId42" Type="http://schemas.openxmlformats.org/officeDocument/2006/relationships/image" Target="../media/image65.png"/><Relationship Id="rId47" Type="http://schemas.openxmlformats.org/officeDocument/2006/relationships/image" Target="../media/image70.png"/><Relationship Id="rId7" Type="http://schemas.openxmlformats.org/officeDocument/2006/relationships/image" Target="../media/image28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5" Type="http://schemas.openxmlformats.org/officeDocument/2006/relationships/image" Target="../media/image48.png"/><Relationship Id="rId33" Type="http://schemas.openxmlformats.org/officeDocument/2006/relationships/image" Target="../media/image56.png"/><Relationship Id="rId38" Type="http://schemas.openxmlformats.org/officeDocument/2006/relationships/image" Target="../media/image61.png"/><Relationship Id="rId46" Type="http://schemas.openxmlformats.org/officeDocument/2006/relationships/image" Target="../media/image6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29" Type="http://schemas.openxmlformats.org/officeDocument/2006/relationships/image" Target="../media/image52.png"/><Relationship Id="rId41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24" Type="http://schemas.openxmlformats.org/officeDocument/2006/relationships/image" Target="../media/image47.png"/><Relationship Id="rId32" Type="http://schemas.openxmlformats.org/officeDocument/2006/relationships/image" Target="../media/image55.png"/><Relationship Id="rId37" Type="http://schemas.openxmlformats.org/officeDocument/2006/relationships/image" Target="../media/image60.png"/><Relationship Id="rId40" Type="http://schemas.openxmlformats.org/officeDocument/2006/relationships/image" Target="../media/image63.png"/><Relationship Id="rId45" Type="http://schemas.openxmlformats.org/officeDocument/2006/relationships/image" Target="../media/image68.png"/><Relationship Id="rId5" Type="http://schemas.openxmlformats.org/officeDocument/2006/relationships/image" Target="../media/image26.png"/><Relationship Id="rId15" Type="http://schemas.openxmlformats.org/officeDocument/2006/relationships/image" Target="../media/image38.png"/><Relationship Id="rId23" Type="http://schemas.openxmlformats.org/officeDocument/2006/relationships/image" Target="../media/image46.png"/><Relationship Id="rId28" Type="http://schemas.openxmlformats.org/officeDocument/2006/relationships/image" Target="../media/image51.png"/><Relationship Id="rId36" Type="http://schemas.openxmlformats.org/officeDocument/2006/relationships/image" Target="../media/image59.png"/><Relationship Id="rId49" Type="http://schemas.openxmlformats.org/officeDocument/2006/relationships/image" Target="../media/image72.png"/><Relationship Id="rId10" Type="http://schemas.openxmlformats.org/officeDocument/2006/relationships/image" Target="../media/image31.png"/><Relationship Id="rId19" Type="http://schemas.openxmlformats.org/officeDocument/2006/relationships/image" Target="../media/image42.png"/><Relationship Id="rId31" Type="http://schemas.openxmlformats.org/officeDocument/2006/relationships/image" Target="../media/image54.png"/><Relationship Id="rId44" Type="http://schemas.openxmlformats.org/officeDocument/2006/relationships/image" Target="../media/image67.png"/><Relationship Id="rId4" Type="http://schemas.openxmlformats.org/officeDocument/2006/relationships/image" Target="../media/image34.png"/><Relationship Id="rId9" Type="http://schemas.openxmlformats.org/officeDocument/2006/relationships/image" Target="../media/image30.png"/><Relationship Id="rId14" Type="http://schemas.openxmlformats.org/officeDocument/2006/relationships/image" Target="../media/image37.png"/><Relationship Id="rId22" Type="http://schemas.openxmlformats.org/officeDocument/2006/relationships/image" Target="../media/image45.png"/><Relationship Id="rId27" Type="http://schemas.openxmlformats.org/officeDocument/2006/relationships/image" Target="../media/image50.png"/><Relationship Id="rId30" Type="http://schemas.openxmlformats.org/officeDocument/2006/relationships/image" Target="../media/image53.png"/><Relationship Id="rId35" Type="http://schemas.openxmlformats.org/officeDocument/2006/relationships/image" Target="../media/image58.png"/><Relationship Id="rId43" Type="http://schemas.openxmlformats.org/officeDocument/2006/relationships/image" Target="../media/image66.png"/><Relationship Id="rId48" Type="http://schemas.openxmlformats.org/officeDocument/2006/relationships/image" Target="../media/image71.png"/><Relationship Id="rId8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71563"/>
            <a:ext cx="8750300" cy="365283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C00000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C00000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  <a:ea typeface="Kozuka Gothic Pro M" pitchFamily="34" charset="-128"/>
              </a:rPr>
              <a:t>We are learning to:</a:t>
            </a:r>
          </a:p>
          <a:p>
            <a:pPr marL="0" indent="0" eaLnBrk="1" hangingPunct="1">
              <a:buFontTx/>
              <a:buChar char="-"/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  <a:ea typeface="Kozuka Gothic Pro M" pitchFamily="34" charset="-128"/>
              </a:rPr>
              <a:t> </a:t>
            </a:r>
            <a:r>
              <a:rPr lang="en-US" sz="2400" b="1" dirty="0" smtClean="0">
                <a:latin typeface="Comic Sans MS" pitchFamily="66" charset="0"/>
                <a:ea typeface="Kozuka Gothic Pro M" pitchFamily="34" charset="-128"/>
              </a:rPr>
              <a:t>Finding connections between different words. (Which PLT skills?) </a:t>
            </a:r>
            <a:endParaRPr lang="en-US" sz="2800" b="1" u="sng" dirty="0"/>
          </a:p>
          <a:p>
            <a:pPr>
              <a:buFontTx/>
              <a:buChar char="-"/>
              <a:defRPr/>
            </a:pPr>
            <a:r>
              <a:rPr lang="en-US" sz="2400" b="1" dirty="0" smtClean="0">
                <a:solidFill>
                  <a:srgbClr val="660066"/>
                </a:solidFill>
                <a:latin typeface="Comic Sans MS" pitchFamily="66" charset="0"/>
                <a:ea typeface="Kozuka Gothic Pro M" pitchFamily="34" charset="-128"/>
              </a:rPr>
              <a:t>Accurately rationalise the denominator of surds. </a:t>
            </a:r>
            <a:r>
              <a:rPr lang="en-US" sz="2400" b="1" dirty="0" smtClean="0">
                <a:solidFill>
                  <a:srgbClr val="660066"/>
                </a:solidFill>
                <a:latin typeface="Comic Sans MS" pitchFamily="66" charset="0"/>
                <a:ea typeface="Kozuka Gothic Pro M" pitchFamily="34" charset="-128"/>
              </a:rPr>
              <a:t>(Grade </a:t>
            </a:r>
            <a:r>
              <a:rPr lang="en-US" sz="2400" b="1" dirty="0">
                <a:solidFill>
                  <a:srgbClr val="660066"/>
                </a:solidFill>
                <a:latin typeface="Comic Sans MS" pitchFamily="66" charset="0"/>
                <a:ea typeface="Kozuka Gothic Pro M" pitchFamily="34" charset="-128"/>
              </a:rPr>
              <a:t>8</a:t>
            </a:r>
            <a:r>
              <a:rPr lang="en-US" sz="2400" b="1" dirty="0" smtClean="0">
                <a:solidFill>
                  <a:srgbClr val="660066"/>
                </a:solidFill>
                <a:latin typeface="Comic Sans MS" pitchFamily="66" charset="0"/>
                <a:ea typeface="Kozuka Gothic Pro M" pitchFamily="34" charset="-128"/>
              </a:rPr>
              <a:t>)</a:t>
            </a:r>
            <a:endParaRPr lang="en-US" sz="2400" b="1" dirty="0" smtClean="0">
              <a:solidFill>
                <a:srgbClr val="660066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FF3399"/>
              </a:solidFill>
              <a:latin typeface="Comic Sans MS" pitchFamily="66" charset="0"/>
              <a:ea typeface="Kozuka Gothic Pro M" pitchFamily="34" charset="-128"/>
            </a:endParaRPr>
          </a:p>
          <a:p>
            <a:pPr marL="0" indent="0" eaLnBrk="1" hangingPunct="1">
              <a:buFontTx/>
              <a:buNone/>
              <a:defRPr/>
            </a:pPr>
            <a:endParaRPr lang="en-US" sz="2400" b="1" dirty="0" smtClean="0">
              <a:solidFill>
                <a:srgbClr val="16AA1D"/>
              </a:solidFill>
              <a:latin typeface="Comic Sans MS" pitchFamily="66" charset="0"/>
              <a:ea typeface="Kozuka Gothic Pro M" pitchFamily="34" charset="-128"/>
            </a:endParaRPr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0" y="128587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400">
              <a:solidFill>
                <a:srgbClr val="33669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5072063" y="1071563"/>
            <a:ext cx="2214562" cy="642937"/>
          </a:xfrm>
          <a:prstGeom prst="wedgeEllipseCallout">
            <a:avLst>
              <a:gd name="adj1" fmla="val 81827"/>
              <a:gd name="adj2" fmla="val 285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03366"/>
                </a:solidFill>
              </a:rPr>
              <a:t>Always aim high!</a:t>
            </a:r>
          </a:p>
        </p:txBody>
      </p:sp>
      <p:pic>
        <p:nvPicPr>
          <p:cNvPr id="2053" name="Picture 2" descr="http://www.bradley.tv/animation/animation_still_large_0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1071563"/>
            <a:ext cx="1682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214313" y="714375"/>
            <a:ext cx="61150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US" altLang="en-US" sz="3200" b="1" u="sng">
                <a:latin typeface="Comic Sans MS" panose="030F0702030302020204" pitchFamily="66" charset="0"/>
              </a:rPr>
              <a:t>LESSON OBJECTIVES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Effective Participator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286512" y="1"/>
            <a:ext cx="1500188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Self Manager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Enquirer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Creative Thinker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786710" y="0"/>
            <a:ext cx="1357290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2074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PLT Skills</a:t>
            </a:r>
          </a:p>
        </p:txBody>
      </p:sp>
      <p:sp>
        <p:nvSpPr>
          <p:cNvPr id="2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57813" y="142875"/>
            <a:ext cx="3786187" cy="1143000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0" y="571500"/>
            <a:ext cx="1214438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2078" name="Group 38"/>
          <p:cNvGrpSpPr>
            <a:grpSpLocks/>
          </p:cNvGrpSpPr>
          <p:nvPr/>
        </p:nvGrpSpPr>
        <p:grpSpPr bwMode="auto">
          <a:xfrm>
            <a:off x="1042988" y="4481513"/>
            <a:ext cx="1657350" cy="2376487"/>
            <a:chOff x="249" y="2205"/>
            <a:chExt cx="1044" cy="1497"/>
          </a:xfrm>
        </p:grpSpPr>
        <p:grpSp>
          <p:nvGrpSpPr>
            <p:cNvPr id="2091" name="Group 38"/>
            <p:cNvGrpSpPr>
              <a:grpSpLocks/>
            </p:cNvGrpSpPr>
            <p:nvPr/>
          </p:nvGrpSpPr>
          <p:grpSpPr bwMode="auto">
            <a:xfrm>
              <a:off x="249" y="2205"/>
              <a:ext cx="1044" cy="1497"/>
              <a:chOff x="4558" y="618"/>
              <a:chExt cx="1044" cy="1497"/>
            </a:xfrm>
          </p:grpSpPr>
          <p:pic>
            <p:nvPicPr>
              <p:cNvPr id="2093" name="Picture 34" descr="grade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8" y="663"/>
                <a:ext cx="1044" cy="8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94" name="Text Box 35"/>
              <p:cNvSpPr txBox="1">
                <a:spLocks noChangeArrowheads="1"/>
              </p:cNvSpPr>
              <p:nvPr/>
            </p:nvSpPr>
            <p:spPr bwMode="auto">
              <a:xfrm>
                <a:off x="4558" y="1525"/>
                <a:ext cx="1044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b="1">
                    <a:solidFill>
                      <a:srgbClr val="FF0000"/>
                    </a:solidFill>
                  </a:rPr>
                  <a:t>Where are we in our journey?</a:t>
                </a:r>
              </a:p>
            </p:txBody>
          </p:sp>
          <p:sp>
            <p:nvSpPr>
              <p:cNvPr id="2095" name="Rectangle 36"/>
              <p:cNvSpPr>
                <a:spLocks noChangeArrowheads="1"/>
              </p:cNvSpPr>
              <p:nvPr/>
            </p:nvSpPr>
            <p:spPr bwMode="auto">
              <a:xfrm>
                <a:off x="4558" y="618"/>
                <a:ext cx="1044" cy="149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</p:grpSp>
        <p:pic>
          <p:nvPicPr>
            <p:cNvPr id="2092" name="Picture 43" descr="journe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205"/>
              <a:ext cx="1043" cy="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79" name="Group 43"/>
          <p:cNvGrpSpPr>
            <a:grpSpLocks/>
          </p:cNvGrpSpPr>
          <p:nvPr/>
        </p:nvGrpSpPr>
        <p:grpSpPr bwMode="auto">
          <a:xfrm>
            <a:off x="6084888" y="4481513"/>
            <a:ext cx="1966912" cy="2376487"/>
            <a:chOff x="3470" y="2823"/>
            <a:chExt cx="1239" cy="1497"/>
          </a:xfrm>
        </p:grpSpPr>
        <p:grpSp>
          <p:nvGrpSpPr>
            <p:cNvPr id="2084" name="Group 44"/>
            <p:cNvGrpSpPr>
              <a:grpSpLocks/>
            </p:cNvGrpSpPr>
            <p:nvPr/>
          </p:nvGrpSpPr>
          <p:grpSpPr bwMode="auto">
            <a:xfrm>
              <a:off x="3470" y="2823"/>
              <a:ext cx="1224" cy="1497"/>
              <a:chOff x="249" y="2205"/>
              <a:chExt cx="1044" cy="1497"/>
            </a:xfrm>
          </p:grpSpPr>
          <p:grpSp>
            <p:nvGrpSpPr>
              <p:cNvPr id="2086" name="Group 38"/>
              <p:cNvGrpSpPr>
                <a:grpSpLocks/>
              </p:cNvGrpSpPr>
              <p:nvPr/>
            </p:nvGrpSpPr>
            <p:grpSpPr bwMode="auto">
              <a:xfrm>
                <a:off x="249" y="2205"/>
                <a:ext cx="1044" cy="1497"/>
                <a:chOff x="4558" y="618"/>
                <a:chExt cx="1044" cy="1497"/>
              </a:xfrm>
            </p:grpSpPr>
            <p:pic>
              <p:nvPicPr>
                <p:cNvPr id="2088" name="Picture 34" descr="grade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58" y="663"/>
                  <a:ext cx="1044" cy="8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08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558" y="1525"/>
                  <a:ext cx="1044" cy="5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GB" altLang="en-US" b="1">
                      <a:solidFill>
                        <a:srgbClr val="FF0000"/>
                      </a:solidFill>
                    </a:rPr>
                    <a:t>Real life cross/curricular links?</a:t>
                  </a:r>
                </a:p>
              </p:txBody>
            </p:sp>
            <p:sp>
              <p:nvSpPr>
                <p:cNvPr id="2090" name="Rectangle 36"/>
                <p:cNvSpPr>
                  <a:spLocks noChangeArrowheads="1"/>
                </p:cNvSpPr>
                <p:nvPr/>
              </p:nvSpPr>
              <p:spPr bwMode="auto">
                <a:xfrm>
                  <a:off x="4558" y="618"/>
                  <a:ext cx="1044" cy="149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GB" altLang="en-US"/>
                </a:p>
              </p:txBody>
            </p:sp>
          </p:grpSp>
          <p:pic>
            <p:nvPicPr>
              <p:cNvPr id="2087" name="Picture 49" descr="journe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" y="2205"/>
                <a:ext cx="1043" cy="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5" name="Picture 50" descr="link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2840"/>
              <a:ext cx="1239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80" name="TextBox 5"/>
          <p:cNvSpPr txBox="1">
            <a:spLocks noChangeArrowheads="1"/>
          </p:cNvSpPr>
          <p:nvPr/>
        </p:nvSpPr>
        <p:spPr bwMode="auto">
          <a:xfrm>
            <a:off x="3563938" y="6237288"/>
            <a:ext cx="1728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AUTHOR</a:t>
            </a:r>
          </a:p>
        </p:txBody>
      </p:sp>
      <p:grpSp>
        <p:nvGrpSpPr>
          <p:cNvPr id="2081" name="Group 2"/>
          <p:cNvGrpSpPr>
            <a:grpSpLocks/>
          </p:cNvGrpSpPr>
          <p:nvPr/>
        </p:nvGrpSpPr>
        <p:grpSpPr bwMode="auto">
          <a:xfrm>
            <a:off x="3563938" y="4552950"/>
            <a:ext cx="1728787" cy="2054225"/>
            <a:chOff x="3563938" y="4552950"/>
            <a:chExt cx="1728787" cy="2054225"/>
          </a:xfrm>
        </p:grpSpPr>
        <p:sp>
          <p:nvSpPr>
            <p:cNvPr id="39" name="Rectangle 38"/>
            <p:cNvSpPr/>
            <p:nvPr/>
          </p:nvSpPr>
          <p:spPr bwMode="auto">
            <a:xfrm>
              <a:off x="3563938" y="6237288"/>
              <a:ext cx="1728787" cy="369887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Action Button: Help 39">
              <a:hlinkClick r:id="" action="ppaction://macro?name=Manoj" highlightClick="1"/>
            </p:cNvPr>
            <p:cNvSpPr/>
            <p:nvPr/>
          </p:nvSpPr>
          <p:spPr bwMode="auto">
            <a:xfrm>
              <a:off x="3563938" y="4552950"/>
              <a:ext cx="1728787" cy="1684338"/>
            </a:xfrm>
            <a:prstGeom prst="actionButtonHel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928688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1908175" y="0"/>
            <a:ext cx="61150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GB" altLang="en-US" sz="3200" b="1" u="sng">
                <a:latin typeface="Comic Sans MS" panose="030F0702030302020204" pitchFamily="66" charset="0"/>
              </a:rPr>
              <a:t>BRAIN IN GEAR</a:t>
            </a:r>
            <a:endParaRPr lang="en-US" altLang="en-US" sz="3200" b="1" u="sng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Effective Participator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86512" y="1"/>
            <a:ext cx="1500188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Self Manager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Enquirer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Creative Thinker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786710" y="0"/>
            <a:ext cx="1357290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30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0" y="357188"/>
            <a:ext cx="3429000" cy="652462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3095" name="Rectangle 9"/>
          <p:cNvSpPr>
            <a:spLocks noChangeArrowheads="1"/>
          </p:cNvSpPr>
          <p:nvPr/>
        </p:nvSpPr>
        <p:spPr bwMode="auto">
          <a:xfrm>
            <a:off x="0" y="357188"/>
            <a:ext cx="505142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PLT Skills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0" y="571500"/>
            <a:ext cx="1214438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5929313" y="571500"/>
            <a:ext cx="3214687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98" name="TextBox 1"/>
          <p:cNvSpPr txBox="1">
            <a:spLocks noChangeArrowheads="1"/>
          </p:cNvSpPr>
          <p:nvPr/>
        </p:nvSpPr>
        <p:spPr bwMode="auto">
          <a:xfrm>
            <a:off x="114300" y="2314575"/>
            <a:ext cx="9253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Work out the following Mathematical anagrams:</a:t>
            </a:r>
          </a:p>
        </p:txBody>
      </p:sp>
      <p:sp>
        <p:nvSpPr>
          <p:cNvPr id="3099" name="Text Box 40"/>
          <p:cNvSpPr txBox="1">
            <a:spLocks noChangeArrowheads="1"/>
          </p:cNvSpPr>
          <p:nvPr/>
        </p:nvSpPr>
        <p:spPr bwMode="auto">
          <a:xfrm>
            <a:off x="142875" y="1844675"/>
            <a:ext cx="216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TASK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3100" name="Text Box 40"/>
          <p:cNvSpPr txBox="1">
            <a:spLocks noChangeArrowheads="1"/>
          </p:cNvSpPr>
          <p:nvPr/>
        </p:nvSpPr>
        <p:spPr bwMode="auto">
          <a:xfrm>
            <a:off x="107950" y="5635625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660066"/>
                </a:solidFill>
              </a:rPr>
              <a:t>EXTENSION</a:t>
            </a:r>
            <a:endParaRPr lang="en-US" altLang="en-US" sz="2400" b="1" u="sng">
              <a:solidFill>
                <a:srgbClr val="660066"/>
              </a:solidFill>
            </a:endParaRPr>
          </a:p>
        </p:txBody>
      </p:sp>
      <p:sp>
        <p:nvSpPr>
          <p:cNvPr id="3101" name="TextBox 1"/>
          <p:cNvSpPr txBox="1">
            <a:spLocks noChangeArrowheads="1"/>
          </p:cNvSpPr>
          <p:nvPr/>
        </p:nvSpPr>
        <p:spPr bwMode="auto">
          <a:xfrm>
            <a:off x="107950" y="6064250"/>
            <a:ext cx="90376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Develop your own Mathematical anagrams as above as a creative thinker.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68313" y="2852738"/>
          <a:ext cx="3048000" cy="272097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4939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ORTIAALN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018">
                <a:tc>
                  <a:txBody>
                    <a:bodyPr/>
                    <a:lstStyle/>
                    <a:p>
                      <a:r>
                        <a:rPr lang="en-GB" sz="2800" baseline="0" dirty="0" smtClean="0">
                          <a:solidFill>
                            <a:srgbClr val="FF0000"/>
                          </a:solidFill>
                        </a:rPr>
                        <a:t>XESA</a:t>
                      </a:r>
                      <a:endParaRPr lang="en-GB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018">
                <a:tc>
                  <a:txBody>
                    <a:bodyPr/>
                    <a:lstStyle/>
                    <a:p>
                      <a:r>
                        <a:rPr lang="en-GB" sz="2800" baseline="0" dirty="0" smtClean="0">
                          <a:solidFill>
                            <a:srgbClr val="FF0000"/>
                          </a:solidFill>
                        </a:rPr>
                        <a:t>ELVSO</a:t>
                      </a:r>
                    </a:p>
                  </a:txBody>
                  <a:tcPr marT="45713" marB="457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06" name="TextBox 1"/>
          <p:cNvSpPr txBox="1">
            <a:spLocks noChangeArrowheads="1"/>
          </p:cNvSpPr>
          <p:nvPr/>
        </p:nvSpPr>
        <p:spPr bwMode="auto">
          <a:xfrm>
            <a:off x="1331913" y="1065213"/>
            <a:ext cx="6708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u="sng">
                <a:solidFill>
                  <a:srgbClr val="00B050"/>
                </a:solidFill>
              </a:rPr>
              <a:t>EXAMPLE</a:t>
            </a:r>
          </a:p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DITDIONA</a:t>
            </a:r>
            <a:r>
              <a:rPr lang="en-US" altLang="en-US" sz="2000"/>
              <a:t> can be rearranged to make </a:t>
            </a:r>
            <a:r>
              <a:rPr lang="en-US" altLang="en-US" sz="2000" b="1">
                <a:solidFill>
                  <a:srgbClr val="FF0000"/>
                </a:solidFill>
              </a:rPr>
              <a:t>ADDITION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87450" y="1065213"/>
            <a:ext cx="6269038" cy="708025"/>
          </a:xfrm>
          <a:prstGeom prst="roundRect">
            <a:avLst/>
          </a:prstGeom>
          <a:solidFill>
            <a:srgbClr val="00B05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37200" y="2997200"/>
            <a:ext cx="15049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Arial"/>
                <a:cs typeface="+mn-cs"/>
              </a:rPr>
              <a:t>Rational</a:t>
            </a:r>
          </a:p>
        </p:txBody>
      </p:sp>
      <p:sp>
        <p:nvSpPr>
          <p:cNvPr id="6" name="Rectangle 5"/>
          <p:cNvSpPr/>
          <p:nvPr/>
        </p:nvSpPr>
        <p:spPr>
          <a:xfrm>
            <a:off x="5543550" y="3860800"/>
            <a:ext cx="98266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Arial"/>
                <a:cs typeface="+mn-cs"/>
              </a:rPr>
              <a:t>Axes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548313" y="4841875"/>
            <a:ext cx="10842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Arial"/>
                <a:cs typeface="+mn-cs"/>
              </a:rPr>
              <a:t>Solve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>
            <a:off x="0" y="928688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2987675" y="39688"/>
            <a:ext cx="611505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	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	</a:t>
            </a:r>
          </a:p>
          <a:p>
            <a:pPr eaLnBrk="1" hangingPunct="1"/>
            <a:r>
              <a:rPr lang="en-US" altLang="en-US" sz="3200" b="1" u="sng">
                <a:latin typeface="Comic Sans MS" panose="030F0702030302020204" pitchFamily="66" charset="0"/>
              </a:rPr>
              <a:t>STARTER</a:t>
            </a:r>
          </a:p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Effective Participator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86512" y="1"/>
            <a:ext cx="1500188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Self Manager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Enquirer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Creative Thinker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786710" y="0"/>
            <a:ext cx="1357290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41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0" y="357188"/>
            <a:ext cx="3429000" cy="652462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4119" name="Rectangle 9"/>
          <p:cNvSpPr>
            <a:spLocks noChangeArrowheads="1"/>
          </p:cNvSpPr>
          <p:nvPr/>
        </p:nvSpPr>
        <p:spPr bwMode="auto">
          <a:xfrm>
            <a:off x="0" y="357188"/>
            <a:ext cx="505142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PLT Skills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0" y="571500"/>
            <a:ext cx="1214438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5929313" y="571500"/>
            <a:ext cx="3214687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22" name="Text Box 40"/>
          <p:cNvSpPr txBox="1">
            <a:spLocks noChangeArrowheads="1"/>
          </p:cNvSpPr>
          <p:nvPr/>
        </p:nvSpPr>
        <p:spPr bwMode="auto">
          <a:xfrm>
            <a:off x="-20638" y="4797425"/>
            <a:ext cx="216217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660066"/>
                </a:solidFill>
              </a:rPr>
              <a:t>EXTENSION</a:t>
            </a:r>
            <a:endParaRPr lang="en-US" altLang="en-US" sz="2400" b="1" u="sng">
              <a:solidFill>
                <a:srgbClr val="660066"/>
              </a:solidFill>
            </a:endParaRPr>
          </a:p>
        </p:txBody>
      </p:sp>
      <p:sp>
        <p:nvSpPr>
          <p:cNvPr id="4123" name="Text Box 40"/>
          <p:cNvSpPr txBox="1">
            <a:spLocks noChangeArrowheads="1"/>
          </p:cNvSpPr>
          <p:nvPr/>
        </p:nvSpPr>
        <p:spPr bwMode="auto">
          <a:xfrm>
            <a:off x="57150" y="1916113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TASK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4124" name="Line 4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0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9512" y="1052736"/>
            <a:ext cx="796131" cy="641073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grpSp>
        <p:nvGrpSpPr>
          <p:cNvPr id="101" name="Group 26"/>
          <p:cNvGrpSpPr>
            <a:grpSpLocks/>
          </p:cNvGrpSpPr>
          <p:nvPr/>
        </p:nvGrpSpPr>
        <p:grpSpPr bwMode="auto">
          <a:xfrm>
            <a:off x="4067175" y="1700213"/>
            <a:ext cx="4891088" cy="487362"/>
            <a:chOff x="3065937" y="1604799"/>
            <a:chExt cx="4891065" cy="486925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 flipH="1" flipV="1">
              <a:off x="3065937" y="1604799"/>
              <a:ext cx="708022" cy="282322"/>
            </a:xfrm>
            <a:prstGeom prst="straightConnector1">
              <a:avLst/>
            </a:prstGeom>
            <a:ln w="25400">
              <a:solidFill>
                <a:srgbClr val="16AA1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86" name="TextBox 21"/>
            <p:cNvSpPr txBox="1">
              <a:spLocks noChangeArrowheads="1"/>
            </p:cNvSpPr>
            <p:nvPr/>
          </p:nvSpPr>
          <p:spPr bwMode="auto">
            <a:xfrm>
              <a:off x="3721552" y="1722580"/>
              <a:ext cx="4235450" cy="369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LEARN THESE OFF BY HEART</a:t>
              </a:r>
            </a:p>
          </p:txBody>
        </p:sp>
      </p:grpSp>
      <p:sp>
        <p:nvSpPr>
          <p:cNvPr id="104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91667" y="1052736"/>
            <a:ext cx="796131" cy="642868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05" name="TextBox 10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17361" y="1044292"/>
            <a:ext cx="1058495" cy="642868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06" name="TextBox 10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41497" y="1057940"/>
            <a:ext cx="1058495" cy="652871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07" name="TextBox 10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37641" y="1057940"/>
            <a:ext cx="1058495" cy="642868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08" name="TextBox 10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84168" y="1044292"/>
            <a:ext cx="1058495" cy="642868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09" name="TextBox 10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44709" y="1046630"/>
            <a:ext cx="1303755" cy="642868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179388" y="1087438"/>
            <a:ext cx="8701087" cy="584200"/>
          </a:xfrm>
          <a:prstGeom prst="roundRect">
            <a:avLst/>
          </a:prstGeom>
          <a:solidFill>
            <a:srgbClr val="92D05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4134" name="Object 118"/>
          <p:cNvGraphicFramePr>
            <a:graphicFrameLocks noChangeAspect="1"/>
          </p:cNvGraphicFramePr>
          <p:nvPr/>
        </p:nvGraphicFramePr>
        <p:xfrm>
          <a:off x="34925" y="5229225"/>
          <a:ext cx="15938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11" imgW="698500" imgH="228600" progId="Equation.3">
                  <p:embed/>
                </p:oleObj>
              </mc:Choice>
              <mc:Fallback>
                <p:oleObj name="Equation" r:id="rId11" imgW="698500" imgH="22860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5229225"/>
                        <a:ext cx="15938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5" name="Text Box 7"/>
          <p:cNvSpPr txBox="1">
            <a:spLocks noChangeArrowheads="1"/>
          </p:cNvSpPr>
          <p:nvPr/>
        </p:nvSpPr>
        <p:spPr bwMode="auto">
          <a:xfrm>
            <a:off x="34925" y="2320925"/>
            <a:ext cx="573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 1)</a:t>
            </a:r>
            <a:r>
              <a:rPr lang="en-GB" altLang="en-US"/>
              <a:t> </a:t>
            </a:r>
            <a:endParaRPr lang="en-US" altLang="en-US"/>
          </a:p>
        </p:txBody>
      </p:sp>
      <p:graphicFrame>
        <p:nvGraphicFramePr>
          <p:cNvPr id="4136" name="Object 2"/>
          <p:cNvGraphicFramePr>
            <a:graphicFrameLocks noChangeAspect="1"/>
          </p:cNvGraphicFramePr>
          <p:nvPr/>
        </p:nvGraphicFramePr>
        <p:xfrm>
          <a:off x="469900" y="2292350"/>
          <a:ext cx="10334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13" imgW="304536" imgH="215713" progId="Equation.3">
                  <p:embed/>
                </p:oleObj>
              </mc:Choice>
              <mc:Fallback>
                <p:oleObj name="Equation" r:id="rId13" imgW="304536" imgH="2157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2292350"/>
                        <a:ext cx="103346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" name="Object 3"/>
          <p:cNvGraphicFramePr>
            <a:graphicFrameLocks noChangeAspect="1"/>
          </p:cNvGraphicFramePr>
          <p:nvPr/>
        </p:nvGraphicFramePr>
        <p:xfrm>
          <a:off x="2125663" y="2276475"/>
          <a:ext cx="1076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15" imgW="317362" imgH="228501" progId="Equation.3">
                  <p:embed/>
                </p:oleObj>
              </mc:Choice>
              <mc:Fallback>
                <p:oleObj name="Equation" r:id="rId15" imgW="317362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276475"/>
                        <a:ext cx="10763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8" name="Object 4"/>
          <p:cNvGraphicFramePr>
            <a:graphicFrameLocks noChangeAspect="1"/>
          </p:cNvGraphicFramePr>
          <p:nvPr/>
        </p:nvGraphicFramePr>
        <p:xfrm>
          <a:off x="3673475" y="2276475"/>
          <a:ext cx="12477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7" imgW="368300" imgH="228600" progId="Equation.3">
                  <p:embed/>
                </p:oleObj>
              </mc:Choice>
              <mc:Fallback>
                <p:oleObj name="Equation" r:id="rId17" imgW="368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2276475"/>
                        <a:ext cx="12477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9" name="Object 5"/>
          <p:cNvGraphicFramePr>
            <a:graphicFrameLocks noChangeAspect="1"/>
          </p:cNvGraphicFramePr>
          <p:nvPr/>
        </p:nvGraphicFramePr>
        <p:xfrm>
          <a:off x="5684838" y="2276475"/>
          <a:ext cx="10334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19" imgW="304668" imgH="228501" progId="Equation.3">
                  <p:embed/>
                </p:oleObj>
              </mc:Choice>
              <mc:Fallback>
                <p:oleObj name="Equation" r:id="rId19" imgW="304668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2276475"/>
                        <a:ext cx="10334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0" name="Object 6"/>
          <p:cNvGraphicFramePr>
            <a:graphicFrameLocks noChangeAspect="1"/>
          </p:cNvGraphicFramePr>
          <p:nvPr/>
        </p:nvGraphicFramePr>
        <p:xfrm>
          <a:off x="7524750" y="2276475"/>
          <a:ext cx="11731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21" imgW="457200" imgH="228600" progId="Equation.3">
                  <p:embed/>
                </p:oleObj>
              </mc:Choice>
              <mc:Fallback>
                <p:oleObj name="Equation" r:id="rId21" imgW="457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2276475"/>
                        <a:ext cx="11731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6" name="Group 36"/>
          <p:cNvGrpSpPr>
            <a:grpSpLocks/>
          </p:cNvGrpSpPr>
          <p:nvPr/>
        </p:nvGrpSpPr>
        <p:grpSpPr bwMode="auto">
          <a:xfrm>
            <a:off x="34925" y="3190875"/>
            <a:ext cx="1670050" cy="609600"/>
            <a:chOff x="152400" y="3581003"/>
            <a:chExt cx="1670050" cy="609600"/>
          </a:xfrm>
        </p:grpSpPr>
        <p:graphicFrame>
          <p:nvGraphicFramePr>
            <p:cNvPr id="4183" name="Object 7"/>
            <p:cNvGraphicFramePr>
              <a:graphicFrameLocks noChangeAspect="1"/>
            </p:cNvGraphicFramePr>
            <p:nvPr/>
          </p:nvGraphicFramePr>
          <p:xfrm>
            <a:off x="401638" y="3581003"/>
            <a:ext cx="142081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3" name="Equation" r:id="rId23" imgW="419100" imgH="228600" progId="Equation.3">
                    <p:embed/>
                  </p:oleObj>
                </mc:Choice>
                <mc:Fallback>
                  <p:oleObj name="Equation" r:id="rId23" imgW="41910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638" y="3581003"/>
                          <a:ext cx="1420812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84" name="TextBox 34"/>
            <p:cNvSpPr txBox="1">
              <a:spLocks noChangeArrowheads="1"/>
            </p:cNvSpPr>
            <p:nvPr/>
          </p:nvSpPr>
          <p:spPr bwMode="auto">
            <a:xfrm>
              <a:off x="152400" y="3657600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0000"/>
                  </a:solidFill>
                </a:rPr>
                <a:t>=</a:t>
              </a:r>
            </a:p>
          </p:txBody>
        </p:sp>
      </p:grpSp>
      <p:grpSp>
        <p:nvGrpSpPr>
          <p:cNvPr id="129" name="Group 37"/>
          <p:cNvGrpSpPr>
            <a:grpSpLocks/>
          </p:cNvGrpSpPr>
          <p:nvPr/>
        </p:nvGrpSpPr>
        <p:grpSpPr bwMode="auto">
          <a:xfrm>
            <a:off x="34925" y="4106863"/>
            <a:ext cx="1463675" cy="608012"/>
            <a:chOff x="152400" y="4496992"/>
            <a:chExt cx="1463675" cy="608012"/>
          </a:xfrm>
        </p:grpSpPr>
        <p:graphicFrame>
          <p:nvGraphicFramePr>
            <p:cNvPr id="4181" name="Object 8"/>
            <p:cNvGraphicFramePr>
              <a:graphicFrameLocks noChangeAspect="1"/>
            </p:cNvGraphicFramePr>
            <p:nvPr/>
          </p:nvGraphicFramePr>
          <p:xfrm>
            <a:off x="582613" y="4496992"/>
            <a:ext cx="1033462" cy="608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4" name="Equation" r:id="rId25" imgW="304668" imgH="228501" progId="Equation.3">
                    <p:embed/>
                  </p:oleObj>
                </mc:Choice>
                <mc:Fallback>
                  <p:oleObj name="Equation" r:id="rId25" imgW="304668" imgH="228501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613" y="4496992"/>
                          <a:ext cx="1033462" cy="608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82" name="TextBox 34"/>
            <p:cNvSpPr txBox="1">
              <a:spLocks noChangeArrowheads="1"/>
            </p:cNvSpPr>
            <p:nvPr/>
          </p:nvSpPr>
          <p:spPr bwMode="auto">
            <a:xfrm>
              <a:off x="152400" y="4567237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0000"/>
                  </a:solidFill>
                </a:rPr>
                <a:t>=</a:t>
              </a:r>
            </a:p>
          </p:txBody>
        </p:sp>
      </p:grpSp>
      <p:grpSp>
        <p:nvGrpSpPr>
          <p:cNvPr id="132" name="Group 38"/>
          <p:cNvGrpSpPr>
            <a:grpSpLocks/>
          </p:cNvGrpSpPr>
          <p:nvPr/>
        </p:nvGrpSpPr>
        <p:grpSpPr bwMode="auto">
          <a:xfrm>
            <a:off x="1787525" y="3132138"/>
            <a:ext cx="1670050" cy="609600"/>
            <a:chOff x="1905000" y="3522266"/>
            <a:chExt cx="1670050" cy="609600"/>
          </a:xfrm>
        </p:grpSpPr>
        <p:graphicFrame>
          <p:nvGraphicFramePr>
            <p:cNvPr id="4179" name="Object 9"/>
            <p:cNvGraphicFramePr>
              <a:graphicFrameLocks noChangeAspect="1"/>
            </p:cNvGraphicFramePr>
            <p:nvPr/>
          </p:nvGraphicFramePr>
          <p:xfrm>
            <a:off x="2154238" y="3522266"/>
            <a:ext cx="142081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5" name="Equation" r:id="rId27" imgW="419100" imgH="228600" progId="Equation.3">
                    <p:embed/>
                  </p:oleObj>
                </mc:Choice>
                <mc:Fallback>
                  <p:oleObj name="Equation" r:id="rId27" imgW="41910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238" y="3522266"/>
                          <a:ext cx="1420812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80" name="TextBox 34"/>
            <p:cNvSpPr txBox="1">
              <a:spLocks noChangeArrowheads="1"/>
            </p:cNvSpPr>
            <p:nvPr/>
          </p:nvSpPr>
          <p:spPr bwMode="auto">
            <a:xfrm>
              <a:off x="1905000" y="3598862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0000"/>
                  </a:solidFill>
                </a:rPr>
                <a:t>=</a:t>
              </a:r>
            </a:p>
          </p:txBody>
        </p:sp>
      </p:grpSp>
      <p:grpSp>
        <p:nvGrpSpPr>
          <p:cNvPr id="135" name="Group 39"/>
          <p:cNvGrpSpPr>
            <a:grpSpLocks/>
          </p:cNvGrpSpPr>
          <p:nvPr/>
        </p:nvGrpSpPr>
        <p:grpSpPr bwMode="auto">
          <a:xfrm>
            <a:off x="1787525" y="4048125"/>
            <a:ext cx="1463675" cy="608013"/>
            <a:chOff x="1905000" y="4438650"/>
            <a:chExt cx="1463675" cy="608013"/>
          </a:xfrm>
        </p:grpSpPr>
        <p:graphicFrame>
          <p:nvGraphicFramePr>
            <p:cNvPr id="4177" name="Object 10"/>
            <p:cNvGraphicFramePr>
              <a:graphicFrameLocks noChangeAspect="1"/>
            </p:cNvGraphicFramePr>
            <p:nvPr/>
          </p:nvGraphicFramePr>
          <p:xfrm>
            <a:off x="2335213" y="4438650"/>
            <a:ext cx="1033462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6" name="Equation" r:id="rId29" imgW="304668" imgH="228501" progId="Equation.3">
                    <p:embed/>
                  </p:oleObj>
                </mc:Choice>
                <mc:Fallback>
                  <p:oleObj name="Equation" r:id="rId29" imgW="304668" imgH="228501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5213" y="4438650"/>
                          <a:ext cx="1033462" cy="60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78" name="TextBox 34"/>
            <p:cNvSpPr txBox="1">
              <a:spLocks noChangeArrowheads="1"/>
            </p:cNvSpPr>
            <p:nvPr/>
          </p:nvSpPr>
          <p:spPr bwMode="auto">
            <a:xfrm>
              <a:off x="1905000" y="4508499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0000"/>
                  </a:solidFill>
                </a:rPr>
                <a:t>=</a:t>
              </a:r>
            </a:p>
          </p:txBody>
        </p:sp>
      </p:grpSp>
      <p:grpSp>
        <p:nvGrpSpPr>
          <p:cNvPr id="138" name="Group 40"/>
          <p:cNvGrpSpPr>
            <a:grpSpLocks/>
          </p:cNvGrpSpPr>
          <p:nvPr/>
        </p:nvGrpSpPr>
        <p:grpSpPr bwMode="auto">
          <a:xfrm>
            <a:off x="3448050" y="3132138"/>
            <a:ext cx="1801813" cy="609600"/>
            <a:chOff x="3565525" y="3522267"/>
            <a:chExt cx="1801813" cy="609600"/>
          </a:xfrm>
        </p:grpSpPr>
        <p:graphicFrame>
          <p:nvGraphicFramePr>
            <p:cNvPr id="4175" name="Object 11"/>
            <p:cNvGraphicFramePr>
              <a:graphicFrameLocks noChangeAspect="1"/>
            </p:cNvGraphicFramePr>
            <p:nvPr/>
          </p:nvGraphicFramePr>
          <p:xfrm>
            <a:off x="3687763" y="3522267"/>
            <a:ext cx="1679575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7" name="Equation" r:id="rId31" imgW="495085" imgH="228501" progId="Equation.3">
                    <p:embed/>
                  </p:oleObj>
                </mc:Choice>
                <mc:Fallback>
                  <p:oleObj name="Equation" r:id="rId31" imgW="495085" imgH="228501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7763" y="3522267"/>
                          <a:ext cx="1679575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76" name="TextBox 34"/>
            <p:cNvSpPr txBox="1">
              <a:spLocks noChangeArrowheads="1"/>
            </p:cNvSpPr>
            <p:nvPr/>
          </p:nvSpPr>
          <p:spPr bwMode="auto">
            <a:xfrm>
              <a:off x="3565525" y="3598862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0000"/>
                  </a:solidFill>
                </a:rPr>
                <a:t>=</a:t>
              </a:r>
            </a:p>
          </p:txBody>
        </p:sp>
      </p:grpSp>
      <p:grpSp>
        <p:nvGrpSpPr>
          <p:cNvPr id="141" name="Group 41"/>
          <p:cNvGrpSpPr>
            <a:grpSpLocks/>
          </p:cNvGrpSpPr>
          <p:nvPr/>
        </p:nvGrpSpPr>
        <p:grpSpPr bwMode="auto">
          <a:xfrm>
            <a:off x="3448050" y="4048125"/>
            <a:ext cx="1463675" cy="608013"/>
            <a:chOff x="3565525" y="4438650"/>
            <a:chExt cx="1463675" cy="608013"/>
          </a:xfrm>
        </p:grpSpPr>
        <p:graphicFrame>
          <p:nvGraphicFramePr>
            <p:cNvPr id="4173" name="Object 12"/>
            <p:cNvGraphicFramePr>
              <a:graphicFrameLocks noChangeAspect="1"/>
            </p:cNvGraphicFramePr>
            <p:nvPr/>
          </p:nvGraphicFramePr>
          <p:xfrm>
            <a:off x="3995738" y="4438650"/>
            <a:ext cx="1033462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" name="Equation" r:id="rId33" imgW="304668" imgH="228501" progId="Equation.3">
                    <p:embed/>
                  </p:oleObj>
                </mc:Choice>
                <mc:Fallback>
                  <p:oleObj name="Equation" r:id="rId33" imgW="304668" imgH="228501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5738" y="4438650"/>
                          <a:ext cx="1033462" cy="60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74" name="TextBox 34"/>
            <p:cNvSpPr txBox="1">
              <a:spLocks noChangeArrowheads="1"/>
            </p:cNvSpPr>
            <p:nvPr/>
          </p:nvSpPr>
          <p:spPr bwMode="auto">
            <a:xfrm>
              <a:off x="3565525" y="4508499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0000"/>
                  </a:solidFill>
                </a:rPr>
                <a:t>=</a:t>
              </a:r>
            </a:p>
          </p:txBody>
        </p:sp>
      </p:grpSp>
      <p:grpSp>
        <p:nvGrpSpPr>
          <p:cNvPr id="144" name="Group 42"/>
          <p:cNvGrpSpPr>
            <a:grpSpLocks/>
          </p:cNvGrpSpPr>
          <p:nvPr/>
        </p:nvGrpSpPr>
        <p:grpSpPr bwMode="auto">
          <a:xfrm>
            <a:off x="5292725" y="3038475"/>
            <a:ext cx="1822450" cy="609600"/>
            <a:chOff x="5410200" y="3429000"/>
            <a:chExt cx="1822450" cy="609600"/>
          </a:xfrm>
        </p:grpSpPr>
        <p:graphicFrame>
          <p:nvGraphicFramePr>
            <p:cNvPr id="4171" name="Object 13"/>
            <p:cNvGraphicFramePr>
              <a:graphicFrameLocks noChangeAspect="1"/>
            </p:cNvGraphicFramePr>
            <p:nvPr/>
          </p:nvGraphicFramePr>
          <p:xfrm>
            <a:off x="5510213" y="3429000"/>
            <a:ext cx="1722437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" name="Equation" r:id="rId35" imgW="508000" imgH="228600" progId="Equation.3">
                    <p:embed/>
                  </p:oleObj>
                </mc:Choice>
                <mc:Fallback>
                  <p:oleObj name="Equation" r:id="rId35" imgW="508000" imgH="2286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0213" y="3429000"/>
                          <a:ext cx="1722437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72" name="TextBox 34"/>
            <p:cNvSpPr txBox="1">
              <a:spLocks noChangeArrowheads="1"/>
            </p:cNvSpPr>
            <p:nvPr/>
          </p:nvSpPr>
          <p:spPr bwMode="auto">
            <a:xfrm>
              <a:off x="5410200" y="3505200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0000"/>
                  </a:solidFill>
                </a:rPr>
                <a:t>=</a:t>
              </a:r>
            </a:p>
          </p:txBody>
        </p:sp>
      </p:grpSp>
      <p:grpSp>
        <p:nvGrpSpPr>
          <p:cNvPr id="147" name="Group 43"/>
          <p:cNvGrpSpPr>
            <a:grpSpLocks/>
          </p:cNvGrpSpPr>
          <p:nvPr/>
        </p:nvGrpSpPr>
        <p:grpSpPr bwMode="auto">
          <a:xfrm>
            <a:off x="5292725" y="3970338"/>
            <a:ext cx="1485900" cy="574675"/>
            <a:chOff x="5410200" y="4360863"/>
            <a:chExt cx="1485900" cy="574675"/>
          </a:xfrm>
        </p:grpSpPr>
        <p:graphicFrame>
          <p:nvGraphicFramePr>
            <p:cNvPr id="4169" name="Object 14"/>
            <p:cNvGraphicFramePr>
              <a:graphicFrameLocks noChangeAspect="1"/>
            </p:cNvGraphicFramePr>
            <p:nvPr/>
          </p:nvGraphicFramePr>
          <p:xfrm>
            <a:off x="5819775" y="4360863"/>
            <a:ext cx="1076325" cy="574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0" name="Equation" r:id="rId37" imgW="317087" imgH="215619" progId="Equation.3">
                    <p:embed/>
                  </p:oleObj>
                </mc:Choice>
                <mc:Fallback>
                  <p:oleObj name="Equation" r:id="rId37" imgW="317087" imgH="215619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9775" y="4360863"/>
                          <a:ext cx="1076325" cy="574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70" name="TextBox 34"/>
            <p:cNvSpPr txBox="1">
              <a:spLocks noChangeArrowheads="1"/>
            </p:cNvSpPr>
            <p:nvPr/>
          </p:nvSpPr>
          <p:spPr bwMode="auto">
            <a:xfrm>
              <a:off x="5410200" y="4414837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0000"/>
                  </a:solidFill>
                </a:rPr>
                <a:t>=</a:t>
              </a:r>
            </a:p>
          </p:txBody>
        </p:sp>
      </p:grpSp>
      <p:grpSp>
        <p:nvGrpSpPr>
          <p:cNvPr id="150" name="Group 44"/>
          <p:cNvGrpSpPr>
            <a:grpSpLocks/>
          </p:cNvGrpSpPr>
          <p:nvPr/>
        </p:nvGrpSpPr>
        <p:grpSpPr bwMode="auto">
          <a:xfrm>
            <a:off x="7151688" y="2962275"/>
            <a:ext cx="1974850" cy="685800"/>
            <a:chOff x="7269163" y="3352403"/>
            <a:chExt cx="1974850" cy="685800"/>
          </a:xfrm>
        </p:grpSpPr>
        <p:graphicFrame>
          <p:nvGraphicFramePr>
            <p:cNvPr id="4167" name="Object 15"/>
            <p:cNvGraphicFramePr>
              <a:graphicFrameLocks noChangeAspect="1"/>
            </p:cNvGraphicFramePr>
            <p:nvPr/>
          </p:nvGraphicFramePr>
          <p:xfrm>
            <a:off x="7269163" y="3352403"/>
            <a:ext cx="197485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1" name="Equation" r:id="rId39" imgW="634725" imgH="228501" progId="Equation.3">
                    <p:embed/>
                  </p:oleObj>
                </mc:Choice>
                <mc:Fallback>
                  <p:oleObj name="Equation" r:id="rId39" imgW="634725" imgH="228501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9163" y="3352403"/>
                          <a:ext cx="1974850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68" name="TextBox 34"/>
            <p:cNvSpPr txBox="1">
              <a:spLocks noChangeArrowheads="1"/>
            </p:cNvSpPr>
            <p:nvPr/>
          </p:nvSpPr>
          <p:spPr bwMode="auto">
            <a:xfrm>
              <a:off x="7281763" y="3429000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0000"/>
                  </a:solidFill>
                </a:rPr>
                <a:t>=</a:t>
              </a:r>
            </a:p>
          </p:txBody>
        </p:sp>
      </p:grpSp>
      <p:grpSp>
        <p:nvGrpSpPr>
          <p:cNvPr id="153" name="Group 45"/>
          <p:cNvGrpSpPr>
            <a:grpSpLocks/>
          </p:cNvGrpSpPr>
          <p:nvPr/>
        </p:nvGrpSpPr>
        <p:grpSpPr bwMode="auto">
          <a:xfrm>
            <a:off x="7258050" y="3878263"/>
            <a:ext cx="1679575" cy="684212"/>
            <a:chOff x="7375525" y="4268392"/>
            <a:chExt cx="1679575" cy="684211"/>
          </a:xfrm>
        </p:grpSpPr>
        <p:graphicFrame>
          <p:nvGraphicFramePr>
            <p:cNvPr id="4165" name="Object 16"/>
            <p:cNvGraphicFramePr>
              <a:graphicFrameLocks noChangeAspect="1"/>
            </p:cNvGraphicFramePr>
            <p:nvPr/>
          </p:nvGraphicFramePr>
          <p:xfrm>
            <a:off x="7591425" y="4268392"/>
            <a:ext cx="1463675" cy="684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2" name="Equation" r:id="rId41" imgW="431613" imgH="228501" progId="Equation.3">
                    <p:embed/>
                  </p:oleObj>
                </mc:Choice>
                <mc:Fallback>
                  <p:oleObj name="Equation" r:id="rId41" imgW="431613" imgH="228501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91425" y="4268392"/>
                          <a:ext cx="1463675" cy="684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66" name="TextBox 34"/>
            <p:cNvSpPr txBox="1">
              <a:spLocks noChangeArrowheads="1"/>
            </p:cNvSpPr>
            <p:nvPr/>
          </p:nvSpPr>
          <p:spPr bwMode="auto">
            <a:xfrm>
              <a:off x="7375525" y="4365933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400">
                  <a:solidFill>
                    <a:srgbClr val="FF0000"/>
                  </a:solidFill>
                </a:rPr>
                <a:t>=</a:t>
              </a:r>
            </a:p>
          </p:txBody>
        </p:sp>
      </p:grpSp>
      <p:sp>
        <p:nvSpPr>
          <p:cNvPr id="4151" name="Text Box 7"/>
          <p:cNvSpPr txBox="1">
            <a:spLocks noChangeArrowheads="1"/>
          </p:cNvSpPr>
          <p:nvPr/>
        </p:nvSpPr>
        <p:spPr bwMode="auto">
          <a:xfrm>
            <a:off x="1677988" y="2320925"/>
            <a:ext cx="57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 2)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4152" name="Text Box 7"/>
          <p:cNvSpPr txBox="1">
            <a:spLocks noChangeArrowheads="1"/>
          </p:cNvSpPr>
          <p:nvPr/>
        </p:nvSpPr>
        <p:spPr bwMode="auto">
          <a:xfrm>
            <a:off x="3316288" y="2320925"/>
            <a:ext cx="57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 3)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4153" name="Text Box 7"/>
          <p:cNvSpPr txBox="1">
            <a:spLocks noChangeArrowheads="1"/>
          </p:cNvSpPr>
          <p:nvPr/>
        </p:nvSpPr>
        <p:spPr bwMode="auto">
          <a:xfrm>
            <a:off x="5148263" y="2320925"/>
            <a:ext cx="601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 4)</a:t>
            </a:r>
            <a:endParaRPr lang="en-US" altLang="en-US"/>
          </a:p>
        </p:txBody>
      </p:sp>
      <p:sp>
        <p:nvSpPr>
          <p:cNvPr id="4154" name="Text Box 7"/>
          <p:cNvSpPr txBox="1">
            <a:spLocks noChangeArrowheads="1"/>
          </p:cNvSpPr>
          <p:nvPr/>
        </p:nvSpPr>
        <p:spPr bwMode="auto">
          <a:xfrm>
            <a:off x="7096125" y="232092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 5)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168" name="TextBox 34"/>
          <p:cNvSpPr txBox="1">
            <a:spLocks noChangeArrowheads="1"/>
          </p:cNvSpPr>
          <p:nvPr/>
        </p:nvSpPr>
        <p:spPr bwMode="auto">
          <a:xfrm>
            <a:off x="-36513" y="5661025"/>
            <a:ext cx="457201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7030A0"/>
                </a:solidFill>
              </a:rPr>
              <a:t>=</a:t>
            </a:r>
          </a:p>
        </p:txBody>
      </p:sp>
      <p:graphicFrame>
        <p:nvGraphicFramePr>
          <p:cNvPr id="170" name="Object 7"/>
          <p:cNvGraphicFramePr>
            <a:graphicFrameLocks noChangeAspect="1"/>
          </p:cNvGraphicFramePr>
          <p:nvPr/>
        </p:nvGraphicFramePr>
        <p:xfrm>
          <a:off x="250825" y="5748338"/>
          <a:ext cx="8032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43" imgW="419100" imgH="228600" progId="Equation.3">
                  <p:embed/>
                </p:oleObj>
              </mc:Choice>
              <mc:Fallback>
                <p:oleObj name="Equation" r:id="rId43" imgW="4191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748338"/>
                        <a:ext cx="8032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16000" y="5705475"/>
            <a:ext cx="39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+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70000" y="5746750"/>
          <a:ext cx="92551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45" imgW="482391" imgH="228501" progId="Equation.3">
                  <p:embed/>
                </p:oleObj>
              </mc:Choice>
              <mc:Fallback>
                <p:oleObj name="Equation" r:id="rId45" imgW="482391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5746750"/>
                        <a:ext cx="925513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" name="TextBox 34"/>
          <p:cNvSpPr txBox="1">
            <a:spLocks noChangeArrowheads="1"/>
          </p:cNvSpPr>
          <p:nvPr/>
        </p:nvSpPr>
        <p:spPr bwMode="auto">
          <a:xfrm>
            <a:off x="-36513" y="6062663"/>
            <a:ext cx="457201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7030A0"/>
                </a:solidFill>
              </a:rPr>
              <a:t>=</a:t>
            </a:r>
          </a:p>
        </p:txBody>
      </p:sp>
      <p:graphicFrame>
        <p:nvGraphicFramePr>
          <p:cNvPr id="173" name="Object 7"/>
          <p:cNvGraphicFramePr>
            <a:graphicFrameLocks noChangeAspect="1"/>
          </p:cNvGraphicFramePr>
          <p:nvPr/>
        </p:nvGraphicFramePr>
        <p:xfrm>
          <a:off x="330200" y="6154738"/>
          <a:ext cx="58261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47" imgW="304668" imgH="228501" progId="Equation.3">
                  <p:embed/>
                </p:oleObj>
              </mc:Choice>
              <mc:Fallback>
                <p:oleObj name="Equation" r:id="rId47" imgW="304668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6154738"/>
                        <a:ext cx="582613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" name="TextBox 173"/>
          <p:cNvSpPr txBox="1">
            <a:spLocks noChangeArrowheads="1"/>
          </p:cNvSpPr>
          <p:nvPr/>
        </p:nvSpPr>
        <p:spPr bwMode="auto">
          <a:xfrm>
            <a:off x="985838" y="6111875"/>
            <a:ext cx="39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+</a:t>
            </a:r>
          </a:p>
        </p:txBody>
      </p:sp>
      <p:graphicFrame>
        <p:nvGraphicFramePr>
          <p:cNvPr id="175" name="Object 174"/>
          <p:cNvGraphicFramePr>
            <a:graphicFrameLocks noChangeAspect="1"/>
          </p:cNvGraphicFramePr>
          <p:nvPr/>
        </p:nvGraphicFramePr>
        <p:xfrm>
          <a:off x="1409700" y="6153150"/>
          <a:ext cx="5842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49" imgW="304668" imgH="228501" progId="Equation.3">
                  <p:embed/>
                </p:oleObj>
              </mc:Choice>
              <mc:Fallback>
                <p:oleObj name="Equation" r:id="rId49" imgW="304668" imgH="228501" progId="Equation.3">
                  <p:embed/>
                  <p:pic>
                    <p:nvPicPr>
                      <p:cNvPr id="0" name="Object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6153150"/>
                        <a:ext cx="5842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" name="TextBox 34"/>
          <p:cNvSpPr txBox="1">
            <a:spLocks noChangeArrowheads="1"/>
          </p:cNvSpPr>
          <p:nvPr/>
        </p:nvSpPr>
        <p:spPr bwMode="auto">
          <a:xfrm>
            <a:off x="2051050" y="6080125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7030A0"/>
                </a:solidFill>
              </a:rPr>
              <a:t>=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11413" y="5999163"/>
          <a:ext cx="89217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51" imgW="304668" imgH="228501" progId="Equation.3">
                  <p:embed/>
                </p:oleObj>
              </mc:Choice>
              <mc:Fallback>
                <p:oleObj name="Equation" r:id="rId51" imgW="304668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999163"/>
                        <a:ext cx="89217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  <p:bldP spid="4" grpId="0"/>
      <p:bldP spid="172" grpId="0"/>
      <p:bldP spid="174" grpId="0"/>
      <p:bldP spid="1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Box 27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54376" y="5058063"/>
            <a:ext cx="2741200" cy="74546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83" name="TextBox 18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5168" y="5372069"/>
            <a:ext cx="800174" cy="503856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87" name="TextBox 186"/>
          <p:cNvSpPr txBox="1">
            <a:spLocks noChangeArrowheads="1"/>
          </p:cNvSpPr>
          <p:nvPr/>
        </p:nvSpPr>
        <p:spPr bwMode="auto">
          <a:xfrm>
            <a:off x="377825" y="6162675"/>
            <a:ext cx="627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</a:rPr>
              <a:t>  </a:t>
            </a:r>
            <a:r>
              <a:rPr lang="en-US" altLang="en-US" sz="2400">
                <a:solidFill>
                  <a:srgbClr val="7030A0"/>
                </a:solidFill>
                <a:latin typeface="Cambria Math" panose="02040503050406030204" pitchFamily="18" charset="0"/>
              </a:rPr>
              <a:t>2</a:t>
            </a: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Effective Participator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286512" y="1"/>
            <a:ext cx="1500188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Self Manager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Enquirer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Creative Thinker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786710" y="0"/>
            <a:ext cx="1357290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5144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PLT Skills</a:t>
            </a:r>
          </a:p>
        </p:txBody>
      </p:sp>
      <p:sp>
        <p:nvSpPr>
          <p:cNvPr id="51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57813" y="142875"/>
            <a:ext cx="3786187" cy="1143000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0" y="571500"/>
            <a:ext cx="1214438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48" name="Title 1"/>
          <p:cNvSpPr txBox="1">
            <a:spLocks/>
          </p:cNvSpPr>
          <p:nvPr/>
        </p:nvSpPr>
        <p:spPr bwMode="auto">
          <a:xfrm>
            <a:off x="-488950" y="484188"/>
            <a:ext cx="82296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200" b="1" u="sng">
                <a:solidFill>
                  <a:schemeClr val="tx2"/>
                </a:solidFill>
              </a:rPr>
              <a:t>RATIONALISING SURDS</a:t>
            </a:r>
            <a:endParaRPr lang="en-GB" altLang="en-US" sz="3200">
              <a:solidFill>
                <a:schemeClr val="tx2"/>
              </a:solidFill>
            </a:endParaRPr>
          </a:p>
        </p:txBody>
      </p:sp>
      <p:sp>
        <p:nvSpPr>
          <p:cNvPr id="5149" name="Text Box 40"/>
          <p:cNvSpPr txBox="1">
            <a:spLocks noChangeArrowheads="1"/>
          </p:cNvSpPr>
          <p:nvPr/>
        </p:nvSpPr>
        <p:spPr bwMode="auto">
          <a:xfrm>
            <a:off x="-11113" y="1989138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EXAMPLES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5150" name="Text Box 5"/>
          <p:cNvSpPr txBox="1">
            <a:spLocks noChangeArrowheads="1"/>
          </p:cNvSpPr>
          <p:nvPr/>
        </p:nvSpPr>
        <p:spPr bwMode="auto">
          <a:xfrm>
            <a:off x="-36513" y="2349500"/>
            <a:ext cx="900112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/>
              <a:t>Rationalise the denominator for the following surds:</a:t>
            </a:r>
            <a:endParaRPr lang="en-US" altLang="en-US" sz="2400"/>
          </a:p>
        </p:txBody>
      </p:sp>
      <p:sp>
        <p:nvSpPr>
          <p:cNvPr id="5151" name="Text Box 7"/>
          <p:cNvSpPr txBox="1">
            <a:spLocks noChangeArrowheads="1"/>
          </p:cNvSpPr>
          <p:nvPr/>
        </p:nvSpPr>
        <p:spPr bwMode="auto">
          <a:xfrm>
            <a:off x="-33338" y="2822575"/>
            <a:ext cx="573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(a)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201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9512" y="1052736"/>
            <a:ext cx="796131" cy="641073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grpSp>
        <p:nvGrpSpPr>
          <p:cNvPr id="5171" name="Group 26"/>
          <p:cNvGrpSpPr>
            <a:grpSpLocks/>
          </p:cNvGrpSpPr>
          <p:nvPr/>
        </p:nvGrpSpPr>
        <p:grpSpPr bwMode="auto">
          <a:xfrm>
            <a:off x="4067175" y="1700213"/>
            <a:ext cx="4891088" cy="487362"/>
            <a:chOff x="3065937" y="1604799"/>
            <a:chExt cx="4891065" cy="486925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 flipH="1" flipV="1">
              <a:off x="3065937" y="1604799"/>
              <a:ext cx="708022" cy="282322"/>
            </a:xfrm>
            <a:prstGeom prst="straightConnector1">
              <a:avLst/>
            </a:prstGeom>
            <a:ln w="25400">
              <a:solidFill>
                <a:srgbClr val="16AA1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71" name="TextBox 21"/>
            <p:cNvSpPr txBox="1">
              <a:spLocks noChangeArrowheads="1"/>
            </p:cNvSpPr>
            <p:nvPr/>
          </p:nvSpPr>
          <p:spPr bwMode="auto">
            <a:xfrm>
              <a:off x="3721552" y="1722580"/>
              <a:ext cx="4235450" cy="369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LEARN THESE OFF BY HEART</a:t>
              </a:r>
            </a:p>
          </p:txBody>
        </p:sp>
      </p:grpSp>
      <p:sp>
        <p:nvSpPr>
          <p:cNvPr id="87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91667" y="1052736"/>
            <a:ext cx="796131" cy="642868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5155" name="Text Box 7"/>
          <p:cNvSpPr txBox="1">
            <a:spLocks noChangeArrowheads="1"/>
          </p:cNvSpPr>
          <p:nvPr/>
        </p:nvSpPr>
        <p:spPr bwMode="auto">
          <a:xfrm>
            <a:off x="2195513" y="2751138"/>
            <a:ext cx="573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(b)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156" name="Text Box 7"/>
          <p:cNvSpPr txBox="1">
            <a:spLocks noChangeArrowheads="1"/>
          </p:cNvSpPr>
          <p:nvPr/>
        </p:nvSpPr>
        <p:spPr bwMode="auto">
          <a:xfrm>
            <a:off x="4359275" y="2751138"/>
            <a:ext cx="573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(c)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5157" name="Text Box 7"/>
          <p:cNvSpPr txBox="1">
            <a:spLocks noChangeArrowheads="1"/>
          </p:cNvSpPr>
          <p:nvPr/>
        </p:nvSpPr>
        <p:spPr bwMode="auto">
          <a:xfrm>
            <a:off x="6372225" y="2736850"/>
            <a:ext cx="601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>
                <a:solidFill>
                  <a:srgbClr val="FF0000"/>
                </a:solidFill>
              </a:rPr>
              <a:t>(d)</a:t>
            </a:r>
            <a:r>
              <a:rPr lang="en-GB" altLang="en-US"/>
              <a:t> </a:t>
            </a:r>
            <a:endParaRPr lang="en-US" altLang="en-US"/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17361" y="1044292"/>
            <a:ext cx="1058495" cy="642868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68" name="TextBox 6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41497" y="1057940"/>
            <a:ext cx="1058495" cy="652871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69" name="TextBox 6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37641" y="1057940"/>
            <a:ext cx="1058495" cy="642868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70" name="TextBox 6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84168" y="1044292"/>
            <a:ext cx="1058495" cy="642868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71" name="TextBox 7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44709" y="1046630"/>
            <a:ext cx="1303755" cy="642868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9388" y="1087438"/>
            <a:ext cx="8701087" cy="584200"/>
          </a:xfrm>
          <a:prstGeom prst="roundRect">
            <a:avLst/>
          </a:prstGeom>
          <a:solidFill>
            <a:srgbClr val="92D05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164" name="Group 13"/>
          <p:cNvGrpSpPr>
            <a:grpSpLocks/>
          </p:cNvGrpSpPr>
          <p:nvPr/>
        </p:nvGrpSpPr>
        <p:grpSpPr bwMode="auto">
          <a:xfrm>
            <a:off x="323850" y="2647950"/>
            <a:ext cx="935038" cy="854075"/>
            <a:chOff x="323528" y="2648239"/>
            <a:chExt cx="936104" cy="853916"/>
          </a:xfrm>
        </p:grpSpPr>
        <p:sp>
          <p:nvSpPr>
            <p:cNvPr id="5267" name="TextBox 5"/>
            <p:cNvSpPr txBox="1">
              <a:spLocks noChangeArrowheads="1"/>
            </p:cNvSpPr>
            <p:nvPr/>
          </p:nvSpPr>
          <p:spPr bwMode="auto">
            <a:xfrm>
              <a:off x="608881" y="2648239"/>
              <a:ext cx="650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/>
                <a:t>5</a:t>
              </a:r>
            </a:p>
          </p:txBody>
        </p:sp>
        <p:sp>
          <p:nvSpPr>
            <p:cNvPr id="9" name="TextBox 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528" y="2996952"/>
              <a:ext cx="800174" cy="505203"/>
            </a:xfrm>
            <a:prstGeom prst="rect">
              <a:avLst/>
            </a:prstGeom>
            <a:blipFill rotWithShape="1">
              <a:blip r:embed="rId12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116" name="Straight Connector 115"/>
            <p:cNvCxnSpPr/>
            <p:nvPr/>
          </p:nvCxnSpPr>
          <p:spPr>
            <a:xfrm>
              <a:off x="495173" y="3040279"/>
              <a:ext cx="55149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65" name="Group 14"/>
          <p:cNvGrpSpPr>
            <a:grpSpLocks/>
          </p:cNvGrpSpPr>
          <p:nvPr/>
        </p:nvGrpSpPr>
        <p:grpSpPr bwMode="auto">
          <a:xfrm>
            <a:off x="2627313" y="2651125"/>
            <a:ext cx="809625" cy="860425"/>
            <a:chOff x="2627784" y="2650560"/>
            <a:chExt cx="808415" cy="861674"/>
          </a:xfrm>
        </p:grpSpPr>
        <p:sp>
          <p:nvSpPr>
            <p:cNvPr id="5264" name="TextBox 118"/>
            <p:cNvSpPr txBox="1">
              <a:spLocks noChangeArrowheads="1"/>
            </p:cNvSpPr>
            <p:nvPr/>
          </p:nvSpPr>
          <p:spPr bwMode="auto">
            <a:xfrm>
              <a:off x="2785448" y="2650560"/>
              <a:ext cx="650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/>
                <a:t>12</a:t>
              </a:r>
            </a:p>
          </p:txBody>
        </p:sp>
        <p:sp>
          <p:nvSpPr>
            <p:cNvPr id="120" name="TextBox 11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627784" y="2999273"/>
              <a:ext cx="800174" cy="512961"/>
            </a:xfrm>
            <a:prstGeom prst="rect">
              <a:avLst/>
            </a:prstGeom>
            <a:blipFill rotWithShape="1">
              <a:blip r:embed="rId13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123" name="Straight Connector 122"/>
            <p:cNvCxnSpPr/>
            <p:nvPr/>
          </p:nvCxnSpPr>
          <p:spPr>
            <a:xfrm>
              <a:off x="2798978" y="3043242"/>
              <a:ext cx="55162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66" name="Group 15"/>
          <p:cNvGrpSpPr>
            <a:grpSpLocks/>
          </p:cNvGrpSpPr>
          <p:nvPr/>
        </p:nvGrpSpPr>
        <p:grpSpPr bwMode="auto">
          <a:xfrm>
            <a:off x="4767263" y="2636838"/>
            <a:ext cx="866775" cy="854075"/>
            <a:chOff x="4766840" y="2636912"/>
            <a:chExt cx="867864" cy="853916"/>
          </a:xfrm>
        </p:grpSpPr>
        <p:sp>
          <p:nvSpPr>
            <p:cNvPr id="5261" name="TextBox 124"/>
            <p:cNvSpPr txBox="1">
              <a:spLocks noChangeArrowheads="1"/>
            </p:cNvSpPr>
            <p:nvPr/>
          </p:nvSpPr>
          <p:spPr bwMode="auto">
            <a:xfrm>
              <a:off x="4983953" y="2636912"/>
              <a:ext cx="650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/>
                <a:t>8</a:t>
              </a:r>
            </a:p>
          </p:txBody>
        </p:sp>
        <p:sp>
          <p:nvSpPr>
            <p:cNvPr id="126" name="TextBox 12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766840" y="2985625"/>
              <a:ext cx="800174" cy="505203"/>
            </a:xfrm>
            <a:prstGeom prst="rect">
              <a:avLst/>
            </a:prstGeom>
            <a:blipFill rotWithShape="1">
              <a:blip r:embed="rId14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129" name="Straight Connector 128"/>
            <p:cNvCxnSpPr/>
            <p:nvPr/>
          </p:nvCxnSpPr>
          <p:spPr>
            <a:xfrm>
              <a:off x="4855852" y="3028951"/>
              <a:ext cx="60718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67" name="Group 17"/>
          <p:cNvGrpSpPr>
            <a:grpSpLocks/>
          </p:cNvGrpSpPr>
          <p:nvPr/>
        </p:nvGrpSpPr>
        <p:grpSpPr bwMode="auto">
          <a:xfrm>
            <a:off x="6684963" y="2578100"/>
            <a:ext cx="1368425" cy="927100"/>
            <a:chOff x="6876256" y="2578552"/>
            <a:chExt cx="1368152" cy="925924"/>
          </a:xfrm>
        </p:grpSpPr>
        <p:sp>
          <p:nvSpPr>
            <p:cNvPr id="132" name="TextBox 13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989208" y="2578552"/>
              <a:ext cx="1255200" cy="497637"/>
            </a:xfrm>
            <a:prstGeom prst="rect">
              <a:avLst/>
            </a:prstGeom>
            <a:blipFill rotWithShape="1">
              <a:blip r:embed="rId15"/>
              <a:stretch>
                <a:fillRect t="-2439" r="-485" b="-26829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sp>
          <p:nvSpPr>
            <p:cNvPr id="135" name="TextBox 13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876256" y="2999273"/>
              <a:ext cx="1368152" cy="505203"/>
            </a:xfrm>
            <a:prstGeom prst="rect">
              <a:avLst/>
            </a:prstGeom>
            <a:blipFill rotWithShape="1">
              <a:blip r:embed="rId16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137" name="Straight Connector 136"/>
            <p:cNvCxnSpPr/>
            <p:nvPr/>
          </p:nvCxnSpPr>
          <p:spPr>
            <a:xfrm>
              <a:off x="7120682" y="3043100"/>
              <a:ext cx="9777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TextBox 34"/>
          <p:cNvSpPr txBox="1">
            <a:spLocks noChangeArrowheads="1"/>
          </p:cNvSpPr>
          <p:nvPr/>
        </p:nvSpPr>
        <p:spPr bwMode="auto">
          <a:xfrm>
            <a:off x="34925" y="35433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141" name="Group 140"/>
          <p:cNvGrpSpPr>
            <a:grpSpLocks/>
          </p:cNvGrpSpPr>
          <p:nvPr/>
        </p:nvGrpSpPr>
        <p:grpSpPr bwMode="auto">
          <a:xfrm>
            <a:off x="238125" y="3357563"/>
            <a:ext cx="936625" cy="854075"/>
            <a:chOff x="323528" y="2648239"/>
            <a:chExt cx="936104" cy="853916"/>
          </a:xfrm>
        </p:grpSpPr>
        <p:sp>
          <p:nvSpPr>
            <p:cNvPr id="5255" name="TextBox 141"/>
            <p:cNvSpPr txBox="1">
              <a:spLocks noChangeArrowheads="1"/>
            </p:cNvSpPr>
            <p:nvPr/>
          </p:nvSpPr>
          <p:spPr bwMode="auto">
            <a:xfrm>
              <a:off x="608881" y="2648239"/>
              <a:ext cx="650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4" name="TextBox 14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528" y="2996952"/>
              <a:ext cx="800174" cy="505203"/>
            </a:xfrm>
            <a:prstGeom prst="rect">
              <a:avLst/>
            </a:prstGeom>
            <a:blipFill rotWithShape="1">
              <a:blip r:embed="rId17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147" name="Straight Connector 146"/>
            <p:cNvCxnSpPr/>
            <p:nvPr/>
          </p:nvCxnSpPr>
          <p:spPr>
            <a:xfrm>
              <a:off x="494883" y="3040278"/>
              <a:ext cx="55214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25513" y="3500438"/>
            <a:ext cx="33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154" name="Group 153"/>
          <p:cNvGrpSpPr>
            <a:grpSpLocks/>
          </p:cNvGrpSpPr>
          <p:nvPr/>
        </p:nvGrpSpPr>
        <p:grpSpPr bwMode="auto">
          <a:xfrm>
            <a:off x="1057275" y="3325813"/>
            <a:ext cx="820738" cy="909637"/>
            <a:chOff x="323528" y="2593647"/>
            <a:chExt cx="820514" cy="908508"/>
          </a:xfrm>
        </p:grpSpPr>
        <p:sp>
          <p:nvSpPr>
            <p:cNvPr id="158" name="TextBox 15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37176" y="2593647"/>
              <a:ext cx="806866" cy="497572"/>
            </a:xfrm>
            <a:prstGeom prst="rect">
              <a:avLst/>
            </a:prstGeom>
            <a:blipFill rotWithShape="1">
              <a:blip r:embed="rId18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sp>
          <p:nvSpPr>
            <p:cNvPr id="170" name="TextBox 16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528" y="2996952"/>
              <a:ext cx="800174" cy="505203"/>
            </a:xfrm>
            <a:prstGeom prst="rect">
              <a:avLst/>
            </a:prstGeom>
            <a:blipFill rotWithShape="1">
              <a:blip r:embed="rId19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171" name="Straight Connector 170"/>
            <p:cNvCxnSpPr/>
            <p:nvPr/>
          </p:nvCxnSpPr>
          <p:spPr>
            <a:xfrm>
              <a:off x="494931" y="3040766"/>
              <a:ext cx="552299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TextBox 34"/>
          <p:cNvSpPr txBox="1">
            <a:spLocks noChangeArrowheads="1"/>
          </p:cNvSpPr>
          <p:nvPr/>
        </p:nvSpPr>
        <p:spPr bwMode="auto">
          <a:xfrm>
            <a:off x="34925" y="44069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77" name="TextBox 17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0809" y="4200276"/>
            <a:ext cx="899519" cy="497572"/>
          </a:xfrm>
          <a:prstGeom prst="rect">
            <a:avLst/>
          </a:prstGeom>
          <a:blipFill rotWithShape="1">
            <a:blip r:embed="rId20"/>
            <a:stretch>
              <a:fillRect l="-1361" t="-1220" b="-2804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178" name="Straight Connector 177"/>
          <p:cNvCxnSpPr/>
          <p:nvPr/>
        </p:nvCxnSpPr>
        <p:spPr>
          <a:xfrm>
            <a:off x="374650" y="4640263"/>
            <a:ext cx="66833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5864" y="4591285"/>
            <a:ext cx="800174" cy="505203"/>
          </a:xfrm>
          <a:prstGeom prst="rect">
            <a:avLst/>
          </a:prstGeom>
          <a:blipFill rotWithShape="1">
            <a:blip r:embed="rId21"/>
            <a:stretch>
              <a:fillRect r="-1374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80" name="TextBox 34"/>
          <p:cNvSpPr txBox="1">
            <a:spLocks noChangeArrowheads="1"/>
          </p:cNvSpPr>
          <p:nvPr/>
        </p:nvSpPr>
        <p:spPr bwMode="auto">
          <a:xfrm>
            <a:off x="34925" y="51689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81" name="TextBox 18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9169" y="4981060"/>
            <a:ext cx="899519" cy="497572"/>
          </a:xfrm>
          <a:prstGeom prst="rect">
            <a:avLst/>
          </a:prstGeom>
          <a:blipFill rotWithShape="1">
            <a:blip r:embed="rId22"/>
            <a:stretch>
              <a:fillRect l="-676" t="-1220" b="-2804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182" name="Straight Connector 181"/>
          <p:cNvCxnSpPr/>
          <p:nvPr/>
        </p:nvCxnSpPr>
        <p:spPr>
          <a:xfrm>
            <a:off x="433388" y="5421313"/>
            <a:ext cx="6667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34"/>
          <p:cNvSpPr txBox="1">
            <a:spLocks noChangeArrowheads="1"/>
          </p:cNvSpPr>
          <p:nvPr/>
        </p:nvSpPr>
        <p:spPr bwMode="auto">
          <a:xfrm>
            <a:off x="17463" y="597535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185" name="TextBox 18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8105" y="5771974"/>
            <a:ext cx="899519" cy="497572"/>
          </a:xfrm>
          <a:prstGeom prst="rect">
            <a:avLst/>
          </a:prstGeom>
          <a:blipFill rotWithShape="1">
            <a:blip r:embed="rId23"/>
            <a:stretch>
              <a:fillRect l="-676" t="-1235" b="-2963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401638" y="6211888"/>
            <a:ext cx="668337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27350" y="5358421"/>
            <a:ext cx="800174" cy="512704"/>
          </a:xfrm>
          <a:prstGeom prst="rect">
            <a:avLst/>
          </a:prstGeom>
          <a:blipFill rotWithShape="1">
            <a:blip r:embed="rId2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211" name="TextBox 210"/>
          <p:cNvSpPr txBox="1">
            <a:spLocks noChangeArrowheads="1"/>
          </p:cNvSpPr>
          <p:nvPr/>
        </p:nvSpPr>
        <p:spPr bwMode="auto">
          <a:xfrm>
            <a:off x="2640013" y="6149975"/>
            <a:ext cx="627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</a:rPr>
              <a:t>  </a:t>
            </a:r>
            <a:r>
              <a:rPr lang="en-US" altLang="en-US" sz="2400">
                <a:solidFill>
                  <a:srgbClr val="7030A0"/>
                </a:solidFill>
                <a:latin typeface="Cambria Math" panose="02040503050406030204" pitchFamily="18" charset="0"/>
              </a:rPr>
              <a:t>5</a:t>
            </a:r>
          </a:p>
        </p:txBody>
      </p:sp>
      <p:sp>
        <p:nvSpPr>
          <p:cNvPr id="212" name="TextBox 34"/>
          <p:cNvSpPr txBox="1">
            <a:spLocks noChangeArrowheads="1"/>
          </p:cNvSpPr>
          <p:nvPr/>
        </p:nvSpPr>
        <p:spPr bwMode="auto">
          <a:xfrm>
            <a:off x="2297113" y="35290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213" name="Group 212"/>
          <p:cNvGrpSpPr>
            <a:grpSpLocks/>
          </p:cNvGrpSpPr>
          <p:nvPr/>
        </p:nvGrpSpPr>
        <p:grpSpPr bwMode="auto">
          <a:xfrm>
            <a:off x="2500313" y="3343275"/>
            <a:ext cx="819150" cy="862013"/>
            <a:chOff x="323528" y="2648239"/>
            <a:chExt cx="819425" cy="861674"/>
          </a:xfrm>
        </p:grpSpPr>
        <p:sp>
          <p:nvSpPr>
            <p:cNvPr id="5249" name="TextBox 213"/>
            <p:cNvSpPr txBox="1">
              <a:spLocks noChangeArrowheads="1"/>
            </p:cNvSpPr>
            <p:nvPr/>
          </p:nvSpPr>
          <p:spPr bwMode="auto">
            <a:xfrm>
              <a:off x="492202" y="2648239"/>
              <a:ext cx="650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12</a:t>
              </a:r>
            </a:p>
          </p:txBody>
        </p:sp>
        <p:sp>
          <p:nvSpPr>
            <p:cNvPr id="215" name="TextBox 21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528" y="2996952"/>
              <a:ext cx="800174" cy="512961"/>
            </a:xfrm>
            <a:prstGeom prst="rect">
              <a:avLst/>
            </a:prstGeom>
            <a:blipFill rotWithShape="1">
              <a:blip r:embed="rId2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216" name="Straight Connector 215"/>
            <p:cNvCxnSpPr/>
            <p:nvPr/>
          </p:nvCxnSpPr>
          <p:spPr>
            <a:xfrm>
              <a:off x="495036" y="3040198"/>
              <a:ext cx="55104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TextBox 216"/>
          <p:cNvSpPr txBox="1">
            <a:spLocks noChangeArrowheads="1"/>
          </p:cNvSpPr>
          <p:nvPr/>
        </p:nvSpPr>
        <p:spPr bwMode="auto">
          <a:xfrm>
            <a:off x="3187700" y="3487738"/>
            <a:ext cx="33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218" name="Group 217"/>
          <p:cNvGrpSpPr>
            <a:grpSpLocks/>
          </p:cNvGrpSpPr>
          <p:nvPr/>
        </p:nvGrpSpPr>
        <p:grpSpPr bwMode="auto">
          <a:xfrm>
            <a:off x="3319463" y="3313113"/>
            <a:ext cx="820737" cy="915987"/>
            <a:chOff x="323528" y="2593647"/>
            <a:chExt cx="820514" cy="916266"/>
          </a:xfrm>
        </p:grpSpPr>
        <p:sp>
          <p:nvSpPr>
            <p:cNvPr id="219" name="TextBox 21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37176" y="2593647"/>
              <a:ext cx="806866" cy="512961"/>
            </a:xfrm>
            <a:prstGeom prst="rect">
              <a:avLst/>
            </a:prstGeom>
            <a:blipFill rotWithShape="1">
              <a:blip r:embed="rId26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sp>
          <p:nvSpPr>
            <p:cNvPr id="220" name="TextBox 21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528" y="2996952"/>
              <a:ext cx="800174" cy="512961"/>
            </a:xfrm>
            <a:prstGeom prst="rect">
              <a:avLst/>
            </a:prstGeom>
            <a:blipFill rotWithShape="1">
              <a:blip r:embed="rId27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221" name="Straight Connector 220"/>
            <p:cNvCxnSpPr/>
            <p:nvPr/>
          </p:nvCxnSpPr>
          <p:spPr>
            <a:xfrm>
              <a:off x="494931" y="3039870"/>
              <a:ext cx="5523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2" name="TextBox 34"/>
          <p:cNvSpPr txBox="1">
            <a:spLocks noChangeArrowheads="1"/>
          </p:cNvSpPr>
          <p:nvPr/>
        </p:nvSpPr>
        <p:spPr bwMode="auto">
          <a:xfrm>
            <a:off x="2297113" y="43942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23" name="TextBox 2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39056" y="4186628"/>
            <a:ext cx="1102859" cy="512961"/>
          </a:xfrm>
          <a:prstGeom prst="rect">
            <a:avLst/>
          </a:prstGeom>
          <a:blipFill rotWithShape="1">
            <a:blip r:embed="rId28"/>
            <a:stretch>
              <a:fillRect l="-552" t="-1190" b="-2500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224" name="Straight Connector 223"/>
          <p:cNvCxnSpPr/>
          <p:nvPr/>
        </p:nvCxnSpPr>
        <p:spPr>
          <a:xfrm>
            <a:off x="2636838" y="4627563"/>
            <a:ext cx="6683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28046" y="4577637"/>
            <a:ext cx="800174" cy="512704"/>
          </a:xfrm>
          <a:prstGeom prst="rect">
            <a:avLst/>
          </a:prstGeom>
          <a:blipFill rotWithShape="1">
            <a:blip r:embed="rId29"/>
            <a:stretch>
              <a:fillRect r="-1287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226" name="TextBox 34"/>
          <p:cNvSpPr txBox="1">
            <a:spLocks noChangeArrowheads="1"/>
          </p:cNvSpPr>
          <p:nvPr/>
        </p:nvSpPr>
        <p:spPr bwMode="auto">
          <a:xfrm>
            <a:off x="2297113" y="51546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27" name="TextBox 2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83768" y="4967412"/>
            <a:ext cx="1044499" cy="500202"/>
          </a:xfrm>
          <a:prstGeom prst="rect">
            <a:avLst/>
          </a:prstGeom>
          <a:blipFill rotWithShape="1">
            <a:blip r:embed="rId30"/>
            <a:stretch>
              <a:fillRect l="-581" t="-1220" b="-2804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228" name="Straight Connector 227"/>
          <p:cNvCxnSpPr/>
          <p:nvPr/>
        </p:nvCxnSpPr>
        <p:spPr>
          <a:xfrm>
            <a:off x="2695575" y="5407025"/>
            <a:ext cx="6667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34"/>
          <p:cNvSpPr txBox="1">
            <a:spLocks noChangeArrowheads="1"/>
          </p:cNvSpPr>
          <p:nvPr/>
        </p:nvSpPr>
        <p:spPr bwMode="auto">
          <a:xfrm>
            <a:off x="2279650" y="596106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230" name="TextBox 2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64062" y="5758326"/>
            <a:ext cx="1216546" cy="500202"/>
          </a:xfrm>
          <a:prstGeom prst="rect">
            <a:avLst/>
          </a:prstGeom>
          <a:blipFill rotWithShape="1">
            <a:blip r:embed="rId31"/>
            <a:stretch>
              <a:fillRect l="-500" t="-1220" b="-2804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231" name="Straight Connector 230"/>
          <p:cNvCxnSpPr/>
          <p:nvPr/>
        </p:nvCxnSpPr>
        <p:spPr>
          <a:xfrm>
            <a:off x="2663825" y="6199188"/>
            <a:ext cx="668338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07234" y="5344773"/>
            <a:ext cx="800174" cy="461665"/>
          </a:xfrm>
          <a:prstGeom prst="rect">
            <a:avLst/>
          </a:prstGeom>
          <a:blipFill rotWithShape="1">
            <a:blip r:embed="rId3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233" name="TextBox 232"/>
          <p:cNvSpPr txBox="1">
            <a:spLocks noChangeArrowheads="1"/>
          </p:cNvSpPr>
          <p:nvPr/>
        </p:nvSpPr>
        <p:spPr bwMode="auto">
          <a:xfrm>
            <a:off x="4859338" y="6149975"/>
            <a:ext cx="628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</a:rPr>
              <a:t>  </a:t>
            </a:r>
            <a:r>
              <a:rPr lang="en-US" altLang="en-US" sz="2400">
                <a:solidFill>
                  <a:srgbClr val="7030A0"/>
                </a:solidFill>
                <a:latin typeface="Cambria Math" panose="02040503050406030204" pitchFamily="18" charset="0"/>
              </a:rPr>
              <a:t>3</a:t>
            </a:r>
          </a:p>
        </p:txBody>
      </p:sp>
      <p:sp>
        <p:nvSpPr>
          <p:cNvPr id="234" name="TextBox 34"/>
          <p:cNvSpPr txBox="1">
            <a:spLocks noChangeArrowheads="1"/>
          </p:cNvSpPr>
          <p:nvPr/>
        </p:nvSpPr>
        <p:spPr bwMode="auto">
          <a:xfrm>
            <a:off x="4518025" y="35290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235" name="Group 234"/>
          <p:cNvGrpSpPr>
            <a:grpSpLocks/>
          </p:cNvGrpSpPr>
          <p:nvPr/>
        </p:nvGrpSpPr>
        <p:grpSpPr bwMode="auto">
          <a:xfrm>
            <a:off x="4746625" y="3343275"/>
            <a:ext cx="909638" cy="854075"/>
            <a:chOff x="350824" y="2648239"/>
            <a:chExt cx="908808" cy="853916"/>
          </a:xfrm>
        </p:grpSpPr>
        <p:sp>
          <p:nvSpPr>
            <p:cNvPr id="5243" name="TextBox 235"/>
            <p:cNvSpPr txBox="1">
              <a:spLocks noChangeArrowheads="1"/>
            </p:cNvSpPr>
            <p:nvPr/>
          </p:nvSpPr>
          <p:spPr bwMode="auto">
            <a:xfrm>
              <a:off x="608881" y="2648239"/>
              <a:ext cx="650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237" name="TextBox 23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50824" y="2996952"/>
              <a:ext cx="800174" cy="505203"/>
            </a:xfrm>
            <a:prstGeom prst="rect">
              <a:avLst/>
            </a:prstGeom>
            <a:blipFill rotWithShape="1">
              <a:blip r:embed="rId33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238" name="Straight Connector 237"/>
            <p:cNvCxnSpPr/>
            <p:nvPr/>
          </p:nvCxnSpPr>
          <p:spPr>
            <a:xfrm>
              <a:off x="468192" y="3040279"/>
              <a:ext cx="60587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9" name="TextBox 238"/>
          <p:cNvSpPr txBox="1">
            <a:spLocks noChangeArrowheads="1"/>
          </p:cNvSpPr>
          <p:nvPr/>
        </p:nvSpPr>
        <p:spPr bwMode="auto">
          <a:xfrm>
            <a:off x="5407025" y="3487738"/>
            <a:ext cx="334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240" name="Group 239"/>
          <p:cNvGrpSpPr>
            <a:grpSpLocks/>
          </p:cNvGrpSpPr>
          <p:nvPr/>
        </p:nvGrpSpPr>
        <p:grpSpPr bwMode="auto">
          <a:xfrm>
            <a:off x="5538788" y="3313113"/>
            <a:ext cx="820737" cy="908050"/>
            <a:chOff x="323528" y="2593647"/>
            <a:chExt cx="820514" cy="908508"/>
          </a:xfrm>
        </p:grpSpPr>
        <p:sp>
          <p:nvSpPr>
            <p:cNvPr id="241" name="TextBox 24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37176" y="2593647"/>
              <a:ext cx="806866" cy="497572"/>
            </a:xfrm>
            <a:prstGeom prst="rect">
              <a:avLst/>
            </a:prstGeom>
            <a:blipFill rotWithShape="1">
              <a:blip r:embed="rId34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sp>
          <p:nvSpPr>
            <p:cNvPr id="242" name="TextBox 24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528" y="2996952"/>
              <a:ext cx="800174" cy="505203"/>
            </a:xfrm>
            <a:prstGeom prst="rect">
              <a:avLst/>
            </a:prstGeom>
            <a:blipFill rotWithShape="1">
              <a:blip r:embed="rId3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243" name="Straight Connector 242"/>
            <p:cNvCxnSpPr/>
            <p:nvPr/>
          </p:nvCxnSpPr>
          <p:spPr>
            <a:xfrm>
              <a:off x="494931" y="3039959"/>
              <a:ext cx="5523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4" name="TextBox 34"/>
          <p:cNvSpPr txBox="1">
            <a:spLocks noChangeArrowheads="1"/>
          </p:cNvSpPr>
          <p:nvPr/>
        </p:nvSpPr>
        <p:spPr bwMode="auto">
          <a:xfrm>
            <a:off x="4518025" y="43942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45" name="TextBox 24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42721" y="4186628"/>
            <a:ext cx="899519" cy="497572"/>
          </a:xfrm>
          <a:prstGeom prst="rect">
            <a:avLst/>
          </a:prstGeom>
          <a:blipFill rotWithShape="1">
            <a:blip r:embed="rId36"/>
            <a:stretch>
              <a:fillRect l="-676" t="-1235" b="-2963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246" name="Straight Connector 245"/>
          <p:cNvCxnSpPr/>
          <p:nvPr/>
        </p:nvCxnSpPr>
        <p:spPr>
          <a:xfrm>
            <a:off x="4857750" y="4627563"/>
            <a:ext cx="6667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07234" y="4563989"/>
            <a:ext cx="800174" cy="512961"/>
          </a:xfrm>
          <a:prstGeom prst="rect">
            <a:avLst/>
          </a:prstGeom>
          <a:blipFill rotWithShape="1">
            <a:blip r:embed="rId37"/>
            <a:stretch>
              <a:fillRect l="-12214" t="-2381" b="-2381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248" name="TextBox 34"/>
          <p:cNvSpPr txBox="1">
            <a:spLocks noChangeArrowheads="1"/>
          </p:cNvSpPr>
          <p:nvPr/>
        </p:nvSpPr>
        <p:spPr bwMode="auto">
          <a:xfrm>
            <a:off x="4518025" y="515461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49" name="TextBox 2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01081" y="4967412"/>
            <a:ext cx="899519" cy="497572"/>
          </a:xfrm>
          <a:prstGeom prst="rect">
            <a:avLst/>
          </a:prstGeom>
          <a:blipFill rotWithShape="1">
            <a:blip r:embed="rId38"/>
            <a:stretch>
              <a:fillRect l="-1361" t="-1235" b="-2963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250" name="Straight Connector 249"/>
          <p:cNvCxnSpPr/>
          <p:nvPr/>
        </p:nvCxnSpPr>
        <p:spPr>
          <a:xfrm>
            <a:off x="4914900" y="5407025"/>
            <a:ext cx="66833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34"/>
          <p:cNvSpPr txBox="1">
            <a:spLocks noChangeArrowheads="1"/>
          </p:cNvSpPr>
          <p:nvPr/>
        </p:nvSpPr>
        <p:spPr bwMode="auto">
          <a:xfrm>
            <a:off x="4500563" y="596106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252" name="TextBox 25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70017" y="5758326"/>
            <a:ext cx="899519" cy="497572"/>
          </a:xfrm>
          <a:prstGeom prst="rect">
            <a:avLst/>
          </a:prstGeom>
          <a:blipFill rotWithShape="1">
            <a:blip r:embed="rId39"/>
            <a:stretch>
              <a:fillRect l="-676" t="-1235" b="-2963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253" name="Straight Connector 252"/>
          <p:cNvCxnSpPr/>
          <p:nvPr/>
        </p:nvCxnSpPr>
        <p:spPr>
          <a:xfrm>
            <a:off x="4884738" y="6199188"/>
            <a:ext cx="66675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34"/>
          <p:cNvSpPr txBox="1">
            <a:spLocks noChangeArrowheads="1"/>
          </p:cNvSpPr>
          <p:nvPr/>
        </p:nvSpPr>
        <p:spPr bwMode="auto">
          <a:xfrm>
            <a:off x="6516688" y="36020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255" name="Group 254"/>
          <p:cNvGrpSpPr>
            <a:grpSpLocks/>
          </p:cNvGrpSpPr>
          <p:nvPr/>
        </p:nvGrpSpPr>
        <p:grpSpPr bwMode="auto">
          <a:xfrm>
            <a:off x="6588125" y="3357563"/>
            <a:ext cx="1333500" cy="1189037"/>
            <a:chOff x="350824" y="2589879"/>
            <a:chExt cx="800174" cy="1189275"/>
          </a:xfrm>
        </p:grpSpPr>
        <p:sp>
          <p:nvSpPr>
            <p:cNvPr id="256" name="TextBox 25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34262" y="2589879"/>
              <a:ext cx="650751" cy="497637"/>
            </a:xfrm>
            <a:prstGeom prst="rect">
              <a:avLst/>
            </a:prstGeom>
            <a:blipFill rotWithShape="1">
              <a:blip r:embed="rId40"/>
              <a:stretch>
                <a:fillRect t="-1235" r="-6742" b="-2963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sp>
          <p:nvSpPr>
            <p:cNvPr id="257" name="TextBox 25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50824" y="2996952"/>
              <a:ext cx="800174" cy="782202"/>
            </a:xfrm>
            <a:prstGeom prst="rect">
              <a:avLst/>
            </a:prstGeom>
            <a:blipFill rotWithShape="1">
              <a:blip r:embed="rId41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258" name="Straight Connector 257"/>
            <p:cNvCxnSpPr/>
            <p:nvPr/>
          </p:nvCxnSpPr>
          <p:spPr>
            <a:xfrm>
              <a:off x="467993" y="3040819"/>
              <a:ext cx="60584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9" name="TextBox 258"/>
          <p:cNvSpPr txBox="1">
            <a:spLocks noChangeArrowheads="1"/>
          </p:cNvSpPr>
          <p:nvPr/>
        </p:nvSpPr>
        <p:spPr bwMode="auto">
          <a:xfrm>
            <a:off x="7796213" y="3559175"/>
            <a:ext cx="33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260" name="Group 259"/>
          <p:cNvGrpSpPr>
            <a:grpSpLocks/>
          </p:cNvGrpSpPr>
          <p:nvPr/>
        </p:nvGrpSpPr>
        <p:grpSpPr bwMode="auto">
          <a:xfrm>
            <a:off x="7927975" y="3370263"/>
            <a:ext cx="1216025" cy="1200150"/>
            <a:chOff x="323527" y="2579999"/>
            <a:chExt cx="1216051" cy="1199155"/>
          </a:xfrm>
        </p:grpSpPr>
        <p:sp>
          <p:nvSpPr>
            <p:cNvPr id="261" name="TextBox 26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37176" y="2579999"/>
              <a:ext cx="1202402" cy="874535"/>
            </a:xfrm>
            <a:prstGeom prst="rect">
              <a:avLst/>
            </a:prstGeom>
            <a:blipFill rotWithShape="1">
              <a:blip r:embed="rId42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sp>
          <p:nvSpPr>
            <p:cNvPr id="262" name="TextBox 26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527" y="2996952"/>
              <a:ext cx="1216051" cy="782202"/>
            </a:xfrm>
            <a:prstGeom prst="rect">
              <a:avLst/>
            </a:prstGeom>
            <a:blipFill rotWithShape="1">
              <a:blip r:embed="rId43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263" name="Straight Connector 262"/>
            <p:cNvCxnSpPr/>
            <p:nvPr/>
          </p:nvCxnSpPr>
          <p:spPr>
            <a:xfrm>
              <a:off x="539432" y="3039992"/>
              <a:ext cx="80646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4" name="TextBox 34"/>
          <p:cNvSpPr txBox="1">
            <a:spLocks noChangeArrowheads="1"/>
          </p:cNvSpPr>
          <p:nvPr/>
        </p:nvSpPr>
        <p:spPr bwMode="auto">
          <a:xfrm>
            <a:off x="6550025" y="4403725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265" name="Group 264"/>
          <p:cNvGrpSpPr>
            <a:grpSpLocks/>
          </p:cNvGrpSpPr>
          <p:nvPr/>
        </p:nvGrpSpPr>
        <p:grpSpPr bwMode="auto">
          <a:xfrm>
            <a:off x="6799263" y="4179888"/>
            <a:ext cx="2886075" cy="904875"/>
            <a:chOff x="434262" y="2589879"/>
            <a:chExt cx="1730443" cy="904710"/>
          </a:xfrm>
        </p:grpSpPr>
        <p:sp>
          <p:nvSpPr>
            <p:cNvPr id="267" name="TextBox 26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57590" y="2996952"/>
              <a:ext cx="1707115" cy="497637"/>
            </a:xfrm>
            <a:prstGeom prst="rect">
              <a:avLst/>
            </a:prstGeom>
            <a:blipFill rotWithShape="1">
              <a:blip r:embed="rId44"/>
              <a:stretch>
                <a:fillRect l="-3426" t="-1235" b="-29630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sp>
          <p:nvSpPr>
            <p:cNvPr id="266" name="TextBox 26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34262" y="2589879"/>
              <a:ext cx="1644066" cy="866969"/>
            </a:xfrm>
            <a:prstGeom prst="rect">
              <a:avLst/>
            </a:prstGeom>
            <a:blipFill rotWithShape="1">
              <a:blip r:embed="rId45"/>
              <a:stretch>
                <a:fillRect t="-704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268" name="Straight Connector 267"/>
            <p:cNvCxnSpPr/>
            <p:nvPr/>
          </p:nvCxnSpPr>
          <p:spPr>
            <a:xfrm>
              <a:off x="491372" y="3067629"/>
              <a:ext cx="130116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9" name="TextBox 34"/>
          <p:cNvSpPr txBox="1">
            <a:spLocks noChangeArrowheads="1"/>
          </p:cNvSpPr>
          <p:nvPr/>
        </p:nvSpPr>
        <p:spPr bwMode="auto">
          <a:xfrm>
            <a:off x="6562725" y="522446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cxnSp>
        <p:nvCxnSpPr>
          <p:cNvPr id="273" name="Straight Connector 272"/>
          <p:cNvCxnSpPr/>
          <p:nvPr/>
        </p:nvCxnSpPr>
        <p:spPr>
          <a:xfrm>
            <a:off x="6927850" y="5457825"/>
            <a:ext cx="216852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96604" y="5447154"/>
            <a:ext cx="2846324" cy="430118"/>
          </a:xfrm>
          <a:prstGeom prst="rect">
            <a:avLst/>
          </a:prstGeom>
          <a:blipFill rotWithShape="1">
            <a:blip r:embed="rId46"/>
            <a:stretch>
              <a:fillRect l="-2141" t="-1429" b="-24286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278" name="TextBox 34"/>
          <p:cNvSpPr txBox="1">
            <a:spLocks noChangeArrowheads="1"/>
          </p:cNvSpPr>
          <p:nvPr/>
        </p:nvSpPr>
        <p:spPr bwMode="auto">
          <a:xfrm>
            <a:off x="6577013" y="5978525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79" name="TextBox 27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76256" y="5834007"/>
            <a:ext cx="732408" cy="505203"/>
          </a:xfrm>
          <a:prstGeom prst="rect">
            <a:avLst/>
          </a:prstGeom>
          <a:blipFill rotWithShape="1">
            <a:blip r:embed="rId4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280" name="Straight Connector 279"/>
          <p:cNvCxnSpPr/>
          <p:nvPr/>
        </p:nvCxnSpPr>
        <p:spPr>
          <a:xfrm>
            <a:off x="7004050" y="6280150"/>
            <a:ext cx="5524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17896" y="6207695"/>
            <a:ext cx="800174" cy="461665"/>
          </a:xfrm>
          <a:prstGeom prst="rect">
            <a:avLst/>
          </a:prstGeom>
          <a:blipFill rotWithShape="1">
            <a:blip r:embed="rId4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282" name="TextBox 34"/>
          <p:cNvSpPr txBox="1">
            <a:spLocks noChangeArrowheads="1"/>
          </p:cNvSpPr>
          <p:nvPr/>
        </p:nvSpPr>
        <p:spPr bwMode="auto">
          <a:xfrm>
            <a:off x="7643813" y="59769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283" name="TextBox 282"/>
          <p:cNvSpPr txBox="1">
            <a:spLocks noChangeArrowheads="1"/>
          </p:cNvSpPr>
          <p:nvPr/>
        </p:nvSpPr>
        <p:spPr bwMode="auto">
          <a:xfrm>
            <a:off x="8010525" y="6183313"/>
            <a:ext cx="628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</a:rPr>
              <a:t>  </a:t>
            </a:r>
            <a:r>
              <a:rPr lang="en-US" altLang="en-US" sz="2400">
                <a:solidFill>
                  <a:srgbClr val="7030A0"/>
                </a:solidFill>
                <a:latin typeface="Cambria Math" panose="02040503050406030204" pitchFamily="18" charset="0"/>
              </a:rPr>
              <a:t>2</a:t>
            </a:r>
          </a:p>
        </p:txBody>
      </p:sp>
      <p:sp>
        <p:nvSpPr>
          <p:cNvPr id="284" name="TextBox 28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20953" y="5791616"/>
            <a:ext cx="899519" cy="497572"/>
          </a:xfrm>
          <a:prstGeom prst="rect">
            <a:avLst/>
          </a:prstGeom>
          <a:blipFill rotWithShape="1">
            <a:blip r:embed="rId4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285" name="Straight Connector 284"/>
          <p:cNvCxnSpPr/>
          <p:nvPr/>
        </p:nvCxnSpPr>
        <p:spPr>
          <a:xfrm>
            <a:off x="8035925" y="6232525"/>
            <a:ext cx="66675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38" grpId="0"/>
      <p:bldP spid="19" grpId="0"/>
      <p:bldP spid="172" grpId="0"/>
      <p:bldP spid="180" grpId="0"/>
      <p:bldP spid="184" grpId="0"/>
      <p:bldP spid="211" grpId="0"/>
      <p:bldP spid="212" grpId="0"/>
      <p:bldP spid="217" grpId="0"/>
      <p:bldP spid="222" grpId="0"/>
      <p:bldP spid="226" grpId="0"/>
      <p:bldP spid="229" grpId="0"/>
      <p:bldP spid="233" grpId="0"/>
      <p:bldP spid="234" grpId="0"/>
      <p:bldP spid="239" grpId="0"/>
      <p:bldP spid="244" grpId="0"/>
      <p:bldP spid="248" grpId="0"/>
      <p:bldP spid="251" grpId="0"/>
      <p:bldP spid="254" grpId="0"/>
      <p:bldP spid="259" grpId="0"/>
      <p:bldP spid="264" grpId="0"/>
      <p:bldP spid="269" grpId="0"/>
      <p:bldP spid="278" grpId="0"/>
      <p:bldP spid="282" grpId="0"/>
      <p:bldP spid="2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Effective Participator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286512" y="1"/>
            <a:ext cx="1500188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Self Manager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Enquirer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Creative Thinker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786710" y="0"/>
            <a:ext cx="1357290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6165" name="Rectangle 9"/>
          <p:cNvSpPr>
            <a:spLocks noChangeArrowheads="1"/>
          </p:cNvSpPr>
          <p:nvPr/>
        </p:nvSpPr>
        <p:spPr bwMode="auto">
          <a:xfrm>
            <a:off x="0" y="428625"/>
            <a:ext cx="150018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PLT Skills</a:t>
            </a:r>
          </a:p>
        </p:txBody>
      </p:sp>
      <p:sp>
        <p:nvSpPr>
          <p:cNvPr id="61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57813" y="142875"/>
            <a:ext cx="3786187" cy="1143000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0" y="571500"/>
            <a:ext cx="1214438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69" name="Text Box 5"/>
          <p:cNvSpPr txBox="1">
            <a:spLocks noChangeArrowheads="1"/>
          </p:cNvSpPr>
          <p:nvPr/>
        </p:nvSpPr>
        <p:spPr bwMode="auto">
          <a:xfrm>
            <a:off x="87313" y="1503363"/>
            <a:ext cx="5465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Rationalise the following surds below</a:t>
            </a:r>
            <a:r>
              <a:rPr lang="en-GB" altLang="en-US" sz="2400"/>
              <a:t>:</a:t>
            </a:r>
            <a:endParaRPr lang="en-US" altLang="en-US" sz="2400"/>
          </a:p>
        </p:txBody>
      </p:sp>
      <p:sp>
        <p:nvSpPr>
          <p:cNvPr id="6170" name="Title 1"/>
          <p:cNvSpPr txBox="1">
            <a:spLocks/>
          </p:cNvSpPr>
          <p:nvPr/>
        </p:nvSpPr>
        <p:spPr bwMode="auto">
          <a:xfrm>
            <a:off x="-488950" y="484188"/>
            <a:ext cx="82296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200" b="1" u="sng">
                <a:solidFill>
                  <a:schemeClr val="tx2"/>
                </a:solidFill>
              </a:rPr>
              <a:t>RATIONALISING SURDS</a:t>
            </a:r>
            <a:endParaRPr lang="en-GB" altLang="en-US" sz="3200">
              <a:solidFill>
                <a:schemeClr val="tx2"/>
              </a:solidFill>
            </a:endParaRPr>
          </a:p>
        </p:txBody>
      </p:sp>
      <p:sp>
        <p:nvSpPr>
          <p:cNvPr id="6171" name="Line 4"/>
          <p:cNvSpPr>
            <a:spLocks noChangeShapeType="1"/>
          </p:cNvSpPr>
          <p:nvPr/>
        </p:nvSpPr>
        <p:spPr bwMode="auto">
          <a:xfrm>
            <a:off x="-36513" y="981075"/>
            <a:ext cx="9144001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107950" y="1095375"/>
            <a:ext cx="2195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TASK</a:t>
            </a:r>
          </a:p>
        </p:txBody>
      </p:sp>
      <p:sp>
        <p:nvSpPr>
          <p:cNvPr id="6173" name="Rectangle 9"/>
          <p:cNvSpPr>
            <a:spLocks noChangeArrowheads="1"/>
          </p:cNvSpPr>
          <p:nvPr/>
        </p:nvSpPr>
        <p:spPr bwMode="auto">
          <a:xfrm>
            <a:off x="2951163" y="2570163"/>
            <a:ext cx="611505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C00000"/>
                </a:solidFill>
                <a:latin typeface="Corbel" panose="020B0503020204020204" pitchFamily="34" charset="0"/>
              </a:rPr>
              <a:t>               </a:t>
            </a:r>
          </a:p>
        </p:txBody>
      </p:sp>
      <p:pic>
        <p:nvPicPr>
          <p:cNvPr id="617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9" t="28345" r="27844" b="12697"/>
          <a:stretch>
            <a:fillRect/>
          </a:stretch>
        </p:blipFill>
        <p:spPr bwMode="auto">
          <a:xfrm>
            <a:off x="157163" y="1935163"/>
            <a:ext cx="5343525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75" name="Text Box 35"/>
          <p:cNvSpPr txBox="1">
            <a:spLocks noChangeArrowheads="1"/>
          </p:cNvSpPr>
          <p:nvPr/>
        </p:nvSpPr>
        <p:spPr bwMode="auto">
          <a:xfrm>
            <a:off x="5746750" y="1081088"/>
            <a:ext cx="2195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7030A0"/>
                </a:solidFill>
              </a:rPr>
              <a:t>EXTENSION</a:t>
            </a:r>
          </a:p>
        </p:txBody>
      </p:sp>
      <p:sp>
        <p:nvSpPr>
          <p:cNvPr id="6176" name="Rectangle 33"/>
          <p:cNvSpPr>
            <a:spLocks noChangeArrowheads="1"/>
          </p:cNvSpPr>
          <p:nvPr/>
        </p:nvSpPr>
        <p:spPr bwMode="auto">
          <a:xfrm>
            <a:off x="6156325" y="1916113"/>
            <a:ext cx="1068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u="sng"/>
              <a:t>√3 – 5 </a:t>
            </a:r>
            <a:endParaRPr lang="en-GB" altLang="en-US"/>
          </a:p>
          <a:p>
            <a:pPr eaLnBrk="1" hangingPunct="1"/>
            <a:r>
              <a:rPr lang="en-US" altLang="en-US"/>
              <a:t>√3 + 5</a:t>
            </a:r>
            <a:endParaRPr lang="en-GB" altLang="en-US"/>
          </a:p>
        </p:txBody>
      </p:sp>
      <p:sp>
        <p:nvSpPr>
          <p:cNvPr id="6177" name="TextBox 34"/>
          <p:cNvSpPr txBox="1">
            <a:spLocks noChangeArrowheads="1"/>
          </p:cNvSpPr>
          <p:nvPr/>
        </p:nvSpPr>
        <p:spPr bwMode="auto">
          <a:xfrm>
            <a:off x="5795963" y="1987550"/>
            <a:ext cx="561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1)</a:t>
            </a:r>
          </a:p>
        </p:txBody>
      </p:sp>
      <p:sp>
        <p:nvSpPr>
          <p:cNvPr id="6178" name="TextBox 35"/>
          <p:cNvSpPr txBox="1">
            <a:spLocks noChangeArrowheads="1"/>
          </p:cNvSpPr>
          <p:nvPr/>
        </p:nvSpPr>
        <p:spPr bwMode="auto">
          <a:xfrm>
            <a:off x="5867400" y="2995613"/>
            <a:ext cx="563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2)</a:t>
            </a:r>
          </a:p>
        </p:txBody>
      </p:sp>
      <p:sp>
        <p:nvSpPr>
          <p:cNvPr id="6179" name="Rectangle 36"/>
          <p:cNvSpPr>
            <a:spLocks noChangeArrowheads="1"/>
          </p:cNvSpPr>
          <p:nvPr/>
        </p:nvSpPr>
        <p:spPr bwMode="auto">
          <a:xfrm>
            <a:off x="6300788" y="3929063"/>
            <a:ext cx="10683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u="sng"/>
              <a:t>3 - √2</a:t>
            </a:r>
            <a:endParaRPr lang="en-GB" altLang="en-US"/>
          </a:p>
          <a:p>
            <a:pPr eaLnBrk="1" hangingPunct="1"/>
            <a:r>
              <a:rPr lang="en-US" altLang="en-US"/>
              <a:t>√3 +√4</a:t>
            </a:r>
            <a:endParaRPr lang="en-GB" altLang="en-US"/>
          </a:p>
        </p:txBody>
      </p:sp>
      <p:sp>
        <p:nvSpPr>
          <p:cNvPr id="6180" name="TextBox 37"/>
          <p:cNvSpPr txBox="1">
            <a:spLocks noChangeArrowheads="1"/>
          </p:cNvSpPr>
          <p:nvPr/>
        </p:nvSpPr>
        <p:spPr bwMode="auto">
          <a:xfrm>
            <a:off x="5940425" y="3998913"/>
            <a:ext cx="561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3)</a:t>
            </a:r>
          </a:p>
        </p:txBody>
      </p:sp>
      <p:sp>
        <p:nvSpPr>
          <p:cNvPr id="6181" name="Rectangle 38"/>
          <p:cNvSpPr>
            <a:spLocks noChangeArrowheads="1"/>
          </p:cNvSpPr>
          <p:nvPr/>
        </p:nvSpPr>
        <p:spPr bwMode="auto">
          <a:xfrm>
            <a:off x="6240463" y="2921000"/>
            <a:ext cx="10683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u="sng"/>
              <a:t>√7 + 6 </a:t>
            </a:r>
            <a:endParaRPr lang="en-GB" altLang="en-US"/>
          </a:p>
          <a:p>
            <a:pPr eaLnBrk="1" hangingPunct="1"/>
            <a:r>
              <a:rPr lang="en-US" altLang="en-US"/>
              <a:t>√7 – 6 </a:t>
            </a:r>
            <a:endParaRPr lang="en-GB" altLang="en-US"/>
          </a:p>
        </p:txBody>
      </p:sp>
      <p:sp>
        <p:nvSpPr>
          <p:cNvPr id="6182" name="Rectangle 39"/>
          <p:cNvSpPr>
            <a:spLocks noChangeArrowheads="1"/>
          </p:cNvSpPr>
          <p:nvPr/>
        </p:nvSpPr>
        <p:spPr bwMode="auto">
          <a:xfrm>
            <a:off x="6300788" y="4868863"/>
            <a:ext cx="1068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u="sng"/>
              <a:t>7 - √2</a:t>
            </a:r>
            <a:endParaRPr lang="en-GB" altLang="en-US"/>
          </a:p>
          <a:p>
            <a:pPr eaLnBrk="1" hangingPunct="1"/>
            <a:r>
              <a:rPr lang="en-US" altLang="en-US"/>
              <a:t>√7 +√6</a:t>
            </a:r>
            <a:endParaRPr lang="en-GB" altLang="en-US"/>
          </a:p>
        </p:txBody>
      </p:sp>
      <p:sp>
        <p:nvSpPr>
          <p:cNvPr id="6183" name="TextBox 40"/>
          <p:cNvSpPr txBox="1">
            <a:spLocks noChangeArrowheads="1"/>
          </p:cNvSpPr>
          <p:nvPr/>
        </p:nvSpPr>
        <p:spPr bwMode="auto">
          <a:xfrm>
            <a:off x="5940425" y="4938713"/>
            <a:ext cx="561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4)</a:t>
            </a:r>
          </a:p>
        </p:txBody>
      </p:sp>
      <p:sp>
        <p:nvSpPr>
          <p:cNvPr id="6184" name="Text Box 5"/>
          <p:cNvSpPr txBox="1">
            <a:spLocks noChangeArrowheads="1"/>
          </p:cNvSpPr>
          <p:nvPr/>
        </p:nvSpPr>
        <p:spPr bwMode="auto">
          <a:xfrm>
            <a:off x="5732463" y="1484313"/>
            <a:ext cx="3519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/>
              <a:t>Rationalise the denominator</a:t>
            </a:r>
            <a:r>
              <a:rPr lang="en-GB" altLang="en-US" sz="2400"/>
              <a:t>: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1500166" y="1"/>
            <a:ext cx="1643074" cy="500042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Effective Participator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286512" y="1"/>
            <a:ext cx="1500188" cy="50004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Self Manager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143240" y="1"/>
            <a:ext cx="1643064" cy="50004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Independent Enquirer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0" y="1"/>
            <a:ext cx="1500188" cy="500041"/>
          </a:xfrm>
          <a:prstGeom prst="roundRect">
            <a:avLst/>
          </a:prstGeom>
          <a:solidFill>
            <a:srgbClr val="FF99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solidFill>
                  <a:schemeClr val="bg1"/>
                </a:solidFill>
              </a:rPr>
              <a:t>Creative Thinker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786710" y="0"/>
            <a:ext cx="1357290" cy="500041"/>
          </a:xfrm>
          <a:prstGeom prst="roundRect">
            <a:avLst/>
          </a:prstGeom>
          <a:solidFill>
            <a:srgbClr val="FF33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Team Worker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786314" y="1"/>
            <a:ext cx="1500188" cy="500042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Reflective Learner</a:t>
            </a:r>
          </a:p>
        </p:txBody>
      </p:sp>
      <p:sp>
        <p:nvSpPr>
          <p:cNvPr id="7189" name="Rectangle 9"/>
          <p:cNvSpPr>
            <a:spLocks noChangeArrowheads="1"/>
          </p:cNvSpPr>
          <p:nvPr/>
        </p:nvSpPr>
        <p:spPr bwMode="auto">
          <a:xfrm>
            <a:off x="0" y="428625"/>
            <a:ext cx="50514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6699"/>
                </a:solidFill>
                <a:latin typeface="Franklin Gothic Demi Cond" panose="020B0706030402020204" pitchFamily="34" charset="0"/>
              </a:rPr>
              <a:t>PLT Skills</a:t>
            </a:r>
          </a:p>
        </p:txBody>
      </p:sp>
      <p:sp>
        <p:nvSpPr>
          <p:cNvPr id="71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57813" y="142875"/>
            <a:ext cx="3786187" cy="1143000"/>
          </a:xfrm>
        </p:spPr>
        <p:txBody>
          <a:bodyPr/>
          <a:lstStyle/>
          <a:p>
            <a:pPr algn="r" eaLnBrk="1" hangingPunct="1"/>
            <a:r>
              <a:rPr lang="en-US" altLang="en-US" sz="2400" smtClean="0">
                <a:solidFill>
                  <a:srgbClr val="336699"/>
                </a:solidFill>
                <a:latin typeface="Franklin Gothic Demi Cond" panose="020B0706030402020204" pitchFamily="34" charset="0"/>
              </a:rPr>
              <a:t>Which ones are you using?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0" y="571500"/>
            <a:ext cx="1214438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5929313" y="571500"/>
            <a:ext cx="3214687" cy="3571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93" name="Text Box 6"/>
          <p:cNvSpPr txBox="1">
            <a:spLocks noChangeArrowheads="1"/>
          </p:cNvSpPr>
          <p:nvPr/>
        </p:nvSpPr>
        <p:spPr bwMode="auto">
          <a:xfrm>
            <a:off x="-36513" y="1125538"/>
            <a:ext cx="9144001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MINI-PLENARY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7194" name="Title 1"/>
          <p:cNvSpPr txBox="1">
            <a:spLocks/>
          </p:cNvSpPr>
          <p:nvPr/>
        </p:nvSpPr>
        <p:spPr bwMode="auto">
          <a:xfrm>
            <a:off x="-488950" y="484188"/>
            <a:ext cx="82296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200" b="1" u="sng">
                <a:solidFill>
                  <a:schemeClr val="tx2"/>
                </a:solidFill>
              </a:rPr>
              <a:t>RATIONALISING SURDS</a:t>
            </a:r>
            <a:endParaRPr lang="en-GB" altLang="en-US" sz="3200">
              <a:solidFill>
                <a:schemeClr val="tx2"/>
              </a:solidFill>
            </a:endParaRPr>
          </a:p>
        </p:txBody>
      </p:sp>
      <p:sp>
        <p:nvSpPr>
          <p:cNvPr id="8224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836167" y="1786938"/>
            <a:ext cx="6048201" cy="993990"/>
          </a:xfrm>
          <a:prstGeom prst="rect">
            <a:avLst/>
          </a:prstGeom>
          <a:blipFill rotWithShape="1">
            <a:blip r:embed="rId3"/>
            <a:stretch>
              <a:fillRect l="-2016" t="-2454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2781300"/>
            <a:ext cx="2379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B050"/>
                </a:solidFill>
              </a:rPr>
              <a:t>Reciprocal of √7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00338" y="2981325"/>
            <a:ext cx="1284287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4140200" y="2565400"/>
            <a:ext cx="936625" cy="860425"/>
            <a:chOff x="323528" y="2648239"/>
            <a:chExt cx="936104" cy="861674"/>
          </a:xfrm>
        </p:grpSpPr>
        <p:sp>
          <p:nvSpPr>
            <p:cNvPr id="7217" name="TextBox 37"/>
            <p:cNvSpPr txBox="1">
              <a:spLocks noChangeArrowheads="1"/>
            </p:cNvSpPr>
            <p:nvPr/>
          </p:nvSpPr>
          <p:spPr bwMode="auto">
            <a:xfrm>
              <a:off x="608881" y="2648239"/>
              <a:ext cx="650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39" name="TextBox 3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528" y="2996952"/>
              <a:ext cx="800174" cy="512961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494883" y="3040921"/>
              <a:ext cx="55214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268788" y="5476875"/>
            <a:ext cx="628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</a:rPr>
              <a:t>  </a:t>
            </a:r>
            <a:r>
              <a:rPr lang="en-US" altLang="en-US" sz="2400">
                <a:solidFill>
                  <a:srgbClr val="7030A0"/>
                </a:solidFill>
                <a:latin typeface="Cambria Math" panose="02040503050406030204" pitchFamily="18" charset="0"/>
              </a:rPr>
              <a:t>7</a:t>
            </a:r>
          </a:p>
        </p:txBody>
      </p:sp>
      <p:sp>
        <p:nvSpPr>
          <p:cNvPr id="43" name="TextBox 34"/>
          <p:cNvSpPr txBox="1">
            <a:spLocks noChangeArrowheads="1"/>
          </p:cNvSpPr>
          <p:nvPr/>
        </p:nvSpPr>
        <p:spPr bwMode="auto">
          <a:xfrm>
            <a:off x="3925888" y="35433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4129088" y="3357563"/>
            <a:ext cx="936625" cy="860425"/>
            <a:chOff x="323528" y="2648239"/>
            <a:chExt cx="936104" cy="861674"/>
          </a:xfrm>
        </p:grpSpPr>
        <p:sp>
          <p:nvSpPr>
            <p:cNvPr id="7214" name="TextBox 44"/>
            <p:cNvSpPr txBox="1">
              <a:spLocks noChangeArrowheads="1"/>
            </p:cNvSpPr>
            <p:nvPr/>
          </p:nvSpPr>
          <p:spPr bwMode="auto">
            <a:xfrm>
              <a:off x="608881" y="2648239"/>
              <a:ext cx="650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6" name="TextBox 4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528" y="2996952"/>
              <a:ext cx="800174" cy="512961"/>
            </a:xfrm>
            <a:prstGeom prst="rect">
              <a:avLst/>
            </a:prstGeom>
            <a:blipFill rotWithShape="1">
              <a:blip r:embed="rId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94883" y="3040920"/>
              <a:ext cx="55214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816475" y="3500438"/>
            <a:ext cx="334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4948238" y="3325813"/>
            <a:ext cx="820737" cy="915987"/>
            <a:chOff x="323528" y="2593647"/>
            <a:chExt cx="820514" cy="916266"/>
          </a:xfrm>
        </p:grpSpPr>
        <p:sp>
          <p:nvSpPr>
            <p:cNvPr id="50" name="TextBox 4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37176" y="2593647"/>
              <a:ext cx="806866" cy="512961"/>
            </a:xfrm>
            <a:prstGeom prst="rect">
              <a:avLst/>
            </a:prstGeom>
            <a:blipFill rotWithShape="1">
              <a:blip r:embed="rId6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sp>
          <p:nvSpPr>
            <p:cNvPr id="51" name="TextBox 5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528" y="2996952"/>
              <a:ext cx="800174" cy="512961"/>
            </a:xfrm>
            <a:prstGeom prst="rect">
              <a:avLst/>
            </a:prstGeom>
            <a:blipFill rotWithShape="1">
              <a:blip r:embed="rId7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494931" y="3039870"/>
              <a:ext cx="5523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34"/>
          <p:cNvSpPr txBox="1">
            <a:spLocks noChangeArrowheads="1"/>
          </p:cNvSpPr>
          <p:nvPr/>
        </p:nvSpPr>
        <p:spPr bwMode="auto">
          <a:xfrm>
            <a:off x="3925888" y="44069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54" name="TextBox 5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51879" y="4200276"/>
            <a:ext cx="899519" cy="512961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265613" y="4640263"/>
            <a:ext cx="6683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56934" y="4591285"/>
            <a:ext cx="800174" cy="502766"/>
          </a:xfrm>
          <a:prstGeom prst="rect">
            <a:avLst/>
          </a:prstGeom>
          <a:blipFill rotWithShape="1">
            <a:blip r:embed="rId9"/>
            <a:stretch>
              <a:fillRect r="-1297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60" name="TextBox 34"/>
          <p:cNvSpPr txBox="1">
            <a:spLocks noChangeArrowheads="1"/>
          </p:cNvSpPr>
          <p:nvPr/>
        </p:nvSpPr>
        <p:spPr bwMode="auto">
          <a:xfrm>
            <a:off x="3908425" y="5287963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61" name="TextBox 6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79175" y="5085184"/>
            <a:ext cx="899519" cy="512961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4294188" y="5526088"/>
            <a:ext cx="66675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2" grpId="0"/>
      <p:bldP spid="43" grpId="0"/>
      <p:bldP spid="48" grpId="0"/>
      <p:bldP spid="53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87151" y="4918245"/>
            <a:ext cx="936104" cy="101951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600" b="1" u="sng"/>
              <a:t>PLENARY ACTIVITY</a:t>
            </a:r>
            <a:endParaRPr lang="en-US" altLang="en-US" sz="3600" b="1" u="sng"/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23825" y="1538288"/>
            <a:ext cx="54721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Simplify the following surd:</a:t>
            </a:r>
          </a:p>
        </p:txBody>
      </p:sp>
      <p:sp>
        <p:nvSpPr>
          <p:cNvPr id="9221" name="Text Box 40"/>
          <p:cNvSpPr txBox="1">
            <a:spLocks noChangeArrowheads="1"/>
          </p:cNvSpPr>
          <p:nvPr/>
        </p:nvSpPr>
        <p:spPr bwMode="auto">
          <a:xfrm>
            <a:off x="123825" y="836613"/>
            <a:ext cx="5024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 b="1" u="sng">
                <a:solidFill>
                  <a:srgbClr val="FF0000"/>
                </a:solidFill>
              </a:rPr>
              <a:t>GRADE A* QUESTION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87450" y="3270250"/>
            <a:ext cx="576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187450" y="4278313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187450" y="5173663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470150" y="6078538"/>
            <a:ext cx="57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7030A0"/>
                </a:solidFill>
              </a:rPr>
              <a:t>=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55776" y="2060848"/>
            <a:ext cx="936104" cy="101951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07904" y="2060848"/>
            <a:ext cx="936104" cy="101951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9228" name="TextBox 2"/>
          <p:cNvSpPr txBox="1">
            <a:spLocks noChangeArrowheads="1"/>
          </p:cNvSpPr>
          <p:nvPr/>
        </p:nvSpPr>
        <p:spPr bwMode="auto">
          <a:xfrm>
            <a:off x="3460750" y="2241550"/>
            <a:ext cx="576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x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476375" y="3013075"/>
            <a:ext cx="1582738" cy="1019175"/>
            <a:chOff x="2483767" y="3284984"/>
            <a:chExt cx="1583407" cy="1019510"/>
          </a:xfrm>
        </p:grpSpPr>
        <p:sp>
          <p:nvSpPr>
            <p:cNvPr id="28" name="TextBox 2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483767" y="3284984"/>
              <a:ext cx="1583407" cy="1019510"/>
            </a:xfrm>
            <a:prstGeom prst="rect">
              <a:avLst/>
            </a:prstGeom>
            <a:blipFill rotWithShape="1">
              <a:blip r:embed="rId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  <a:latin typeface="Arial" charset="0"/>
                  <a:cs typeface="Arial" charset="0"/>
                </a:rPr>
                <a:t> </a:t>
              </a:r>
            </a:p>
          </p:txBody>
        </p:sp>
        <p:sp>
          <p:nvSpPr>
            <p:cNvPr id="9237" name="TextBox 26"/>
            <p:cNvSpPr txBox="1">
              <a:spLocks noChangeArrowheads="1"/>
            </p:cNvSpPr>
            <p:nvPr/>
          </p:nvSpPr>
          <p:spPr bwMode="auto">
            <a:xfrm>
              <a:off x="3145488" y="3343344"/>
              <a:ext cx="574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9238" name="TextBox 34"/>
            <p:cNvSpPr txBox="1">
              <a:spLocks noChangeArrowheads="1"/>
            </p:cNvSpPr>
            <p:nvPr/>
          </p:nvSpPr>
          <p:spPr bwMode="auto">
            <a:xfrm>
              <a:off x="3131840" y="3861048"/>
              <a:ext cx="5746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X</a:t>
              </a:r>
            </a:p>
          </p:txBody>
        </p:sp>
      </p:grpSp>
      <p:sp>
        <p:nvSpPr>
          <p:cNvPr id="36" name="TextBox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31863" y="4009437"/>
            <a:ext cx="936104" cy="1019510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079625" y="5095875"/>
            <a:ext cx="576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4" name="TextBox 4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67967" y="4850005"/>
            <a:ext cx="936104" cy="1099275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174750" y="6062663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46" name="TextBox 4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03648" y="5793866"/>
            <a:ext cx="936104" cy="990336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47" name="TextBox 4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71800" y="5791616"/>
            <a:ext cx="936104" cy="990336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  <p:bldP spid="32" grpId="0"/>
      <p:bldP spid="34" grpId="0"/>
      <p:bldP spid="43" grpId="0"/>
      <p:bldP spid="4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398</Words>
  <Application>Microsoft Office PowerPoint</Application>
  <PresentationFormat>On-screen Show (4:3)</PresentationFormat>
  <Paragraphs>259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Comic Sans MS</vt:lpstr>
      <vt:lpstr>Kozuka Gothic Pro M</vt:lpstr>
      <vt:lpstr>Franklin Gothic Demi Cond</vt:lpstr>
      <vt:lpstr>Corbel</vt:lpstr>
      <vt:lpstr>Cambria Math</vt:lpstr>
      <vt:lpstr>Franklin Gothic Demi</vt:lpstr>
      <vt:lpstr>Calibri</vt:lpstr>
      <vt:lpstr>Arial Rounded MT Bold</vt:lpstr>
      <vt:lpstr>Times New Roman</vt:lpstr>
      <vt:lpstr>Default Design</vt:lpstr>
      <vt:lpstr>Equation</vt:lpstr>
      <vt:lpstr>Microsoft Equation 3.0</vt:lpstr>
      <vt:lpstr>Which ones are you using?</vt:lpstr>
      <vt:lpstr>Which ones are you using?</vt:lpstr>
      <vt:lpstr>Which ones are you using?</vt:lpstr>
      <vt:lpstr>Which ones are you using?</vt:lpstr>
      <vt:lpstr>Which ones are you using?</vt:lpstr>
      <vt:lpstr>Which ones are you using?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Mistry</dc:creator>
  <cp:lastModifiedBy>Windows User</cp:lastModifiedBy>
  <cp:revision>1119</cp:revision>
  <dcterms:created xsi:type="dcterms:W3CDTF">2009-08-27T13:24:46Z</dcterms:created>
  <dcterms:modified xsi:type="dcterms:W3CDTF">2020-04-29T09:14:10Z</dcterms:modified>
</cp:coreProperties>
</file>