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303" r:id="rId3"/>
    <p:sldId id="312" r:id="rId4"/>
    <p:sldId id="332" r:id="rId5"/>
    <p:sldId id="334" r:id="rId6"/>
    <p:sldId id="33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6AA1D"/>
    <a:srgbClr val="660066"/>
    <a:srgbClr val="336699"/>
    <a:srgbClr val="003366"/>
    <a:srgbClr val="FF9966"/>
    <a:srgbClr val="FF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2" autoAdjust="0"/>
    <p:restoredTop sz="94709" autoAdjust="0"/>
  </p:normalViewPr>
  <p:slideViewPr>
    <p:cSldViewPr>
      <p:cViewPr varScale="1">
        <p:scale>
          <a:sx n="127" d="100"/>
          <a:sy n="127" d="100"/>
        </p:scale>
        <p:origin x="123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09E3CB-347D-41FE-9732-D851C03B5E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A35895-7585-4237-B66C-9FE10283C6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DDD03E-7EDB-4275-B530-4F957066E112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0E83AD5-45CF-4322-8A5E-F2DF3E52F03C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DBE7B27-437A-4100-A2BC-18AA69028B35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3B04147-2C1B-448D-84D8-1DBF0F620A61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49589DC-6A57-402C-99A3-C60D601629E9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A751F-0486-48B1-9A9B-082A2765F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92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0D75A-9A1C-4B6A-BFFF-563DC2D1B7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45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D1570-13E2-4FEA-B5FC-F81EE2A66C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28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F683B-B864-44AC-B914-4719EB68C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24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43395-2DB8-4EFB-BAEF-E336D29FD9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82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5F9A0-0552-4134-9DD9-DA5721096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93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2B6F8-B3D1-49FD-9D03-AD647A285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89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B691A-31FC-42D8-B1C6-2070519D7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67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48FAD-A361-4083-94DD-F709B5828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63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EEB49-9EF3-4CF1-8378-F4CB8CC4E1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0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C7782-5A80-4A75-92BB-25781EB99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33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441584-BCBA-43A0-8991-2C42FDB006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34" Type="http://schemas.openxmlformats.org/officeDocument/2006/relationships/image" Target="../media/image3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33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Relationship Id="rId35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71563"/>
            <a:ext cx="8750300" cy="365283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C00000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C00000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  <a:ea typeface="Kozuka Gothic Pro M" pitchFamily="34" charset="-128"/>
              </a:rPr>
              <a:t>We are learning to:</a:t>
            </a:r>
          </a:p>
          <a:p>
            <a:pPr marL="0" indent="0" eaLnBrk="1" hangingPunct="1">
              <a:buFontTx/>
              <a:buChar char="-"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  <a:ea typeface="Kozuka Gothic Pro M" pitchFamily="34" charset="-128"/>
              </a:rPr>
              <a:t> </a:t>
            </a:r>
            <a:r>
              <a:rPr lang="en-US" sz="2400" b="1" dirty="0" smtClean="0">
                <a:latin typeface="Comic Sans MS" pitchFamily="66" charset="0"/>
                <a:ea typeface="Kozuka Gothic Pro M" pitchFamily="34" charset="-128"/>
              </a:rPr>
              <a:t>Finding connections between different words. (Which PLT skills?) </a:t>
            </a:r>
            <a:endParaRPr lang="en-US" sz="2800" b="1" u="sng" dirty="0"/>
          </a:p>
          <a:p>
            <a:pPr>
              <a:buFontTx/>
              <a:buChar char="-"/>
              <a:defRPr/>
            </a:pPr>
            <a:r>
              <a:rPr lang="en-US" sz="2400" b="1" dirty="0" smtClean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Accurately multiply and divide surds and simplify. </a:t>
            </a:r>
            <a:r>
              <a:rPr lang="en-US" sz="2400" b="1" dirty="0" smtClean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(Grade </a:t>
            </a:r>
            <a:r>
              <a:rPr lang="en-US" sz="2400" b="1" dirty="0" smtClean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7)</a:t>
            </a:r>
            <a:endParaRPr lang="en-US" sz="2400" b="1" dirty="0" smtClean="0">
              <a:solidFill>
                <a:srgbClr val="660066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FF3399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16AA1D"/>
              </a:solidFill>
              <a:latin typeface="Comic Sans MS" pitchFamily="66" charset="0"/>
              <a:ea typeface="Kozuka Gothic Pro M" pitchFamily="34" charset="-128"/>
            </a:endParaRPr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0" y="128587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400">
              <a:solidFill>
                <a:srgbClr val="33669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5072063" y="1071563"/>
            <a:ext cx="2214562" cy="642937"/>
          </a:xfrm>
          <a:prstGeom prst="wedgeEllipseCallout">
            <a:avLst>
              <a:gd name="adj1" fmla="val 81827"/>
              <a:gd name="adj2" fmla="val 285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03366"/>
                </a:solidFill>
              </a:rPr>
              <a:t>Always aim high!</a:t>
            </a:r>
          </a:p>
        </p:txBody>
      </p:sp>
      <p:pic>
        <p:nvPicPr>
          <p:cNvPr id="2053" name="Picture 2" descr="http://www.bradley.tv/animation/animation_still_large_0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1071563"/>
            <a:ext cx="1682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214313" y="714375"/>
            <a:ext cx="61150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3200" b="1" u="sng">
                <a:latin typeface="Comic Sans MS" panose="030F0702030302020204" pitchFamily="66" charset="0"/>
              </a:rPr>
              <a:t>LESSON OBJECTIVES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2074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2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57813" y="142875"/>
            <a:ext cx="3786187" cy="1143000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0" y="571500"/>
            <a:ext cx="1214438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2078" name="Group 38"/>
          <p:cNvGrpSpPr>
            <a:grpSpLocks/>
          </p:cNvGrpSpPr>
          <p:nvPr/>
        </p:nvGrpSpPr>
        <p:grpSpPr bwMode="auto">
          <a:xfrm>
            <a:off x="1042988" y="4481513"/>
            <a:ext cx="1657350" cy="2376487"/>
            <a:chOff x="249" y="2205"/>
            <a:chExt cx="1044" cy="1497"/>
          </a:xfrm>
        </p:grpSpPr>
        <p:grpSp>
          <p:nvGrpSpPr>
            <p:cNvPr id="2091" name="Group 38"/>
            <p:cNvGrpSpPr>
              <a:grpSpLocks/>
            </p:cNvGrpSpPr>
            <p:nvPr/>
          </p:nvGrpSpPr>
          <p:grpSpPr bwMode="auto">
            <a:xfrm>
              <a:off x="249" y="2205"/>
              <a:ext cx="1044" cy="1497"/>
              <a:chOff x="4558" y="618"/>
              <a:chExt cx="1044" cy="1497"/>
            </a:xfrm>
          </p:grpSpPr>
          <p:pic>
            <p:nvPicPr>
              <p:cNvPr id="2093" name="Picture 34" descr="grad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8" y="663"/>
                <a:ext cx="1044" cy="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94" name="Text Box 35"/>
              <p:cNvSpPr txBox="1">
                <a:spLocks noChangeArrowheads="1"/>
              </p:cNvSpPr>
              <p:nvPr/>
            </p:nvSpPr>
            <p:spPr bwMode="auto">
              <a:xfrm>
                <a:off x="4558" y="1525"/>
                <a:ext cx="1044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b="1">
                    <a:solidFill>
                      <a:srgbClr val="FF0000"/>
                    </a:solidFill>
                  </a:rPr>
                  <a:t>Where are we in our journey?</a:t>
                </a:r>
              </a:p>
            </p:txBody>
          </p:sp>
          <p:sp>
            <p:nvSpPr>
              <p:cNvPr id="2095" name="Rectangle 36"/>
              <p:cNvSpPr>
                <a:spLocks noChangeArrowheads="1"/>
              </p:cNvSpPr>
              <p:nvPr/>
            </p:nvSpPr>
            <p:spPr bwMode="auto">
              <a:xfrm>
                <a:off x="4558" y="618"/>
                <a:ext cx="1044" cy="14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pic>
          <p:nvPicPr>
            <p:cNvPr id="2092" name="Picture 43" descr="journe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205"/>
              <a:ext cx="1043" cy="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79" name="Group 43"/>
          <p:cNvGrpSpPr>
            <a:grpSpLocks/>
          </p:cNvGrpSpPr>
          <p:nvPr/>
        </p:nvGrpSpPr>
        <p:grpSpPr bwMode="auto">
          <a:xfrm>
            <a:off x="6084888" y="4481513"/>
            <a:ext cx="1966912" cy="2376487"/>
            <a:chOff x="3470" y="2823"/>
            <a:chExt cx="1239" cy="1497"/>
          </a:xfrm>
        </p:grpSpPr>
        <p:grpSp>
          <p:nvGrpSpPr>
            <p:cNvPr id="2084" name="Group 44"/>
            <p:cNvGrpSpPr>
              <a:grpSpLocks/>
            </p:cNvGrpSpPr>
            <p:nvPr/>
          </p:nvGrpSpPr>
          <p:grpSpPr bwMode="auto">
            <a:xfrm>
              <a:off x="3470" y="2823"/>
              <a:ext cx="1224" cy="1497"/>
              <a:chOff x="249" y="2205"/>
              <a:chExt cx="1044" cy="1497"/>
            </a:xfrm>
          </p:grpSpPr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249" y="2205"/>
                <a:ext cx="1044" cy="1497"/>
                <a:chOff x="4558" y="618"/>
                <a:chExt cx="1044" cy="1497"/>
              </a:xfrm>
            </p:grpSpPr>
            <p:pic>
              <p:nvPicPr>
                <p:cNvPr id="2088" name="Picture 34" descr="grade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58" y="663"/>
                  <a:ext cx="1044" cy="8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08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558" y="1525"/>
                  <a:ext cx="1044" cy="5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altLang="en-US" b="1">
                      <a:solidFill>
                        <a:srgbClr val="FF0000"/>
                      </a:solidFill>
                    </a:rPr>
                    <a:t>Real life cross/curricular links?</a:t>
                  </a:r>
                </a:p>
              </p:txBody>
            </p:sp>
            <p:sp>
              <p:nvSpPr>
                <p:cNvPr id="2090" name="Rectangle 36"/>
                <p:cNvSpPr>
                  <a:spLocks noChangeArrowheads="1"/>
                </p:cNvSpPr>
                <p:nvPr/>
              </p:nvSpPr>
              <p:spPr bwMode="auto">
                <a:xfrm>
                  <a:off x="4558" y="618"/>
                  <a:ext cx="1044" cy="149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GB" altLang="en-US"/>
                </a:p>
              </p:txBody>
            </p:sp>
          </p:grpSp>
          <p:pic>
            <p:nvPicPr>
              <p:cNvPr id="2087" name="Picture 49" descr="journe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" y="2205"/>
                <a:ext cx="1043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5" name="Picture 50" descr="link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2840"/>
              <a:ext cx="1239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80" name="TextBox 5"/>
          <p:cNvSpPr txBox="1">
            <a:spLocks noChangeArrowheads="1"/>
          </p:cNvSpPr>
          <p:nvPr/>
        </p:nvSpPr>
        <p:spPr bwMode="auto">
          <a:xfrm>
            <a:off x="3563938" y="6237288"/>
            <a:ext cx="1728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AUTHOR</a:t>
            </a:r>
          </a:p>
        </p:txBody>
      </p:sp>
      <p:grpSp>
        <p:nvGrpSpPr>
          <p:cNvPr id="2081" name="Group 2"/>
          <p:cNvGrpSpPr>
            <a:grpSpLocks/>
          </p:cNvGrpSpPr>
          <p:nvPr/>
        </p:nvGrpSpPr>
        <p:grpSpPr bwMode="auto">
          <a:xfrm>
            <a:off x="3563938" y="4552950"/>
            <a:ext cx="1728787" cy="2054225"/>
            <a:chOff x="3563938" y="4552950"/>
            <a:chExt cx="1728787" cy="2054225"/>
          </a:xfrm>
        </p:grpSpPr>
        <p:sp>
          <p:nvSpPr>
            <p:cNvPr id="39" name="Rectangle 38"/>
            <p:cNvSpPr/>
            <p:nvPr/>
          </p:nvSpPr>
          <p:spPr bwMode="auto">
            <a:xfrm>
              <a:off x="3563938" y="6237288"/>
              <a:ext cx="1728787" cy="369887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Action Button: Help 39">
              <a:hlinkClick r:id="" action="ppaction://macro?name=Manoj" highlightClick="1"/>
            </p:cNvPr>
            <p:cNvSpPr/>
            <p:nvPr/>
          </p:nvSpPr>
          <p:spPr bwMode="auto">
            <a:xfrm>
              <a:off x="3563938" y="4552950"/>
              <a:ext cx="1728787" cy="1684338"/>
            </a:xfrm>
            <a:prstGeom prst="actionButtonHel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928688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1908175" y="0"/>
            <a:ext cx="61150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GB" altLang="en-US" sz="3200" b="1" u="sng">
                <a:latin typeface="Comic Sans MS" panose="030F0702030302020204" pitchFamily="66" charset="0"/>
              </a:rPr>
              <a:t>BRAIN IN GEAR</a:t>
            </a:r>
            <a:endParaRPr lang="en-US" altLang="en-US" sz="3200" b="1" u="sng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30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0" y="357188"/>
            <a:ext cx="3429000" cy="652462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3095" name="Rectangle 9"/>
          <p:cNvSpPr>
            <a:spLocks noChangeArrowheads="1"/>
          </p:cNvSpPr>
          <p:nvPr/>
        </p:nvSpPr>
        <p:spPr bwMode="auto">
          <a:xfrm>
            <a:off x="0" y="357188"/>
            <a:ext cx="505142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0" y="571500"/>
            <a:ext cx="1214438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5929313" y="571500"/>
            <a:ext cx="3214687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98" name="TextBox 1"/>
          <p:cNvSpPr txBox="1">
            <a:spLocks noChangeArrowheads="1"/>
          </p:cNvSpPr>
          <p:nvPr/>
        </p:nvSpPr>
        <p:spPr bwMode="auto">
          <a:xfrm>
            <a:off x="114300" y="2314575"/>
            <a:ext cx="9253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Work out the following Mathematical anagrams:</a:t>
            </a:r>
          </a:p>
        </p:txBody>
      </p:sp>
      <p:sp>
        <p:nvSpPr>
          <p:cNvPr id="3099" name="Text Box 40"/>
          <p:cNvSpPr txBox="1">
            <a:spLocks noChangeArrowheads="1"/>
          </p:cNvSpPr>
          <p:nvPr/>
        </p:nvSpPr>
        <p:spPr bwMode="auto">
          <a:xfrm>
            <a:off x="142875" y="1844675"/>
            <a:ext cx="216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3100" name="Text Box 40"/>
          <p:cNvSpPr txBox="1">
            <a:spLocks noChangeArrowheads="1"/>
          </p:cNvSpPr>
          <p:nvPr/>
        </p:nvSpPr>
        <p:spPr bwMode="auto">
          <a:xfrm>
            <a:off x="107950" y="563562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660066"/>
                </a:solidFill>
              </a:rPr>
              <a:t>EXTENSION</a:t>
            </a:r>
            <a:endParaRPr lang="en-US" altLang="en-US" sz="2400" b="1" u="sng">
              <a:solidFill>
                <a:srgbClr val="660066"/>
              </a:solidFill>
            </a:endParaRPr>
          </a:p>
        </p:txBody>
      </p:sp>
      <p:sp>
        <p:nvSpPr>
          <p:cNvPr id="3101" name="TextBox 1"/>
          <p:cNvSpPr txBox="1">
            <a:spLocks noChangeArrowheads="1"/>
          </p:cNvSpPr>
          <p:nvPr/>
        </p:nvSpPr>
        <p:spPr bwMode="auto">
          <a:xfrm>
            <a:off x="107950" y="6064250"/>
            <a:ext cx="90376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Develop your own Mathematical anagrams as above as a creative thinker.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68313" y="2852738"/>
          <a:ext cx="3048000" cy="272097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4939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ECASNEL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018">
                <a:tc>
                  <a:txBody>
                    <a:bodyPr/>
                    <a:lstStyle/>
                    <a:p>
                      <a:r>
                        <a:rPr lang="en-GB" sz="2800" baseline="0" dirty="0" smtClean="0">
                          <a:solidFill>
                            <a:srgbClr val="FF0000"/>
                          </a:solidFill>
                        </a:rPr>
                        <a:t>RAEA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018">
                <a:tc>
                  <a:txBody>
                    <a:bodyPr/>
                    <a:lstStyle/>
                    <a:p>
                      <a:r>
                        <a:rPr lang="en-GB" sz="2800" baseline="0" dirty="0" smtClean="0">
                          <a:solidFill>
                            <a:srgbClr val="FF0000"/>
                          </a:solidFill>
                        </a:rPr>
                        <a:t>RYFEUECQN</a:t>
                      </a:r>
                    </a:p>
                  </a:txBody>
                  <a:tcPr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06" name="TextBox 1"/>
          <p:cNvSpPr txBox="1">
            <a:spLocks noChangeArrowheads="1"/>
          </p:cNvSpPr>
          <p:nvPr/>
        </p:nvSpPr>
        <p:spPr bwMode="auto">
          <a:xfrm>
            <a:off x="1331913" y="1065213"/>
            <a:ext cx="6708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u="sng">
                <a:solidFill>
                  <a:srgbClr val="00B050"/>
                </a:solidFill>
              </a:rPr>
              <a:t>EXAMPLE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DITDIONA</a:t>
            </a:r>
            <a:r>
              <a:rPr lang="en-US" altLang="en-US" sz="2000"/>
              <a:t> can be rearranged to make </a:t>
            </a:r>
            <a:r>
              <a:rPr lang="en-US" altLang="en-US" sz="2000" b="1">
                <a:solidFill>
                  <a:srgbClr val="FF0000"/>
                </a:solidFill>
              </a:rPr>
              <a:t>ADDITION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87450" y="1065213"/>
            <a:ext cx="6269038" cy="708025"/>
          </a:xfrm>
          <a:prstGeom prst="roundRect">
            <a:avLst/>
          </a:prstGeom>
          <a:solidFill>
            <a:srgbClr val="00B05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37200" y="2997200"/>
            <a:ext cx="14843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Arial"/>
                <a:cs typeface="+mn-cs"/>
              </a:rPr>
              <a:t>Scalene</a:t>
            </a:r>
            <a:endParaRPr lang="en-GB" sz="28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3550" y="3860800"/>
            <a:ext cx="9445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Arial"/>
                <a:cs typeface="+mn-cs"/>
              </a:rPr>
              <a:t>Area</a:t>
            </a:r>
            <a:endParaRPr lang="en-GB" sz="28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8313" y="4841875"/>
            <a:ext cx="18859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Arial"/>
                <a:cs typeface="+mn-cs"/>
              </a:rPr>
              <a:t>Frequency</a:t>
            </a:r>
            <a:endParaRPr lang="en-GB" sz="2800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0" y="928688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2987675" y="39688"/>
            <a:ext cx="611505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3200" b="1" u="sng">
                <a:latin typeface="Comic Sans MS" panose="030F0702030302020204" pitchFamily="66" charset="0"/>
              </a:rPr>
              <a:t>STARTER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41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0" y="357188"/>
            <a:ext cx="3429000" cy="652462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119" name="Rectangle 9"/>
          <p:cNvSpPr>
            <a:spLocks noChangeArrowheads="1"/>
          </p:cNvSpPr>
          <p:nvPr/>
        </p:nvSpPr>
        <p:spPr bwMode="auto">
          <a:xfrm>
            <a:off x="0" y="357188"/>
            <a:ext cx="505142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0" y="571500"/>
            <a:ext cx="1214438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5929313" y="571500"/>
            <a:ext cx="3214687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22" name="Text Box 40"/>
          <p:cNvSpPr txBox="1">
            <a:spLocks noChangeArrowheads="1"/>
          </p:cNvSpPr>
          <p:nvPr/>
        </p:nvSpPr>
        <p:spPr bwMode="auto">
          <a:xfrm>
            <a:off x="106363" y="3933825"/>
            <a:ext cx="216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660066"/>
                </a:solidFill>
              </a:rPr>
              <a:t>EXTENSION</a:t>
            </a:r>
            <a:endParaRPr lang="en-US" altLang="en-US" sz="2400" b="1" u="sng">
              <a:solidFill>
                <a:srgbClr val="660066"/>
              </a:solidFill>
            </a:endParaRPr>
          </a:p>
        </p:txBody>
      </p:sp>
      <p:sp>
        <p:nvSpPr>
          <p:cNvPr id="4123" name="Text Box 40"/>
          <p:cNvSpPr txBox="1">
            <a:spLocks noChangeArrowheads="1"/>
          </p:cNvSpPr>
          <p:nvPr/>
        </p:nvSpPr>
        <p:spPr bwMode="auto">
          <a:xfrm>
            <a:off x="134938" y="1125538"/>
            <a:ext cx="216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4124" name="TextBox 1"/>
          <p:cNvSpPr txBox="1">
            <a:spLocks noChangeArrowheads="1"/>
          </p:cNvSpPr>
          <p:nvPr/>
        </p:nvSpPr>
        <p:spPr bwMode="auto">
          <a:xfrm>
            <a:off x="34925" y="1660525"/>
            <a:ext cx="652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1)</a:t>
            </a:r>
          </a:p>
        </p:txBody>
      </p:sp>
      <p:sp>
        <p:nvSpPr>
          <p:cNvPr id="4125" name="TextBox 32"/>
          <p:cNvSpPr txBox="1">
            <a:spLocks noChangeArrowheads="1"/>
          </p:cNvSpPr>
          <p:nvPr/>
        </p:nvSpPr>
        <p:spPr bwMode="auto">
          <a:xfrm>
            <a:off x="1979613" y="1660525"/>
            <a:ext cx="652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2)</a:t>
            </a:r>
          </a:p>
        </p:txBody>
      </p:sp>
      <p:sp>
        <p:nvSpPr>
          <p:cNvPr id="4126" name="TextBox 36"/>
          <p:cNvSpPr txBox="1">
            <a:spLocks noChangeArrowheads="1"/>
          </p:cNvSpPr>
          <p:nvPr/>
        </p:nvSpPr>
        <p:spPr bwMode="auto">
          <a:xfrm>
            <a:off x="4414838" y="166528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3)</a:t>
            </a:r>
          </a:p>
        </p:txBody>
      </p:sp>
      <p:sp>
        <p:nvSpPr>
          <p:cNvPr id="4127" name="TextBox 40"/>
          <p:cNvSpPr txBox="1">
            <a:spLocks noChangeArrowheads="1"/>
          </p:cNvSpPr>
          <p:nvPr/>
        </p:nvSpPr>
        <p:spPr bwMode="auto">
          <a:xfrm>
            <a:off x="6405563" y="1663700"/>
            <a:ext cx="41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4)</a:t>
            </a:r>
            <a:r>
              <a:rPr lang="en-US" altLang="en-US" sz="2000"/>
              <a:t>   </a:t>
            </a:r>
          </a:p>
        </p:txBody>
      </p:sp>
      <p:sp>
        <p:nvSpPr>
          <p:cNvPr id="4128" name="TextBox 41"/>
          <p:cNvSpPr txBox="1">
            <a:spLocks noChangeArrowheads="1"/>
          </p:cNvSpPr>
          <p:nvPr/>
        </p:nvSpPr>
        <p:spPr bwMode="auto">
          <a:xfrm>
            <a:off x="265113" y="1628775"/>
            <a:ext cx="18621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Write 0.6 as a fraction</a:t>
            </a:r>
          </a:p>
        </p:txBody>
      </p:sp>
      <p:sp>
        <p:nvSpPr>
          <p:cNvPr id="4129" name="TextBox 41"/>
          <p:cNvSpPr txBox="1">
            <a:spLocks noChangeArrowheads="1"/>
          </p:cNvSpPr>
          <p:nvPr/>
        </p:nvSpPr>
        <p:spPr bwMode="auto">
          <a:xfrm>
            <a:off x="-36513" y="3059113"/>
            <a:ext cx="64293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5) </a:t>
            </a:r>
          </a:p>
        </p:txBody>
      </p:sp>
      <p:sp>
        <p:nvSpPr>
          <p:cNvPr id="4130" name="TextBox 41"/>
          <p:cNvSpPr txBox="1">
            <a:spLocks noChangeArrowheads="1"/>
          </p:cNvSpPr>
          <p:nvPr/>
        </p:nvSpPr>
        <p:spPr bwMode="auto">
          <a:xfrm>
            <a:off x="6665913" y="1628775"/>
            <a:ext cx="2659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Find 45% of 60kg </a:t>
            </a:r>
          </a:p>
        </p:txBody>
      </p:sp>
      <p:sp>
        <p:nvSpPr>
          <p:cNvPr id="4131" name="TextBox 41"/>
          <p:cNvSpPr txBox="1">
            <a:spLocks noChangeArrowheads="1"/>
          </p:cNvSpPr>
          <p:nvPr/>
        </p:nvSpPr>
        <p:spPr bwMode="auto">
          <a:xfrm>
            <a:off x="2560638" y="3059113"/>
            <a:ext cx="6429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6) </a:t>
            </a:r>
          </a:p>
        </p:txBody>
      </p:sp>
      <p:sp>
        <p:nvSpPr>
          <p:cNvPr id="4132" name="TextBox 41"/>
          <p:cNvSpPr txBox="1">
            <a:spLocks noChangeArrowheads="1"/>
          </p:cNvSpPr>
          <p:nvPr/>
        </p:nvSpPr>
        <p:spPr bwMode="auto">
          <a:xfrm>
            <a:off x="4854575" y="1628775"/>
            <a:ext cx="1550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Write       as a %</a:t>
            </a:r>
          </a:p>
        </p:txBody>
      </p:sp>
      <p:sp>
        <p:nvSpPr>
          <p:cNvPr id="4134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808288" y="3035300"/>
            <a:ext cx="2243137" cy="513602"/>
          </a:xfrm>
          <a:prstGeom prst="rect">
            <a:avLst/>
          </a:prstGeom>
          <a:blipFill rotWithShape="1">
            <a:blip r:embed="rId3"/>
            <a:stretch>
              <a:fillRect l="-4348" t="-2381" b="-23810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" name="TextBox 41"/>
          <p:cNvSpPr txBox="1">
            <a:spLocks noChangeArrowheads="1"/>
          </p:cNvSpPr>
          <p:nvPr/>
        </p:nvSpPr>
        <p:spPr bwMode="auto">
          <a:xfrm>
            <a:off x="4932363" y="3068638"/>
            <a:ext cx="642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7) </a:t>
            </a:r>
          </a:p>
        </p:txBody>
      </p:sp>
      <p:sp>
        <p:nvSpPr>
          <p:cNvPr id="4135" name="TextBox 53"/>
          <p:cNvSpPr txBox="1">
            <a:spLocks noChangeArrowheads="1"/>
          </p:cNvSpPr>
          <p:nvPr/>
        </p:nvSpPr>
        <p:spPr bwMode="auto">
          <a:xfrm>
            <a:off x="5291138" y="4437063"/>
            <a:ext cx="3659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Factorise the following:</a:t>
            </a:r>
          </a:p>
        </p:txBody>
      </p:sp>
      <p:sp>
        <p:nvSpPr>
          <p:cNvPr id="4136" name="Rectangle 1"/>
          <p:cNvSpPr>
            <a:spLocks noChangeArrowheads="1"/>
          </p:cNvSpPr>
          <p:nvPr/>
        </p:nvSpPr>
        <p:spPr bwMode="auto">
          <a:xfrm>
            <a:off x="5292725" y="4941888"/>
            <a:ext cx="3946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400" baseline="30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GB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- 7x + 12  =   (       )(       )</a:t>
            </a:r>
            <a:endParaRPr lang="en-GB" altLang="en-US" sz="1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551738" y="4973638"/>
            <a:ext cx="99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x - 4 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8343900" y="4973638"/>
            <a:ext cx="99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x - 3 </a:t>
            </a:r>
          </a:p>
        </p:txBody>
      </p:sp>
      <p:grpSp>
        <p:nvGrpSpPr>
          <p:cNvPr id="4139" name="Group 4"/>
          <p:cNvGrpSpPr>
            <a:grpSpLocks/>
          </p:cNvGrpSpPr>
          <p:nvPr/>
        </p:nvGrpSpPr>
        <p:grpSpPr bwMode="auto">
          <a:xfrm>
            <a:off x="5621338" y="1484313"/>
            <a:ext cx="623887" cy="701675"/>
            <a:chOff x="4918420" y="1556792"/>
            <a:chExt cx="623546" cy="701726"/>
          </a:xfrm>
        </p:grpSpPr>
        <p:sp>
          <p:nvSpPr>
            <p:cNvPr id="4171" name="TextBox 75"/>
            <p:cNvSpPr txBox="1">
              <a:spLocks noChangeArrowheads="1"/>
            </p:cNvSpPr>
            <p:nvPr/>
          </p:nvSpPr>
          <p:spPr bwMode="auto">
            <a:xfrm>
              <a:off x="5041457" y="1556792"/>
              <a:ext cx="497470" cy="369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17</a:t>
              </a:r>
            </a:p>
          </p:txBody>
        </p:sp>
        <p:sp>
          <p:nvSpPr>
            <p:cNvPr id="4172" name="TextBox 76"/>
            <p:cNvSpPr txBox="1">
              <a:spLocks noChangeArrowheads="1"/>
            </p:cNvSpPr>
            <p:nvPr/>
          </p:nvSpPr>
          <p:spPr bwMode="auto">
            <a:xfrm>
              <a:off x="4918420" y="1889186"/>
              <a:ext cx="6235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  20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>
              <a:off x="5089776" y="1917180"/>
              <a:ext cx="3316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40" name="TextBox 41"/>
          <p:cNvSpPr txBox="1">
            <a:spLocks noChangeArrowheads="1"/>
          </p:cNvSpPr>
          <p:nvPr/>
        </p:nvSpPr>
        <p:spPr bwMode="auto">
          <a:xfrm>
            <a:off x="5208588" y="3052763"/>
            <a:ext cx="2225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Standard form:</a:t>
            </a:r>
          </a:p>
          <a:p>
            <a:pPr eaLnBrk="1" hangingPunct="1"/>
            <a:r>
              <a:rPr lang="en-US" altLang="en-US" sz="2400"/>
              <a:t>7 x 10 x 2 x 10</a:t>
            </a:r>
          </a:p>
        </p:txBody>
      </p:sp>
      <p:sp>
        <p:nvSpPr>
          <p:cNvPr id="4141" name="TextBox 41"/>
          <p:cNvSpPr txBox="1">
            <a:spLocks noChangeArrowheads="1"/>
          </p:cNvSpPr>
          <p:nvPr/>
        </p:nvSpPr>
        <p:spPr bwMode="auto">
          <a:xfrm>
            <a:off x="7313613" y="3068638"/>
            <a:ext cx="642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8) </a:t>
            </a:r>
          </a:p>
        </p:txBody>
      </p:sp>
      <p:sp>
        <p:nvSpPr>
          <p:cNvPr id="4142" name="TextBox 41"/>
          <p:cNvSpPr txBox="1">
            <a:spLocks noChangeArrowheads="1"/>
          </p:cNvSpPr>
          <p:nvPr/>
        </p:nvSpPr>
        <p:spPr bwMode="auto">
          <a:xfrm>
            <a:off x="7629525" y="3030538"/>
            <a:ext cx="1406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Value of:</a:t>
            </a:r>
          </a:p>
        </p:txBody>
      </p:sp>
      <p:grpSp>
        <p:nvGrpSpPr>
          <p:cNvPr id="4143" name="Group 16"/>
          <p:cNvGrpSpPr>
            <a:grpSpLocks/>
          </p:cNvGrpSpPr>
          <p:nvPr/>
        </p:nvGrpSpPr>
        <p:grpSpPr bwMode="auto">
          <a:xfrm>
            <a:off x="7667625" y="3357563"/>
            <a:ext cx="1008063" cy="647700"/>
            <a:chOff x="7418574" y="3356992"/>
            <a:chExt cx="1008579" cy="648757"/>
          </a:xfrm>
        </p:grpSpPr>
        <p:sp>
          <p:nvSpPr>
            <p:cNvPr id="6" name="TextBox 5"/>
            <p:cNvSpPr txBox="1"/>
            <p:nvPr/>
          </p:nvSpPr>
          <p:spPr>
            <a:xfrm>
              <a:off x="8109490" y="3356992"/>
              <a:ext cx="317663" cy="2623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50" b="1" dirty="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111078" y="3527131"/>
              <a:ext cx="316075" cy="2623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50" b="1" dirty="0">
                  <a:latin typeface="Arial" charset="0"/>
                  <a:cs typeface="Arial" charset="0"/>
                </a:rPr>
                <a:t>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123785" y="3573244"/>
              <a:ext cx="25571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70" name="Rectangle 15"/>
            <p:cNvSpPr>
              <a:spLocks noChangeArrowheads="1"/>
            </p:cNvSpPr>
            <p:nvPr/>
          </p:nvSpPr>
          <p:spPr bwMode="auto">
            <a:xfrm>
              <a:off x="7418574" y="3543399"/>
              <a:ext cx="697947" cy="4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000000"/>
                  </a:solidFill>
                </a:rPr>
                <a:t>  25</a:t>
              </a:r>
            </a:p>
          </p:txBody>
        </p:sp>
      </p:grpSp>
      <p:sp>
        <p:nvSpPr>
          <p:cNvPr id="4144" name="TextBox 41"/>
          <p:cNvSpPr txBox="1">
            <a:spLocks noChangeArrowheads="1"/>
          </p:cNvSpPr>
          <p:nvPr/>
        </p:nvSpPr>
        <p:spPr bwMode="auto">
          <a:xfrm>
            <a:off x="2266950" y="1628775"/>
            <a:ext cx="24749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Write 3600000 in standard form</a:t>
            </a:r>
          </a:p>
        </p:txBody>
      </p:sp>
      <p:sp>
        <p:nvSpPr>
          <p:cNvPr id="4145" name="TextBox 41"/>
          <p:cNvSpPr txBox="1">
            <a:spLocks noChangeArrowheads="1"/>
          </p:cNvSpPr>
          <p:nvPr/>
        </p:nvSpPr>
        <p:spPr bwMode="auto">
          <a:xfrm>
            <a:off x="179388" y="3030538"/>
            <a:ext cx="2346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Write 0.009 in standard form</a:t>
            </a:r>
          </a:p>
        </p:txBody>
      </p:sp>
      <p:sp>
        <p:nvSpPr>
          <p:cNvPr id="67" name="TextBox 66"/>
          <p:cNvSpPr txBox="1"/>
          <p:nvPr/>
        </p:nvSpPr>
        <p:spPr bwMode="auto">
          <a:xfrm>
            <a:off x="6010275" y="3397250"/>
            <a:ext cx="3175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 b="1" dirty="0"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69" name="TextBox 68"/>
          <p:cNvSpPr txBox="1"/>
          <p:nvPr/>
        </p:nvSpPr>
        <p:spPr bwMode="auto">
          <a:xfrm>
            <a:off x="7164388" y="3400425"/>
            <a:ext cx="3175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 b="1" dirty="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4148" name="TextBox 69"/>
          <p:cNvSpPr txBox="1">
            <a:spLocks noChangeArrowheads="1"/>
          </p:cNvSpPr>
          <p:nvPr/>
        </p:nvSpPr>
        <p:spPr bwMode="auto">
          <a:xfrm>
            <a:off x="8172450" y="3395663"/>
            <a:ext cx="317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/>
              <a:t>-</a:t>
            </a:r>
          </a:p>
        </p:txBody>
      </p:sp>
      <p:sp>
        <p:nvSpPr>
          <p:cNvPr id="4149" name="Rectangle 1"/>
          <p:cNvSpPr>
            <a:spLocks noChangeArrowheads="1"/>
          </p:cNvSpPr>
          <p:nvPr/>
        </p:nvSpPr>
        <p:spPr bwMode="auto">
          <a:xfrm>
            <a:off x="107950" y="4365625"/>
            <a:ext cx="471328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Jarvis paid £170 for a suit that had been reduced by 15% in a sale. What was the original price? 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1290638" y="5300663"/>
            <a:ext cx="1125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/>
              <a:t>85% =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2309813" y="5280025"/>
            <a:ext cx="871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/>
              <a:t>£170</a:t>
            </a:r>
            <a:endParaRPr lang="en-US" altLang="en-US" sz="2400"/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1290638" y="5681663"/>
            <a:ext cx="1125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/>
              <a:t>  1% =</a:t>
            </a:r>
          </a:p>
        </p:txBody>
      </p:sp>
      <p:sp>
        <p:nvSpPr>
          <p:cNvPr id="75" name="Curved Right Arrow 74"/>
          <p:cNvSpPr/>
          <p:nvPr/>
        </p:nvSpPr>
        <p:spPr>
          <a:xfrm>
            <a:off x="1058863" y="5464175"/>
            <a:ext cx="276225" cy="4937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Curved Left Arrow 75"/>
          <p:cNvSpPr/>
          <p:nvPr/>
        </p:nvSpPr>
        <p:spPr>
          <a:xfrm>
            <a:off x="3132138" y="5495925"/>
            <a:ext cx="288925" cy="4619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477838" y="549592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16AA1D"/>
                </a:solidFill>
              </a:rPr>
              <a:t>÷ 85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3370263" y="549592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16AA1D"/>
                </a:solidFill>
              </a:rPr>
              <a:t>÷ 85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2309813" y="5681663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/>
              <a:t>£2</a:t>
            </a:r>
            <a:endParaRPr lang="en-US" altLang="en-US" sz="240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989013" y="6072188"/>
            <a:ext cx="1484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/>
              <a:t>  100% =</a:t>
            </a:r>
          </a:p>
        </p:txBody>
      </p:sp>
      <p:sp>
        <p:nvSpPr>
          <p:cNvPr id="82" name="Curved Right Arrow 81"/>
          <p:cNvSpPr/>
          <p:nvPr/>
        </p:nvSpPr>
        <p:spPr>
          <a:xfrm>
            <a:off x="917575" y="5856288"/>
            <a:ext cx="276225" cy="492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196850" y="5927725"/>
            <a:ext cx="85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16AA1D"/>
                </a:solidFill>
              </a:rPr>
              <a:t>x 100</a:t>
            </a:r>
          </a:p>
        </p:txBody>
      </p:sp>
      <p:sp>
        <p:nvSpPr>
          <p:cNvPr id="84" name="Curved Left Arrow 83"/>
          <p:cNvSpPr/>
          <p:nvPr/>
        </p:nvSpPr>
        <p:spPr>
          <a:xfrm>
            <a:off x="3270250" y="5856288"/>
            <a:ext cx="288925" cy="4603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3470275" y="5927725"/>
            <a:ext cx="85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16AA1D"/>
                </a:solidFill>
              </a:rPr>
              <a:t>x 100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2354263" y="6042025"/>
            <a:ext cx="871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 u="sng">
                <a:solidFill>
                  <a:srgbClr val="7030A0"/>
                </a:solidFill>
              </a:rPr>
              <a:t>£200</a:t>
            </a:r>
            <a:endParaRPr lang="en-US" altLang="en-US" sz="2400" u="sng">
              <a:solidFill>
                <a:srgbClr val="7030A0"/>
              </a:solidFill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661988" y="6503988"/>
            <a:ext cx="2211387" cy="398462"/>
            <a:chOff x="5253267" y="3645024"/>
            <a:chExt cx="2211501" cy="398949"/>
          </a:xfrm>
        </p:grpSpPr>
        <p:cxnSp>
          <p:nvCxnSpPr>
            <p:cNvPr id="89" name="Straight Arrow Connector 88"/>
            <p:cNvCxnSpPr/>
            <p:nvPr/>
          </p:nvCxnSpPr>
          <p:spPr>
            <a:xfrm flipV="1">
              <a:off x="6901177" y="3645024"/>
              <a:ext cx="563591" cy="21616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6" name="TextBox 11"/>
            <p:cNvSpPr txBox="1">
              <a:spLocks noChangeArrowheads="1"/>
            </p:cNvSpPr>
            <p:nvPr/>
          </p:nvSpPr>
          <p:spPr bwMode="auto">
            <a:xfrm>
              <a:off x="5253267" y="3674641"/>
              <a:ext cx="17670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7030A0"/>
                  </a:solidFill>
                </a:rPr>
                <a:t>Original Price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6" grpId="0"/>
      <p:bldP spid="72" grpId="0" build="allAtOnce"/>
      <p:bldP spid="73" grpId="0"/>
      <p:bldP spid="74" grpId="0" build="allAtOnce"/>
      <p:bldP spid="75" grpId="0" animBg="1"/>
      <p:bldP spid="76" grpId="0" animBg="1"/>
      <p:bldP spid="78" grpId="0"/>
      <p:bldP spid="79" grpId="0"/>
      <p:bldP spid="80" grpId="0"/>
      <p:bldP spid="81" grpId="0" build="allAtOnce"/>
      <p:bldP spid="82" grpId="0" animBg="1"/>
      <p:bldP spid="83" grpId="0"/>
      <p:bldP spid="84" grpId="0" animBg="1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5141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51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57813" y="142875"/>
            <a:ext cx="3786187" cy="1143000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0" y="571500"/>
            <a:ext cx="1214438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45" name="Title 1"/>
          <p:cNvSpPr txBox="1">
            <a:spLocks/>
          </p:cNvSpPr>
          <p:nvPr/>
        </p:nvSpPr>
        <p:spPr bwMode="auto">
          <a:xfrm>
            <a:off x="-488950" y="484188"/>
            <a:ext cx="82296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200" b="1" u="sng">
                <a:solidFill>
                  <a:schemeClr val="tx2"/>
                </a:solidFill>
              </a:rPr>
              <a:t>SIMPLIFYING SURDS</a:t>
            </a:r>
            <a:endParaRPr lang="en-GB" altLang="en-US" sz="3200">
              <a:solidFill>
                <a:schemeClr val="tx2"/>
              </a:solidFill>
            </a:endParaRPr>
          </a:p>
        </p:txBody>
      </p:sp>
      <p:sp>
        <p:nvSpPr>
          <p:cNvPr id="5146" name="Text Box 40"/>
          <p:cNvSpPr txBox="1">
            <a:spLocks noChangeArrowheads="1"/>
          </p:cNvSpPr>
          <p:nvPr/>
        </p:nvSpPr>
        <p:spPr bwMode="auto">
          <a:xfrm>
            <a:off x="-11113" y="1989138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EXAMPLES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5147" name="Text Box 5"/>
          <p:cNvSpPr txBox="1">
            <a:spLocks noChangeArrowheads="1"/>
          </p:cNvSpPr>
          <p:nvPr/>
        </p:nvSpPr>
        <p:spPr bwMode="auto">
          <a:xfrm>
            <a:off x="-36513" y="2349500"/>
            <a:ext cx="900112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Simplify each of these following surds fully:</a:t>
            </a:r>
            <a:endParaRPr lang="en-US" altLang="en-US" sz="2400"/>
          </a:p>
        </p:txBody>
      </p:sp>
      <p:sp>
        <p:nvSpPr>
          <p:cNvPr id="5148" name="Text Box 7"/>
          <p:cNvSpPr txBox="1">
            <a:spLocks noChangeArrowheads="1"/>
          </p:cNvSpPr>
          <p:nvPr/>
        </p:nvSpPr>
        <p:spPr bwMode="auto">
          <a:xfrm>
            <a:off x="-36513" y="2751138"/>
            <a:ext cx="573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(a)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201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9512" y="1052736"/>
            <a:ext cx="796131" cy="64107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grpSp>
        <p:nvGrpSpPr>
          <p:cNvPr id="5171" name="Group 26"/>
          <p:cNvGrpSpPr>
            <a:grpSpLocks/>
          </p:cNvGrpSpPr>
          <p:nvPr/>
        </p:nvGrpSpPr>
        <p:grpSpPr bwMode="auto">
          <a:xfrm>
            <a:off x="4067175" y="1700213"/>
            <a:ext cx="4891088" cy="487362"/>
            <a:chOff x="3065937" y="1604799"/>
            <a:chExt cx="4891065" cy="486925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 flipH="1" flipV="1">
              <a:off x="3065937" y="1604799"/>
              <a:ext cx="708022" cy="282322"/>
            </a:xfrm>
            <a:prstGeom prst="straightConnector1">
              <a:avLst/>
            </a:prstGeom>
            <a:ln w="25400">
              <a:solidFill>
                <a:srgbClr val="16AA1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44" name="TextBox 21"/>
            <p:cNvSpPr txBox="1">
              <a:spLocks noChangeArrowheads="1"/>
            </p:cNvSpPr>
            <p:nvPr/>
          </p:nvSpPr>
          <p:spPr bwMode="auto">
            <a:xfrm>
              <a:off x="3721552" y="1722580"/>
              <a:ext cx="4235450" cy="36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LEARN THESE OFF BY HEART</a:t>
              </a:r>
            </a:p>
          </p:txBody>
        </p:sp>
      </p:grpSp>
      <p:sp>
        <p:nvSpPr>
          <p:cNvPr id="87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91667" y="1052736"/>
            <a:ext cx="796131" cy="64286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5152" name="Text Box 7"/>
          <p:cNvSpPr txBox="1">
            <a:spLocks noChangeArrowheads="1"/>
          </p:cNvSpPr>
          <p:nvPr/>
        </p:nvSpPr>
        <p:spPr bwMode="auto">
          <a:xfrm>
            <a:off x="2195513" y="2751138"/>
            <a:ext cx="573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(b)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53" name="Text Box 7"/>
          <p:cNvSpPr txBox="1">
            <a:spLocks noChangeArrowheads="1"/>
          </p:cNvSpPr>
          <p:nvPr/>
        </p:nvSpPr>
        <p:spPr bwMode="auto">
          <a:xfrm>
            <a:off x="4359275" y="2751138"/>
            <a:ext cx="573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(c)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54" name="Text Box 7"/>
          <p:cNvSpPr txBox="1">
            <a:spLocks noChangeArrowheads="1"/>
          </p:cNvSpPr>
          <p:nvPr/>
        </p:nvSpPr>
        <p:spPr bwMode="auto">
          <a:xfrm>
            <a:off x="6562725" y="2736850"/>
            <a:ext cx="601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(d)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7361" y="1044292"/>
            <a:ext cx="1058495" cy="642868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8" name="TextBox 6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41497" y="1057940"/>
            <a:ext cx="1058495" cy="652871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69" name="TextBox 6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37641" y="1057940"/>
            <a:ext cx="1058495" cy="642868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0" name="TextBox 6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84168" y="1044292"/>
            <a:ext cx="1058495" cy="642868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1" name="TextBox 7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44709" y="1046630"/>
            <a:ext cx="1303755" cy="642868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9388" y="1087438"/>
            <a:ext cx="8701087" cy="584200"/>
          </a:xfrm>
          <a:prstGeom prst="roundRect">
            <a:avLst/>
          </a:prstGeom>
          <a:solidFill>
            <a:srgbClr val="92D05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8235" y="2722568"/>
            <a:ext cx="907749" cy="505203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3" name="TextBox 7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73280" y="2722568"/>
            <a:ext cx="878895" cy="505203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163" name="TextBox 3"/>
          <p:cNvSpPr txBox="1">
            <a:spLocks noChangeArrowheads="1"/>
          </p:cNvSpPr>
          <p:nvPr/>
        </p:nvSpPr>
        <p:spPr bwMode="auto">
          <a:xfrm>
            <a:off x="1074738" y="2765425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x</a:t>
            </a:r>
          </a:p>
        </p:txBody>
      </p:sp>
      <p:sp>
        <p:nvSpPr>
          <p:cNvPr id="75" name="TextBox 7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55776" y="2722568"/>
            <a:ext cx="878895" cy="505203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6" name="TextBox 7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90821" y="2722568"/>
            <a:ext cx="878895" cy="503856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166" name="TextBox 76"/>
          <p:cNvSpPr txBox="1">
            <a:spLocks noChangeArrowheads="1"/>
          </p:cNvSpPr>
          <p:nvPr/>
        </p:nvSpPr>
        <p:spPr bwMode="auto">
          <a:xfrm>
            <a:off x="3292475" y="2765425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x</a:t>
            </a:r>
          </a:p>
        </p:txBody>
      </p:sp>
      <p:sp>
        <p:nvSpPr>
          <p:cNvPr id="78" name="TextBox 7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16016" y="2708920"/>
            <a:ext cx="1048813" cy="512704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9" name="TextBox 7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67689" y="2708920"/>
            <a:ext cx="878895" cy="512704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169" name="TextBox 79"/>
          <p:cNvSpPr txBox="1">
            <a:spLocks noChangeArrowheads="1"/>
          </p:cNvSpPr>
          <p:nvPr/>
        </p:nvSpPr>
        <p:spPr bwMode="auto">
          <a:xfrm>
            <a:off x="5565775" y="27511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÷</a:t>
            </a:r>
          </a:p>
        </p:txBody>
      </p:sp>
      <p:sp>
        <p:nvSpPr>
          <p:cNvPr id="81" name="TextBox 8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48264" y="2708920"/>
            <a:ext cx="1218732" cy="505203"/>
          </a:xfrm>
          <a:prstGeom prst="rect">
            <a:avLst/>
          </a:prstGeom>
          <a:blipFill rotWithShape="1">
            <a:blip r:embed="rId16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82" name="TextBox 8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57601" y="2708920"/>
            <a:ext cx="878895" cy="505203"/>
          </a:xfrm>
          <a:prstGeom prst="rect">
            <a:avLst/>
          </a:prstGeom>
          <a:blipFill rotWithShape="1">
            <a:blip r:embed="rId17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172" name="TextBox 82"/>
          <p:cNvSpPr txBox="1">
            <a:spLocks noChangeArrowheads="1"/>
          </p:cNvSpPr>
          <p:nvPr/>
        </p:nvSpPr>
        <p:spPr bwMode="auto">
          <a:xfrm>
            <a:off x="7959725" y="2751138"/>
            <a:ext cx="452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÷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12700" y="3348038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50825" y="32845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68313" y="3268663"/>
            <a:ext cx="452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684213" y="3284538"/>
            <a:ext cx="452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922338" y="32845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3242893"/>
            <a:ext cx="708977" cy="505203"/>
          </a:xfrm>
          <a:prstGeom prst="rect">
            <a:avLst/>
          </a:prstGeom>
          <a:blipFill rotWithShape="1">
            <a:blip r:embed="rId18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1525588" y="32845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46968" y="3256541"/>
            <a:ext cx="708977" cy="505203"/>
          </a:xfrm>
          <a:prstGeom prst="rect">
            <a:avLst/>
          </a:prstGeom>
          <a:blipFill rotWithShape="1">
            <a:blip r:embed="rId19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-12700" y="3892550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203200" y="3817938"/>
            <a:ext cx="53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90550" y="3806825"/>
            <a:ext cx="452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0" name="Rectangle 9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1928" y="3776266"/>
            <a:ext cx="708977" cy="505203"/>
          </a:xfrm>
          <a:prstGeom prst="rect">
            <a:avLst/>
          </a:prstGeom>
          <a:blipFill rotWithShape="1">
            <a:blip r:embed="rId20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-12700" y="4451350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02" name="TextBox 10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9632" y="4363957"/>
            <a:ext cx="1092094" cy="505203"/>
          </a:xfrm>
          <a:prstGeom prst="rect">
            <a:avLst/>
          </a:prstGeom>
          <a:blipFill rotWithShape="1">
            <a:blip r:embed="rId21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2274888" y="3348038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2540000" y="32845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755900" y="3268663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2971800" y="32845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3182938" y="32845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8" name="Rectangle 10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31671" y="3242893"/>
            <a:ext cx="708977" cy="505203"/>
          </a:xfrm>
          <a:prstGeom prst="rect">
            <a:avLst/>
          </a:prstGeom>
          <a:blipFill rotWithShape="1">
            <a:blip r:embed="rId22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3814763" y="3284538"/>
            <a:ext cx="452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0" name="Rectangle 10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35031" y="3256541"/>
            <a:ext cx="708977" cy="503856"/>
          </a:xfrm>
          <a:prstGeom prst="rect">
            <a:avLst/>
          </a:prstGeom>
          <a:blipFill rotWithShape="1">
            <a:blip r:embed="rId23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2274888" y="3892550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2490788" y="3817938"/>
            <a:ext cx="53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 6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2820988" y="3806825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4" name="Rectangle 1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3025" y="3776266"/>
            <a:ext cx="878895" cy="505203"/>
          </a:xfrm>
          <a:prstGeom prst="rect">
            <a:avLst/>
          </a:prstGeom>
          <a:blipFill rotWithShape="1">
            <a:blip r:embed="rId24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2268538" y="5621338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17" name="TextBox 1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82401" y="5516085"/>
            <a:ext cx="981487" cy="497572"/>
          </a:xfrm>
          <a:prstGeom prst="rect">
            <a:avLst/>
          </a:prstGeom>
          <a:blipFill rotWithShape="1">
            <a:blip r:embed="rId25"/>
            <a:stretch>
              <a:fillRect l="-9938" t="-1235" b="-296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2268538" y="4456113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2573338" y="4394200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2830513" y="4394200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4" name="Rectangle 12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87824" y="4351656"/>
            <a:ext cx="878895" cy="505203"/>
          </a:xfrm>
          <a:prstGeom prst="rect">
            <a:avLst/>
          </a:prstGeom>
          <a:blipFill rotWithShape="1">
            <a:blip r:embed="rId26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27" name="Rectangle 12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20399" y="4365304"/>
            <a:ext cx="708977" cy="505203"/>
          </a:xfrm>
          <a:prstGeom prst="rect">
            <a:avLst/>
          </a:prstGeom>
          <a:blipFill rotWithShape="1">
            <a:blip r:embed="rId27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2268538" y="5030788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2573338" y="4968875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1" name="TextBox 130"/>
          <p:cNvSpPr txBox="1">
            <a:spLocks noChangeArrowheads="1"/>
          </p:cNvSpPr>
          <p:nvPr/>
        </p:nvSpPr>
        <p:spPr bwMode="auto">
          <a:xfrm>
            <a:off x="2830513" y="4968875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3059113" y="4968875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4" name="Rectangle 13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86348" y="4926373"/>
            <a:ext cx="708977" cy="505203"/>
          </a:xfrm>
          <a:prstGeom prst="rect">
            <a:avLst/>
          </a:prstGeom>
          <a:blipFill rotWithShape="1">
            <a:blip r:embed="rId28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4540250" y="3540125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881563" y="3219450"/>
            <a:ext cx="1004887" cy="512763"/>
            <a:chOff x="4932040" y="3067813"/>
            <a:chExt cx="1005411" cy="512704"/>
          </a:xfrm>
        </p:grpSpPr>
        <p:sp>
          <p:nvSpPr>
            <p:cNvPr id="5241" name="Rectangle 136"/>
            <p:cNvSpPr>
              <a:spLocks noChangeArrowheads="1"/>
            </p:cNvSpPr>
            <p:nvPr/>
          </p:nvSpPr>
          <p:spPr bwMode="auto">
            <a:xfrm>
              <a:off x="4932040" y="3109904"/>
              <a:ext cx="35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39" name="Rectangle 138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58556" y="3067813"/>
              <a:ext cx="878895" cy="512704"/>
            </a:xfrm>
            <a:prstGeom prst="rect">
              <a:avLst/>
            </a:prstGeom>
            <a:blipFill rotWithShape="1">
              <a:blip r:embed="rId29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4913313" y="3646488"/>
            <a:ext cx="823912" cy="142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>
            <a:grpSpLocks/>
          </p:cNvGrpSpPr>
          <p:nvPr/>
        </p:nvGrpSpPr>
        <p:grpSpPr bwMode="auto">
          <a:xfrm>
            <a:off x="4906963" y="3594100"/>
            <a:ext cx="838200" cy="512763"/>
            <a:chOff x="4955242" y="3067813"/>
            <a:chExt cx="838193" cy="512704"/>
          </a:xfrm>
        </p:grpSpPr>
        <p:sp>
          <p:nvSpPr>
            <p:cNvPr id="5239" name="Rectangle 141"/>
            <p:cNvSpPr>
              <a:spLocks noChangeArrowheads="1"/>
            </p:cNvSpPr>
            <p:nvPr/>
          </p:nvSpPr>
          <p:spPr bwMode="auto">
            <a:xfrm>
              <a:off x="4955242" y="3109904"/>
              <a:ext cx="35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43" name="Rectangle 142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84459" y="3067813"/>
              <a:ext cx="708976" cy="512704"/>
            </a:xfrm>
            <a:prstGeom prst="rect">
              <a:avLst/>
            </a:prstGeom>
            <a:blipFill rotWithShape="1">
              <a:blip r:embed="rId30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</p:grp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4540250" y="4178300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4859338" y="4149725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5116513" y="4133850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9" name="Rectangle 14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77281" y="4102599"/>
            <a:ext cx="708977" cy="512704"/>
          </a:xfrm>
          <a:prstGeom prst="rect">
            <a:avLst/>
          </a:prstGeom>
          <a:blipFill rotWithShape="1">
            <a:blip r:embed="rId31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50" name="TextBox 149"/>
          <p:cNvSpPr txBox="1">
            <a:spLocks noChangeArrowheads="1"/>
          </p:cNvSpPr>
          <p:nvPr/>
        </p:nvSpPr>
        <p:spPr bwMode="auto">
          <a:xfrm>
            <a:off x="4545013" y="4757738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51" name="TextBox 1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59361" y="4651989"/>
            <a:ext cx="809965" cy="500202"/>
          </a:xfrm>
          <a:prstGeom prst="rect">
            <a:avLst/>
          </a:prstGeom>
          <a:blipFill rotWithShape="1">
            <a:blip r:embed="rId32"/>
            <a:stretch>
              <a:fillRect l="-11278" t="-1220" b="-28049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52" name="TextBox 151"/>
          <p:cNvSpPr txBox="1">
            <a:spLocks noChangeArrowheads="1"/>
          </p:cNvSpPr>
          <p:nvPr/>
        </p:nvSpPr>
        <p:spPr bwMode="auto">
          <a:xfrm>
            <a:off x="6804025" y="3435350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153" name="Group 152"/>
          <p:cNvGrpSpPr>
            <a:grpSpLocks/>
          </p:cNvGrpSpPr>
          <p:nvPr/>
        </p:nvGrpSpPr>
        <p:grpSpPr bwMode="auto">
          <a:xfrm>
            <a:off x="7145338" y="3113088"/>
            <a:ext cx="1171575" cy="506412"/>
            <a:chOff x="4932040" y="3067813"/>
            <a:chExt cx="1171281" cy="505203"/>
          </a:xfrm>
        </p:grpSpPr>
        <p:sp>
          <p:nvSpPr>
            <p:cNvPr id="5237" name="Rectangle 153"/>
            <p:cNvSpPr>
              <a:spLocks noChangeArrowheads="1"/>
            </p:cNvSpPr>
            <p:nvPr/>
          </p:nvSpPr>
          <p:spPr bwMode="auto">
            <a:xfrm>
              <a:off x="4932040" y="3109904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155" name="Rectangle 154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224426" y="3067813"/>
              <a:ext cx="878895" cy="505203"/>
            </a:xfrm>
            <a:prstGeom prst="rect">
              <a:avLst/>
            </a:prstGeom>
            <a:blipFill rotWithShape="1">
              <a:blip r:embed="rId33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</p:grpSp>
      <p:cxnSp>
        <p:nvCxnSpPr>
          <p:cNvPr id="156" name="Straight Connector 155"/>
          <p:cNvCxnSpPr/>
          <p:nvPr/>
        </p:nvCxnSpPr>
        <p:spPr>
          <a:xfrm flipV="1">
            <a:off x="7177088" y="3548063"/>
            <a:ext cx="1008062" cy="63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>
            <a:grpSpLocks/>
          </p:cNvGrpSpPr>
          <p:nvPr/>
        </p:nvGrpSpPr>
        <p:grpSpPr bwMode="auto">
          <a:xfrm>
            <a:off x="7312025" y="3487738"/>
            <a:ext cx="860425" cy="506412"/>
            <a:chOff x="5096360" y="3067813"/>
            <a:chExt cx="860244" cy="505203"/>
          </a:xfrm>
        </p:grpSpPr>
        <p:sp>
          <p:nvSpPr>
            <p:cNvPr id="5235" name="Rectangle 157"/>
            <p:cNvSpPr>
              <a:spLocks noChangeArrowheads="1"/>
            </p:cNvSpPr>
            <p:nvPr/>
          </p:nvSpPr>
          <p:spPr bwMode="auto">
            <a:xfrm>
              <a:off x="5096360" y="3109904"/>
              <a:ext cx="35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59" name="Rectangle 158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247628" y="3067813"/>
              <a:ext cx="708976" cy="505203"/>
            </a:xfrm>
            <a:prstGeom prst="rect">
              <a:avLst/>
            </a:prstGeom>
            <a:blipFill rotWithShape="1">
              <a:blip r:embed="rId34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</p:grp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6799263" y="4181475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61" name="TextBox 160"/>
          <p:cNvSpPr txBox="1">
            <a:spLocks noChangeArrowheads="1"/>
          </p:cNvSpPr>
          <p:nvPr/>
        </p:nvSpPr>
        <p:spPr bwMode="auto">
          <a:xfrm>
            <a:off x="7118350" y="4151313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2" name="TextBox 161"/>
          <p:cNvSpPr txBox="1">
            <a:spLocks noChangeArrowheads="1"/>
          </p:cNvSpPr>
          <p:nvPr/>
        </p:nvSpPr>
        <p:spPr bwMode="auto">
          <a:xfrm>
            <a:off x="7373938" y="41354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63" name="Rectangle 16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35431" y="4104368"/>
            <a:ext cx="878895" cy="505203"/>
          </a:xfrm>
          <a:prstGeom prst="rect">
            <a:avLst/>
          </a:prstGeom>
          <a:blipFill rotWithShape="1">
            <a:blip r:embed="rId35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6804025" y="4724400"/>
            <a:ext cx="3365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65" name="TextBox 164"/>
          <p:cNvSpPr txBox="1">
            <a:spLocks noChangeArrowheads="1"/>
          </p:cNvSpPr>
          <p:nvPr/>
        </p:nvSpPr>
        <p:spPr bwMode="auto">
          <a:xfrm>
            <a:off x="7123113" y="4695825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6" name="TextBox 165"/>
          <p:cNvSpPr txBox="1">
            <a:spLocks noChangeArrowheads="1"/>
          </p:cNvSpPr>
          <p:nvPr/>
        </p:nvSpPr>
        <p:spPr bwMode="auto">
          <a:xfrm>
            <a:off x="7380288" y="4679950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67" name="TextBox 166"/>
          <p:cNvSpPr txBox="1">
            <a:spLocks noChangeArrowheads="1"/>
          </p:cNvSpPr>
          <p:nvPr/>
        </p:nvSpPr>
        <p:spPr bwMode="auto">
          <a:xfrm>
            <a:off x="7646988" y="4695825"/>
            <a:ext cx="45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8" name="TextBox 167"/>
          <p:cNvSpPr txBox="1">
            <a:spLocks noChangeArrowheads="1"/>
          </p:cNvSpPr>
          <p:nvPr/>
        </p:nvSpPr>
        <p:spPr bwMode="auto">
          <a:xfrm>
            <a:off x="6804025" y="5260975"/>
            <a:ext cx="336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69" name="TextBox 168"/>
          <p:cNvSpPr txBox="1">
            <a:spLocks noChangeArrowheads="1"/>
          </p:cNvSpPr>
          <p:nvPr/>
        </p:nvSpPr>
        <p:spPr bwMode="auto">
          <a:xfrm>
            <a:off x="7142163" y="5199063"/>
            <a:ext cx="53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030A0"/>
                </a:solidFill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5" grpId="0"/>
      <p:bldP spid="86" grpId="0"/>
      <p:bldP spid="94" grpId="0"/>
      <p:bldP spid="95" grpId="0"/>
      <p:bldP spid="96" grpId="0"/>
      <p:bldP spid="97" grpId="0"/>
      <p:bldP spid="98" grpId="0"/>
      <p:bldP spid="99" grpId="0"/>
      <p:bldP spid="101" grpId="0"/>
      <p:bldP spid="103" grpId="0"/>
      <p:bldP spid="104" grpId="0"/>
      <p:bldP spid="105" grpId="0"/>
      <p:bldP spid="106" grpId="0"/>
      <p:bldP spid="107" grpId="0"/>
      <p:bldP spid="109" grpId="0"/>
      <p:bldP spid="111" grpId="0"/>
      <p:bldP spid="112" grpId="0"/>
      <p:bldP spid="113" grpId="0"/>
      <p:bldP spid="115" grpId="0"/>
      <p:bldP spid="118" grpId="0"/>
      <p:bldP spid="121" grpId="0"/>
      <p:bldP spid="122" grpId="0"/>
      <p:bldP spid="128" grpId="0"/>
      <p:bldP spid="130" grpId="0"/>
      <p:bldP spid="131" grpId="0"/>
      <p:bldP spid="133" grpId="0"/>
      <p:bldP spid="136" grpId="0"/>
      <p:bldP spid="145" grpId="0"/>
      <p:bldP spid="146" grpId="0"/>
      <p:bldP spid="148" grpId="0"/>
      <p:bldP spid="150" grpId="0"/>
      <p:bldP spid="152" grpId="0"/>
      <p:bldP spid="160" grpId="0"/>
      <p:bldP spid="161" grpId="0"/>
      <p:bldP spid="162" grpId="0"/>
      <p:bldP spid="164" grpId="0"/>
      <p:bldP spid="165" grpId="0"/>
      <p:bldP spid="166" grpId="0"/>
      <p:bldP spid="167" grpId="0"/>
      <p:bldP spid="168" grpId="0"/>
      <p:bldP spid="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6165" name="Rectangle 9"/>
          <p:cNvSpPr>
            <a:spLocks noChangeArrowheads="1"/>
          </p:cNvSpPr>
          <p:nvPr/>
        </p:nvSpPr>
        <p:spPr bwMode="auto">
          <a:xfrm>
            <a:off x="0" y="428625"/>
            <a:ext cx="15001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61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57813" y="142875"/>
            <a:ext cx="3786187" cy="1143000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0" y="571500"/>
            <a:ext cx="1214438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69" name="Text Box 40"/>
          <p:cNvSpPr txBox="1">
            <a:spLocks noChangeArrowheads="1"/>
          </p:cNvSpPr>
          <p:nvPr/>
        </p:nvSpPr>
        <p:spPr bwMode="auto">
          <a:xfrm>
            <a:off x="107950" y="1643063"/>
            <a:ext cx="1392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 1 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6170" name="Text Box 5"/>
          <p:cNvSpPr txBox="1">
            <a:spLocks noChangeArrowheads="1"/>
          </p:cNvSpPr>
          <p:nvPr/>
        </p:nvSpPr>
        <p:spPr bwMode="auto">
          <a:xfrm>
            <a:off x="34925" y="1166813"/>
            <a:ext cx="9001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Write each of the following surds in their simplest form:</a:t>
            </a:r>
            <a:endParaRPr lang="en-US" altLang="en-US" sz="2400"/>
          </a:p>
        </p:txBody>
      </p:sp>
      <p:sp>
        <p:nvSpPr>
          <p:cNvPr id="6171" name="Title 1"/>
          <p:cNvSpPr txBox="1">
            <a:spLocks/>
          </p:cNvSpPr>
          <p:nvPr/>
        </p:nvSpPr>
        <p:spPr bwMode="auto">
          <a:xfrm>
            <a:off x="-488950" y="484188"/>
            <a:ext cx="82296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200" b="1" u="sng">
                <a:solidFill>
                  <a:schemeClr val="tx2"/>
                </a:solidFill>
              </a:rPr>
              <a:t>SIMPLIFYING SURDS</a:t>
            </a:r>
            <a:endParaRPr lang="en-GB" altLang="en-US" sz="3200">
              <a:solidFill>
                <a:schemeClr val="tx2"/>
              </a:solidFill>
            </a:endParaRPr>
          </a:p>
        </p:txBody>
      </p:sp>
      <p:sp>
        <p:nvSpPr>
          <p:cNvPr id="6172" name="Rectangle 1"/>
          <p:cNvSpPr>
            <a:spLocks noChangeArrowheads="1"/>
          </p:cNvSpPr>
          <p:nvPr/>
        </p:nvSpPr>
        <p:spPr bwMode="auto">
          <a:xfrm>
            <a:off x="107950" y="2105025"/>
            <a:ext cx="187166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a) </a:t>
            </a:r>
            <a:r>
              <a:rPr lang="en-US" altLang="en-US" sz="2000"/>
              <a:t>2√18 × 3√2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b) </a:t>
            </a:r>
            <a:r>
              <a:rPr lang="en-US" altLang="en-US" sz="2000"/>
              <a:t>4√24 × 2√5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c) </a:t>
            </a:r>
            <a:r>
              <a:rPr lang="en-US" altLang="en-US" sz="2000"/>
              <a:t>3√12 × 3√3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d) </a:t>
            </a:r>
            <a:r>
              <a:rPr lang="en-US" altLang="en-US" sz="2000"/>
              <a:t>2√8 × 2√8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e) </a:t>
            </a:r>
            <a:r>
              <a:rPr lang="en-US" altLang="en-US" sz="2000"/>
              <a:t>2√27 × 4√8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f) </a:t>
            </a:r>
            <a:r>
              <a:rPr lang="en-US" altLang="en-US" sz="2000"/>
              <a:t>2√48 × 3√8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g) </a:t>
            </a:r>
            <a:r>
              <a:rPr lang="en-US" altLang="en-US" sz="2000"/>
              <a:t>2√45 × 3√3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h) </a:t>
            </a:r>
            <a:r>
              <a:rPr lang="en-US" altLang="en-US" sz="2000"/>
              <a:t>2√63 × 2√7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i) </a:t>
            </a:r>
            <a:r>
              <a:rPr lang="en-US" altLang="en-US" sz="2000"/>
              <a:t>2√32 × 4√2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j) </a:t>
            </a:r>
            <a:r>
              <a:rPr lang="en-US" altLang="en-US" sz="2000"/>
              <a:t>√1000 × √10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k) </a:t>
            </a:r>
            <a:r>
              <a:rPr lang="en-US" altLang="en-US" sz="2000"/>
              <a:t>√250 × √10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l) </a:t>
            </a:r>
            <a:r>
              <a:rPr lang="en-US" altLang="en-US" sz="2000"/>
              <a:t>2√98 × 2√2</a:t>
            </a:r>
          </a:p>
        </p:txBody>
      </p:sp>
      <p:sp>
        <p:nvSpPr>
          <p:cNvPr id="6173" name="Rectangle 3"/>
          <p:cNvSpPr>
            <a:spLocks noChangeArrowheads="1"/>
          </p:cNvSpPr>
          <p:nvPr/>
        </p:nvSpPr>
        <p:spPr bwMode="auto">
          <a:xfrm>
            <a:off x="2106613" y="2105025"/>
            <a:ext cx="17811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a) </a:t>
            </a:r>
            <a:r>
              <a:rPr lang="en-US" altLang="en-US" sz="2000"/>
              <a:t>4√2 × 5√3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b) </a:t>
            </a:r>
            <a:r>
              <a:rPr lang="en-US" altLang="en-US" sz="2000"/>
              <a:t>2√5 × 3√3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c) </a:t>
            </a:r>
            <a:r>
              <a:rPr lang="en-US" altLang="en-US" sz="2000"/>
              <a:t>4√2 × 3√2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d) </a:t>
            </a:r>
            <a:r>
              <a:rPr lang="en-US" altLang="en-US" sz="2000"/>
              <a:t>2√2 × 2√8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e) </a:t>
            </a:r>
            <a:r>
              <a:rPr lang="en-US" altLang="en-US" sz="2000"/>
              <a:t>2√5 × 3√8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f) </a:t>
            </a:r>
            <a:r>
              <a:rPr lang="en-US" altLang="en-US" sz="2000"/>
              <a:t>3√3 × 2√3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g) </a:t>
            </a:r>
            <a:r>
              <a:rPr lang="en-US" altLang="en-US" sz="2000"/>
              <a:t>2√6 × 5√2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h) </a:t>
            </a:r>
            <a:r>
              <a:rPr lang="en-US" altLang="en-US" sz="2000"/>
              <a:t>5√7 × 2√3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i) </a:t>
            </a:r>
            <a:r>
              <a:rPr lang="en-US" altLang="en-US" sz="2000"/>
              <a:t>2√2 × 3√7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j) </a:t>
            </a:r>
            <a:r>
              <a:rPr lang="en-US" altLang="en-US" sz="2000"/>
              <a:t>2√2 × 3√18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k) </a:t>
            </a:r>
            <a:r>
              <a:rPr lang="en-US" altLang="en-US" sz="2000"/>
              <a:t>2√6 × 2√6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l) </a:t>
            </a:r>
            <a:r>
              <a:rPr lang="en-US" altLang="en-US" sz="2000"/>
              <a:t>4√5 × 3√6</a:t>
            </a:r>
          </a:p>
        </p:txBody>
      </p:sp>
      <p:sp>
        <p:nvSpPr>
          <p:cNvPr id="6174" name="Rectangle 4"/>
          <p:cNvSpPr>
            <a:spLocks noChangeArrowheads="1"/>
          </p:cNvSpPr>
          <p:nvPr/>
        </p:nvSpPr>
        <p:spPr bwMode="auto">
          <a:xfrm>
            <a:off x="3924300" y="2105025"/>
            <a:ext cx="191928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a) </a:t>
            </a:r>
            <a:r>
              <a:rPr lang="en-US" altLang="en-US" sz="2000"/>
              <a:t>6√12 ÷ 2√3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b) </a:t>
            </a:r>
            <a:r>
              <a:rPr lang="en-US" altLang="en-US" sz="2000"/>
              <a:t>3√15 ÷ √3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c) </a:t>
            </a:r>
            <a:r>
              <a:rPr lang="en-US" altLang="en-US" sz="2000"/>
              <a:t>6√12 ÷ √2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d) </a:t>
            </a:r>
            <a:r>
              <a:rPr lang="en-US" altLang="en-US" sz="2000"/>
              <a:t>4√24 ÷ 2√8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e) </a:t>
            </a:r>
            <a:r>
              <a:rPr lang="en-US" altLang="en-US" sz="2000"/>
              <a:t>12√40 ÷ 3√8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f) </a:t>
            </a:r>
            <a:r>
              <a:rPr lang="en-US" altLang="en-US" sz="2000"/>
              <a:t>5√3 ÷ √3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g) </a:t>
            </a:r>
            <a:r>
              <a:rPr lang="en-US" altLang="en-US" sz="2000"/>
              <a:t>14√6 ÷ 2√2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h) </a:t>
            </a:r>
            <a:r>
              <a:rPr lang="en-US" altLang="en-US" sz="2000"/>
              <a:t>4√21 ÷ 2√3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i) </a:t>
            </a:r>
            <a:r>
              <a:rPr lang="en-US" altLang="en-US" sz="2000"/>
              <a:t>9√28 ÷ 3√7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j) </a:t>
            </a:r>
            <a:r>
              <a:rPr lang="en-US" altLang="en-US" sz="2000"/>
              <a:t>12√56 ÷ 6√8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k) </a:t>
            </a:r>
            <a:r>
              <a:rPr lang="en-US" altLang="en-US" sz="2000"/>
              <a:t>25√6 ÷ 5√6 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l) </a:t>
            </a:r>
            <a:r>
              <a:rPr lang="en-US" altLang="en-US" sz="2000"/>
              <a:t>32√54 ÷ 4√6</a:t>
            </a:r>
          </a:p>
        </p:txBody>
      </p:sp>
      <p:sp>
        <p:nvSpPr>
          <p:cNvPr id="6175" name="Text Box 40"/>
          <p:cNvSpPr txBox="1">
            <a:spLocks noChangeArrowheads="1"/>
          </p:cNvSpPr>
          <p:nvPr/>
        </p:nvSpPr>
        <p:spPr bwMode="auto">
          <a:xfrm>
            <a:off x="2098675" y="1643063"/>
            <a:ext cx="1393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 2 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6176" name="Text Box 40"/>
          <p:cNvSpPr txBox="1">
            <a:spLocks noChangeArrowheads="1"/>
          </p:cNvSpPr>
          <p:nvPr/>
        </p:nvSpPr>
        <p:spPr bwMode="auto">
          <a:xfrm>
            <a:off x="3924300" y="1643063"/>
            <a:ext cx="1392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 3 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6177" name="Rectangle 5"/>
          <p:cNvSpPr>
            <a:spLocks noChangeArrowheads="1"/>
          </p:cNvSpPr>
          <p:nvPr/>
        </p:nvSpPr>
        <p:spPr bwMode="auto">
          <a:xfrm>
            <a:off x="6111875" y="2074863"/>
            <a:ext cx="270827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a) </a:t>
            </a:r>
            <a:r>
              <a:rPr lang="en-US" altLang="en-US" sz="2000"/>
              <a:t>4√2 × √3 ÷ 2√2 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b) </a:t>
            </a:r>
            <a:r>
              <a:rPr lang="en-US" altLang="en-US" sz="2000"/>
              <a:t>4√5 × √3 ÷√15 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c) </a:t>
            </a:r>
            <a:r>
              <a:rPr lang="en-US" altLang="en-US" sz="2000"/>
              <a:t>2√32 × 3√2 ÷ 2√8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d) </a:t>
            </a:r>
            <a:r>
              <a:rPr lang="en-US" altLang="en-US" sz="2000"/>
              <a:t>6√2 × 2√8 ÷ 3√8 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e) </a:t>
            </a:r>
            <a:r>
              <a:rPr lang="en-US" altLang="en-US" sz="2000"/>
              <a:t>3√5 × 4√8 ÷ 2√8 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f) </a:t>
            </a:r>
            <a:r>
              <a:rPr lang="en-US" altLang="en-US" sz="2000"/>
              <a:t>12√3 × 4√3 ÷ 2√3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g) </a:t>
            </a:r>
            <a:r>
              <a:rPr lang="en-US" altLang="en-US" sz="2000"/>
              <a:t>3√8 × 3√12 ÷ 3√48 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h) </a:t>
            </a:r>
            <a:r>
              <a:rPr lang="en-US" altLang="en-US" sz="2000"/>
              <a:t>4√7 × 2√3 ÷ 8√3 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i) </a:t>
            </a:r>
            <a:r>
              <a:rPr lang="en-US" altLang="en-US" sz="2000"/>
              <a:t>15√2 × 2√7 ÷ 3√2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j) </a:t>
            </a:r>
            <a:r>
              <a:rPr lang="en-US" altLang="en-US" sz="2000"/>
              <a:t>8√2 × 2√18 ÷ 4√3 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k) </a:t>
            </a:r>
            <a:r>
              <a:rPr lang="en-US" altLang="en-US" sz="2000"/>
              <a:t>5√6 × 5√6 ÷ 5√3 </a:t>
            </a:r>
          </a:p>
          <a:p>
            <a:pPr eaLnBrk="1" hangingPunct="1"/>
            <a:r>
              <a:rPr lang="en-US" altLang="en-US" sz="2000" b="1">
                <a:solidFill>
                  <a:srgbClr val="7030A0"/>
                </a:solidFill>
              </a:rPr>
              <a:t>l) </a:t>
            </a:r>
            <a:r>
              <a:rPr lang="en-US" altLang="en-US" sz="2000"/>
              <a:t>2√5 × 3√6 ÷ √30</a:t>
            </a:r>
          </a:p>
        </p:txBody>
      </p:sp>
      <p:sp>
        <p:nvSpPr>
          <p:cNvPr id="6178" name="Text Box 40"/>
          <p:cNvSpPr txBox="1">
            <a:spLocks noChangeArrowheads="1"/>
          </p:cNvSpPr>
          <p:nvPr/>
        </p:nvSpPr>
        <p:spPr bwMode="auto">
          <a:xfrm>
            <a:off x="6130925" y="1628775"/>
            <a:ext cx="233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7030A0"/>
                </a:solidFill>
              </a:rPr>
              <a:t>EXTENTION </a:t>
            </a:r>
            <a:endParaRPr lang="en-US" altLang="en-US" sz="2400" b="1" u="sng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77747" y="4203672"/>
            <a:ext cx="1502165" cy="101591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 b="1" u="sng"/>
              <a:t>PLENARY ACTIVITY</a:t>
            </a:r>
            <a:endParaRPr lang="en-US" altLang="en-US" sz="3600" b="1" u="sng"/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123825" y="1538288"/>
            <a:ext cx="54721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Simplify the following surd:</a:t>
            </a:r>
          </a:p>
        </p:txBody>
      </p:sp>
      <p:sp>
        <p:nvSpPr>
          <p:cNvPr id="8197" name="Text Box 40"/>
          <p:cNvSpPr txBox="1">
            <a:spLocks noChangeArrowheads="1"/>
          </p:cNvSpPr>
          <p:nvPr/>
        </p:nvSpPr>
        <p:spPr bwMode="auto">
          <a:xfrm>
            <a:off x="123825" y="836613"/>
            <a:ext cx="5024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u="sng">
                <a:solidFill>
                  <a:srgbClr val="FF0000"/>
                </a:solidFill>
              </a:rPr>
              <a:t>GRADE A* QUESTION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grpSp>
        <p:nvGrpSpPr>
          <p:cNvPr id="8198" name="Group 9"/>
          <p:cNvGrpSpPr>
            <a:grpSpLocks/>
          </p:cNvGrpSpPr>
          <p:nvPr/>
        </p:nvGrpSpPr>
        <p:grpSpPr bwMode="auto">
          <a:xfrm>
            <a:off x="2882900" y="2012950"/>
            <a:ext cx="1833563" cy="1406525"/>
            <a:chOff x="2883197" y="2012647"/>
            <a:chExt cx="1832819" cy="1407320"/>
          </a:xfrm>
        </p:grpSpPr>
        <p:sp>
          <p:nvSpPr>
            <p:cNvPr id="6" name="TextBox 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883197" y="2183642"/>
              <a:ext cx="1502165" cy="995914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8211" name="TextBox 6"/>
            <p:cNvSpPr txBox="1">
              <a:spLocks noChangeArrowheads="1"/>
            </p:cNvSpPr>
            <p:nvPr/>
          </p:nvSpPr>
          <p:spPr bwMode="auto">
            <a:xfrm>
              <a:off x="2987824" y="2012647"/>
              <a:ext cx="64807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>
                  <a:solidFill>
                    <a:srgbClr val="FF0000"/>
                  </a:solidFill>
                </a:rPr>
                <a:t>(</a:t>
              </a:r>
            </a:p>
          </p:txBody>
        </p:sp>
        <p:sp>
          <p:nvSpPr>
            <p:cNvPr id="8212" name="TextBox 21"/>
            <p:cNvSpPr txBox="1">
              <a:spLocks noChangeArrowheads="1"/>
            </p:cNvSpPr>
            <p:nvPr/>
          </p:nvSpPr>
          <p:spPr bwMode="auto">
            <a:xfrm rot="10800000">
              <a:off x="3690488" y="2219638"/>
              <a:ext cx="64807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>
                  <a:solidFill>
                    <a:srgbClr val="FF0000"/>
                  </a:solidFill>
                </a:rPr>
                <a:t>(</a:t>
              </a:r>
            </a:p>
          </p:txBody>
        </p:sp>
        <p:sp>
          <p:nvSpPr>
            <p:cNvPr id="8213" name="TextBox 8"/>
            <p:cNvSpPr txBox="1">
              <a:spLocks noChangeArrowheads="1"/>
            </p:cNvSpPr>
            <p:nvPr/>
          </p:nvSpPr>
          <p:spPr bwMode="auto">
            <a:xfrm>
              <a:off x="4139952" y="2132856"/>
              <a:ext cx="5760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95513" y="3543300"/>
            <a:ext cx="576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6" name="TextBox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77747" y="3212976"/>
            <a:ext cx="1502165" cy="995914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492500" y="3543300"/>
            <a:ext cx="57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91880" y="3212976"/>
            <a:ext cx="1502165" cy="995914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195513" y="4551363"/>
            <a:ext cx="57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195513" y="5581650"/>
            <a:ext cx="576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3" name="Text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64099" y="5338348"/>
            <a:ext cx="1502165" cy="898964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492500" y="5589588"/>
            <a:ext cx="57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7030A0"/>
                </a:solidFill>
              </a:rPr>
              <a:t>=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717925" y="5329238"/>
            <a:ext cx="1501775" cy="922337"/>
            <a:chOff x="3851920" y="5328504"/>
            <a:chExt cx="1502165" cy="923330"/>
          </a:xfrm>
        </p:grpSpPr>
        <p:sp>
          <p:nvSpPr>
            <p:cNvPr id="37" name="TextBox 3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851920" y="5338348"/>
              <a:ext cx="1502165" cy="898964"/>
            </a:xfrm>
            <a:prstGeom prst="rect">
              <a:avLst/>
            </a:prstGeom>
            <a:blipFill rotWithShape="1">
              <a:blip r:embed="rId7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8209" name="TextBox 12"/>
            <p:cNvSpPr txBox="1">
              <a:spLocks noChangeArrowheads="1"/>
            </p:cNvSpPr>
            <p:nvPr/>
          </p:nvSpPr>
          <p:spPr bwMode="auto">
            <a:xfrm>
              <a:off x="4054296" y="5328504"/>
              <a:ext cx="57606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400">
                  <a:solidFill>
                    <a:srgbClr val="7030A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30" grpId="0"/>
      <p:bldP spid="32" grpId="0"/>
      <p:bldP spid="3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909</Words>
  <Application>Microsoft Office PowerPoint</Application>
  <PresentationFormat>On-screen Show (4:3)</PresentationFormat>
  <Paragraphs>284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Comic Sans MS</vt:lpstr>
      <vt:lpstr>Kozuka Gothic Pro M</vt:lpstr>
      <vt:lpstr>Franklin Gothic Demi Cond</vt:lpstr>
      <vt:lpstr>Corbel</vt:lpstr>
      <vt:lpstr>Times New Roman</vt:lpstr>
      <vt:lpstr>Franklin Gothic Demi</vt:lpstr>
      <vt:lpstr>Calibri</vt:lpstr>
      <vt:lpstr>Arial Rounded MT Bold</vt:lpstr>
      <vt:lpstr>Default Design</vt:lpstr>
      <vt:lpstr>Which ones are you using?</vt:lpstr>
      <vt:lpstr>Which ones are you using?</vt:lpstr>
      <vt:lpstr>Which ones are you using?</vt:lpstr>
      <vt:lpstr>Which ones are you using?</vt:lpstr>
      <vt:lpstr>Which ones are you using?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Mistry</dc:creator>
  <cp:lastModifiedBy>Windows User</cp:lastModifiedBy>
  <cp:revision>1078</cp:revision>
  <dcterms:created xsi:type="dcterms:W3CDTF">2009-08-27T13:24:46Z</dcterms:created>
  <dcterms:modified xsi:type="dcterms:W3CDTF">2020-04-29T09:19:10Z</dcterms:modified>
</cp:coreProperties>
</file>