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303" r:id="rId3"/>
    <p:sldId id="312" r:id="rId4"/>
    <p:sldId id="332" r:id="rId5"/>
    <p:sldId id="334" r:id="rId6"/>
    <p:sldId id="335" r:id="rId7"/>
    <p:sldId id="33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6AA1D"/>
    <a:srgbClr val="660066"/>
    <a:srgbClr val="336699"/>
    <a:srgbClr val="003366"/>
    <a:srgbClr val="FF9966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42" autoAdjust="0"/>
    <p:restoredTop sz="94709" autoAdjust="0"/>
  </p:normalViewPr>
  <p:slideViewPr>
    <p:cSldViewPr>
      <p:cViewPr varScale="1">
        <p:scale>
          <a:sx n="127" d="100"/>
          <a:sy n="127" d="100"/>
        </p:scale>
        <p:origin x="123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3E1882-4284-46E9-A1AF-CACA193F69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09E27-A539-46E6-A441-001B2E72E1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90B69B-C063-4F90-ADB1-2A5DBAAD9CF6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3A75DD-B233-4A60-9A8A-21A14FA21A95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00B307-6361-4781-B67D-3AD3AD9C05F4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7AC75E-3C0C-4BCE-B076-9C9B13452A5F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EF64EF-DDE0-4D6E-9075-420C2F3BC766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00458F1-349D-4D11-BD1E-42626EF5EA7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4F7A4-37B6-4FAE-B59E-ADB3400B6E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1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36DC7-8134-4DA9-82F2-BF80F190B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97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0DF46-5C6B-4EE5-BC6D-0BC5A69C2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61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EC437-5444-4016-98DE-B80A1E455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01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0AA4A-D8B4-4050-A1EF-9C63718B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DCFDC-70CC-43E6-8A85-C986CAF0A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89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CA9A6-4363-483D-B913-A73B91192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0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FD143-0D81-4C90-8DEF-1E0D97743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72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B2D55-F613-4847-A983-B7CB1A492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5C89D-9EAC-4EA6-AB54-EB488D22A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32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7B59A-40D6-4046-92B2-9A7E783D9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4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46630A-CAC0-4C55-A617-7309FAA036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9" Type="http://schemas.openxmlformats.org/officeDocument/2006/relationships/image" Target="../media/image71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29" Type="http://schemas.openxmlformats.org/officeDocument/2006/relationships/image" Target="../media/image61.png"/><Relationship Id="rId41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9" Type="http://schemas.openxmlformats.org/officeDocument/2006/relationships/image" Target="../media/image113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34" Type="http://schemas.openxmlformats.org/officeDocument/2006/relationships/image" Target="../media/image10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38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37" Type="http://schemas.openxmlformats.org/officeDocument/2006/relationships/image" Target="../media/image111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36" Type="http://schemas.openxmlformats.org/officeDocument/2006/relationships/image" Target="../media/image110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35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5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50300" cy="365283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2400" b="1" dirty="0" smtClean="0">
              <a:solidFill>
                <a:srgbClr val="C00000"/>
              </a:solidFill>
              <a:latin typeface="Comic Sans MS" pitchFamily="66" charset="0"/>
              <a:ea typeface="Kozuka Gothic Pro M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en-US" sz="2400" b="1" dirty="0" smtClean="0">
              <a:solidFill>
                <a:srgbClr val="C00000"/>
              </a:solidFill>
              <a:latin typeface="Comic Sans MS" pitchFamily="66" charset="0"/>
              <a:ea typeface="Kozuka Gothic Pro M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Kozuka Gothic Pro M" pitchFamily="34" charset="-128"/>
              </a:rPr>
              <a:t>We are learning to:</a:t>
            </a:r>
          </a:p>
          <a:p>
            <a:pPr marL="0" indent="0" eaLnBrk="1" hangingPunct="1">
              <a:buFontTx/>
              <a:buChar char="-"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ea typeface="Kozuka Gothic Pro M" pitchFamily="34" charset="-128"/>
              </a:rPr>
              <a:t> </a:t>
            </a:r>
            <a:r>
              <a:rPr lang="en-US" sz="2400" b="1" dirty="0" smtClean="0">
                <a:latin typeface="Comic Sans MS" pitchFamily="66" charset="0"/>
                <a:ea typeface="Kozuka Gothic Pro M" pitchFamily="34" charset="-128"/>
              </a:rPr>
              <a:t>Finding connections between different words. (Which PLT skills?) </a:t>
            </a:r>
            <a:endParaRPr lang="en-US" sz="2800" b="1" u="sng" dirty="0"/>
          </a:p>
          <a:p>
            <a:pPr>
              <a:buFontTx/>
              <a:buChar char="-"/>
              <a:defRPr/>
            </a:pP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  <a:ea typeface="Kozuka Gothic Pro M" pitchFamily="34" charset="-128"/>
              </a:rPr>
              <a:t>Accurately add and subtract surds.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  <a:ea typeface="Kozuka Gothic Pro M" pitchFamily="34" charset="-128"/>
              </a:rPr>
              <a:t>(Grade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  <a:ea typeface="Kozuka Gothic Pro M" pitchFamily="34" charset="-128"/>
              </a:rPr>
              <a:t>7)</a:t>
            </a:r>
            <a:endParaRPr lang="en-US" sz="2400" b="1" dirty="0" smtClean="0">
              <a:solidFill>
                <a:srgbClr val="660066"/>
              </a:solidFill>
              <a:latin typeface="Comic Sans MS" pitchFamily="66" charset="0"/>
              <a:ea typeface="Kozuka Gothic Pro M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en-US" sz="2400" b="1" dirty="0" smtClean="0">
              <a:solidFill>
                <a:srgbClr val="FF3399"/>
              </a:solidFill>
              <a:latin typeface="Comic Sans MS" pitchFamily="66" charset="0"/>
              <a:ea typeface="Kozuka Gothic Pro M" pitchFamily="34" charset="-128"/>
            </a:endParaRPr>
          </a:p>
          <a:p>
            <a:pPr marL="0" indent="0" eaLnBrk="1" hangingPunct="1">
              <a:buFontTx/>
              <a:buNone/>
              <a:defRPr/>
            </a:pPr>
            <a:endParaRPr lang="en-US" sz="2400" b="1" dirty="0" smtClean="0">
              <a:solidFill>
                <a:srgbClr val="16AA1D"/>
              </a:solidFill>
              <a:latin typeface="Comic Sans MS" pitchFamily="66" charset="0"/>
              <a:ea typeface="Kozuka Gothic Pro M" pitchFamily="34" charset="-128"/>
            </a:endParaRPr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0" y="1285875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2400">
              <a:solidFill>
                <a:srgbClr val="3366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072063" y="1071563"/>
            <a:ext cx="2214562" cy="642937"/>
          </a:xfrm>
          <a:prstGeom prst="wedgeEllipseCallout">
            <a:avLst>
              <a:gd name="adj1" fmla="val 81827"/>
              <a:gd name="adj2" fmla="val 285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3366"/>
                </a:solidFill>
              </a:rPr>
              <a:t>Always aim high!</a:t>
            </a:r>
          </a:p>
        </p:txBody>
      </p:sp>
      <p:pic>
        <p:nvPicPr>
          <p:cNvPr id="2053" name="Picture 2" descr="http://www.bradley.tv/animation/animation_still_large_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1071563"/>
            <a:ext cx="1682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214313" y="714375"/>
            <a:ext cx="61150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	</a:t>
            </a:r>
          </a:p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/>
            <a:r>
              <a:rPr lang="en-US" altLang="en-US" sz="3200" b="1" u="sng">
                <a:latin typeface="Comic Sans MS" panose="030F0702030302020204" pitchFamily="66" charset="0"/>
              </a:rPr>
              <a:t>LESSON OBJECTIVES</a:t>
            </a:r>
          </a:p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              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1500166" y="1"/>
            <a:ext cx="1643074" cy="500042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Effective Participator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86512" y="1"/>
            <a:ext cx="1500188" cy="5000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Self Manager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143240" y="1"/>
            <a:ext cx="1643064" cy="50004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Independent Enquirer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0" y="1"/>
            <a:ext cx="1500188" cy="500041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Creative Thinker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786710" y="0"/>
            <a:ext cx="1357290" cy="500041"/>
          </a:xfrm>
          <a:prstGeom prst="round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Team Worker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786314" y="1"/>
            <a:ext cx="1500188" cy="50004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Reflective Learner</a:t>
            </a:r>
          </a:p>
        </p:txBody>
      </p:sp>
      <p:sp>
        <p:nvSpPr>
          <p:cNvPr id="2074" name="Rectangle 9"/>
          <p:cNvSpPr>
            <a:spLocks noChangeArrowheads="1"/>
          </p:cNvSpPr>
          <p:nvPr/>
        </p:nvSpPr>
        <p:spPr bwMode="auto">
          <a:xfrm>
            <a:off x="0" y="428625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6699"/>
                </a:solidFill>
                <a:latin typeface="Franklin Gothic Demi Cond" panose="020B0706030402020204" pitchFamily="34" charset="0"/>
              </a:rPr>
              <a:t>PLT Skills</a:t>
            </a:r>
          </a:p>
        </p:txBody>
      </p:sp>
      <p:sp>
        <p:nvSpPr>
          <p:cNvPr id="2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813" y="142875"/>
            <a:ext cx="3786187" cy="1143000"/>
          </a:xfrm>
        </p:spPr>
        <p:txBody>
          <a:bodyPr/>
          <a:lstStyle/>
          <a:p>
            <a:pPr algn="r" eaLnBrk="1" hangingPunct="1"/>
            <a:r>
              <a:rPr lang="en-US" altLang="en-US" sz="2400" smtClean="0">
                <a:solidFill>
                  <a:srgbClr val="336699"/>
                </a:solidFill>
                <a:latin typeface="Franklin Gothic Demi Cond" panose="020B0706030402020204" pitchFamily="34" charset="0"/>
              </a:rPr>
              <a:t>Which ones are you using?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0" y="571500"/>
            <a:ext cx="1214438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5929313" y="571500"/>
            <a:ext cx="3214687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078" name="Group 38"/>
          <p:cNvGrpSpPr>
            <a:grpSpLocks/>
          </p:cNvGrpSpPr>
          <p:nvPr/>
        </p:nvGrpSpPr>
        <p:grpSpPr bwMode="auto">
          <a:xfrm>
            <a:off x="1042988" y="4481513"/>
            <a:ext cx="1657350" cy="2376487"/>
            <a:chOff x="249" y="2205"/>
            <a:chExt cx="1044" cy="1497"/>
          </a:xfrm>
        </p:grpSpPr>
        <p:grpSp>
          <p:nvGrpSpPr>
            <p:cNvPr id="2091" name="Group 38"/>
            <p:cNvGrpSpPr>
              <a:grpSpLocks/>
            </p:cNvGrpSpPr>
            <p:nvPr/>
          </p:nvGrpSpPr>
          <p:grpSpPr bwMode="auto">
            <a:xfrm>
              <a:off x="249" y="2205"/>
              <a:ext cx="1044" cy="1497"/>
              <a:chOff x="4558" y="618"/>
              <a:chExt cx="1044" cy="1497"/>
            </a:xfrm>
          </p:grpSpPr>
          <p:pic>
            <p:nvPicPr>
              <p:cNvPr id="2093" name="Picture 34" descr="grad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" y="663"/>
                <a:ext cx="1044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4" name="Text Box 35"/>
              <p:cNvSpPr txBox="1">
                <a:spLocks noChangeArrowheads="1"/>
              </p:cNvSpPr>
              <p:nvPr/>
            </p:nvSpPr>
            <p:spPr bwMode="auto">
              <a:xfrm>
                <a:off x="4558" y="1525"/>
                <a:ext cx="1044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b="1">
                    <a:solidFill>
                      <a:srgbClr val="FF0000"/>
                    </a:solidFill>
                  </a:rPr>
                  <a:t>Where are we in our journey?</a:t>
                </a:r>
              </a:p>
            </p:txBody>
          </p:sp>
          <p:sp>
            <p:nvSpPr>
              <p:cNvPr id="2095" name="Rectangle 36"/>
              <p:cNvSpPr>
                <a:spLocks noChangeArrowheads="1"/>
              </p:cNvSpPr>
              <p:nvPr/>
            </p:nvSpPr>
            <p:spPr bwMode="auto">
              <a:xfrm>
                <a:off x="4558" y="618"/>
                <a:ext cx="1044" cy="14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pic>
          <p:nvPicPr>
            <p:cNvPr id="2092" name="Picture 43" descr="journe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205"/>
              <a:ext cx="1043" cy="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9" name="Group 43"/>
          <p:cNvGrpSpPr>
            <a:grpSpLocks/>
          </p:cNvGrpSpPr>
          <p:nvPr/>
        </p:nvGrpSpPr>
        <p:grpSpPr bwMode="auto">
          <a:xfrm>
            <a:off x="6084888" y="4481513"/>
            <a:ext cx="1966912" cy="2376487"/>
            <a:chOff x="3470" y="2823"/>
            <a:chExt cx="1239" cy="1497"/>
          </a:xfrm>
        </p:grpSpPr>
        <p:grpSp>
          <p:nvGrpSpPr>
            <p:cNvPr id="2084" name="Group 44"/>
            <p:cNvGrpSpPr>
              <a:grpSpLocks/>
            </p:cNvGrpSpPr>
            <p:nvPr/>
          </p:nvGrpSpPr>
          <p:grpSpPr bwMode="auto">
            <a:xfrm>
              <a:off x="3470" y="2823"/>
              <a:ext cx="1224" cy="1497"/>
              <a:chOff x="249" y="2205"/>
              <a:chExt cx="1044" cy="1497"/>
            </a:xfrm>
          </p:grpSpPr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249" y="2205"/>
                <a:ext cx="1044" cy="1497"/>
                <a:chOff x="4558" y="618"/>
                <a:chExt cx="1044" cy="1497"/>
              </a:xfrm>
            </p:grpSpPr>
            <p:pic>
              <p:nvPicPr>
                <p:cNvPr id="2088" name="Picture 34" descr="grade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8" y="663"/>
                  <a:ext cx="1044" cy="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8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558" y="1525"/>
                  <a:ext cx="1044" cy="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GB" altLang="en-US" b="1">
                      <a:solidFill>
                        <a:srgbClr val="FF0000"/>
                      </a:solidFill>
                    </a:rPr>
                    <a:t>Real life cross/curricular links?</a:t>
                  </a:r>
                </a:p>
              </p:txBody>
            </p:sp>
            <p:sp>
              <p:nvSpPr>
                <p:cNvPr id="2090" name="Rectangle 36"/>
                <p:cNvSpPr>
                  <a:spLocks noChangeArrowheads="1"/>
                </p:cNvSpPr>
                <p:nvPr/>
              </p:nvSpPr>
              <p:spPr bwMode="auto">
                <a:xfrm>
                  <a:off x="4558" y="618"/>
                  <a:ext cx="1044" cy="149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  <p:pic>
            <p:nvPicPr>
              <p:cNvPr id="2087" name="Picture 49" descr="journey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2205"/>
                <a:ext cx="1043" cy="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85" name="Picture 50" descr="link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840"/>
              <a:ext cx="1239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0" name="TextBox 5"/>
          <p:cNvSpPr txBox="1">
            <a:spLocks noChangeArrowheads="1"/>
          </p:cNvSpPr>
          <p:nvPr/>
        </p:nvSpPr>
        <p:spPr bwMode="auto">
          <a:xfrm>
            <a:off x="3563938" y="6237288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AUTHOR</a:t>
            </a:r>
          </a:p>
        </p:txBody>
      </p:sp>
      <p:grpSp>
        <p:nvGrpSpPr>
          <p:cNvPr id="2081" name="Group 2"/>
          <p:cNvGrpSpPr>
            <a:grpSpLocks/>
          </p:cNvGrpSpPr>
          <p:nvPr/>
        </p:nvGrpSpPr>
        <p:grpSpPr bwMode="auto">
          <a:xfrm>
            <a:off x="3563938" y="4552950"/>
            <a:ext cx="1728787" cy="2054225"/>
            <a:chOff x="3563938" y="4552950"/>
            <a:chExt cx="1728787" cy="205422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3563938" y="6237288"/>
              <a:ext cx="1728787" cy="36988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Action Button: Help 39">
              <a:hlinkClick r:id="" action="ppaction://macro?name=Manoj" highlightClick="1"/>
            </p:cNvPr>
            <p:cNvSpPr/>
            <p:nvPr/>
          </p:nvSpPr>
          <p:spPr bwMode="auto">
            <a:xfrm>
              <a:off x="3563938" y="4552950"/>
              <a:ext cx="1728787" cy="1684338"/>
            </a:xfrm>
            <a:prstGeom prst="actionButtonHel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>
            <a:off x="0" y="928688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908175" y="0"/>
            <a:ext cx="61150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	</a:t>
            </a:r>
          </a:p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/>
            <a:r>
              <a:rPr lang="en-GB" altLang="en-US" sz="3200" b="1" u="sng">
                <a:latin typeface="Comic Sans MS" panose="030F0702030302020204" pitchFamily="66" charset="0"/>
              </a:rPr>
              <a:t>BRAIN IN GEAR</a:t>
            </a:r>
            <a:endParaRPr lang="en-US" altLang="en-US" sz="3200" b="1" u="sng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            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00166" y="1"/>
            <a:ext cx="1643074" cy="500042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Effective Participator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86512" y="1"/>
            <a:ext cx="1500188" cy="5000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Self Manager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43240" y="1"/>
            <a:ext cx="1643064" cy="50004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Independent Enquirer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1"/>
            <a:ext cx="1500188" cy="500041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Creative Thinker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86710" y="0"/>
            <a:ext cx="1357290" cy="500041"/>
          </a:xfrm>
          <a:prstGeom prst="round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Team Worker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86314" y="1"/>
            <a:ext cx="1500188" cy="50004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Reflective Learner</a:t>
            </a:r>
          </a:p>
        </p:txBody>
      </p:sp>
      <p:sp>
        <p:nvSpPr>
          <p:cNvPr id="30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0" y="357188"/>
            <a:ext cx="3429000" cy="652462"/>
          </a:xfrm>
        </p:spPr>
        <p:txBody>
          <a:bodyPr/>
          <a:lstStyle/>
          <a:p>
            <a:pPr algn="r" eaLnBrk="1" hangingPunct="1"/>
            <a:r>
              <a:rPr lang="en-US" altLang="en-US" sz="2400" smtClean="0">
                <a:solidFill>
                  <a:srgbClr val="336699"/>
                </a:solidFill>
                <a:latin typeface="Franklin Gothic Demi Cond" panose="020B0706030402020204" pitchFamily="34" charset="0"/>
              </a:rPr>
              <a:t>Which ones are you using?</a:t>
            </a:r>
          </a:p>
        </p:txBody>
      </p:sp>
      <p:sp>
        <p:nvSpPr>
          <p:cNvPr id="3095" name="Rectangle 9"/>
          <p:cNvSpPr>
            <a:spLocks noChangeArrowheads="1"/>
          </p:cNvSpPr>
          <p:nvPr/>
        </p:nvSpPr>
        <p:spPr bwMode="auto">
          <a:xfrm>
            <a:off x="0" y="357188"/>
            <a:ext cx="50514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6699"/>
                </a:solidFill>
                <a:latin typeface="Franklin Gothic Demi Cond" panose="020B0706030402020204" pitchFamily="34" charset="0"/>
              </a:rPr>
              <a:t>PLT Skills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0" y="571500"/>
            <a:ext cx="1214438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5929313" y="571500"/>
            <a:ext cx="3214687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98" name="TextBox 1"/>
          <p:cNvSpPr txBox="1">
            <a:spLocks noChangeArrowheads="1"/>
          </p:cNvSpPr>
          <p:nvPr/>
        </p:nvSpPr>
        <p:spPr bwMode="auto">
          <a:xfrm>
            <a:off x="114300" y="2314575"/>
            <a:ext cx="925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Work out the following Mathematical anagrams:</a:t>
            </a:r>
          </a:p>
        </p:txBody>
      </p:sp>
      <p:sp>
        <p:nvSpPr>
          <p:cNvPr id="3099" name="Text Box 40"/>
          <p:cNvSpPr txBox="1">
            <a:spLocks noChangeArrowheads="1"/>
          </p:cNvSpPr>
          <p:nvPr/>
        </p:nvSpPr>
        <p:spPr bwMode="auto">
          <a:xfrm>
            <a:off x="142875" y="1844675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FF0000"/>
                </a:solidFill>
              </a:rPr>
              <a:t>TASK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3100" name="Text Box 40"/>
          <p:cNvSpPr txBox="1">
            <a:spLocks noChangeArrowheads="1"/>
          </p:cNvSpPr>
          <p:nvPr/>
        </p:nvSpPr>
        <p:spPr bwMode="auto">
          <a:xfrm>
            <a:off x="107950" y="5635625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660066"/>
                </a:solidFill>
              </a:rPr>
              <a:t>EXTENSION</a:t>
            </a:r>
            <a:endParaRPr lang="en-US" altLang="en-US" sz="2400" b="1" u="sng">
              <a:solidFill>
                <a:srgbClr val="660066"/>
              </a:solidFill>
            </a:endParaRPr>
          </a:p>
        </p:txBody>
      </p:sp>
      <p:sp>
        <p:nvSpPr>
          <p:cNvPr id="3101" name="TextBox 1"/>
          <p:cNvSpPr txBox="1">
            <a:spLocks noChangeArrowheads="1"/>
          </p:cNvSpPr>
          <p:nvPr/>
        </p:nvSpPr>
        <p:spPr bwMode="auto">
          <a:xfrm>
            <a:off x="107950" y="6064250"/>
            <a:ext cx="90376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Develop your own Mathematical anagrams as above as a creative thinker.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68313" y="2852738"/>
          <a:ext cx="3048000" cy="272097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939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solidFill>
                            <a:srgbClr val="FF0000"/>
                          </a:solidFill>
                        </a:rPr>
                        <a:t>RUSAEQ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018">
                <a:tc>
                  <a:txBody>
                    <a:bodyPr/>
                    <a:lstStyle/>
                    <a:p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</a:rPr>
                        <a:t>IYMSPLIF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018">
                <a:tc>
                  <a:txBody>
                    <a:bodyPr/>
                    <a:lstStyle/>
                    <a:p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</a:rPr>
                        <a:t>TOOR</a:t>
                      </a:r>
                    </a:p>
                  </a:txBody>
                  <a:tcPr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06" name="TextBox 1"/>
          <p:cNvSpPr txBox="1">
            <a:spLocks noChangeArrowheads="1"/>
          </p:cNvSpPr>
          <p:nvPr/>
        </p:nvSpPr>
        <p:spPr bwMode="auto">
          <a:xfrm>
            <a:off x="1331913" y="1065213"/>
            <a:ext cx="6708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>
                <a:solidFill>
                  <a:srgbClr val="00B050"/>
                </a:solidFill>
              </a:rPr>
              <a:t>EXAMPLE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DITDIONA</a:t>
            </a:r>
            <a:r>
              <a:rPr lang="en-US" altLang="en-US" sz="2000"/>
              <a:t> can be rearranged to make </a:t>
            </a:r>
            <a:r>
              <a:rPr lang="en-US" altLang="en-US" sz="2000" b="1">
                <a:solidFill>
                  <a:srgbClr val="FF0000"/>
                </a:solidFill>
              </a:rPr>
              <a:t>ADDITION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87450" y="1065213"/>
            <a:ext cx="6269038" cy="708025"/>
          </a:xfrm>
          <a:prstGeom prst="roundRect">
            <a:avLst/>
          </a:prstGeom>
          <a:solidFill>
            <a:srgbClr val="00B05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37200" y="2997200"/>
            <a:ext cx="13446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Arial"/>
                <a:cs typeface="+mn-cs"/>
              </a:rPr>
              <a:t>Square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3550" y="3860800"/>
            <a:ext cx="14430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Arial"/>
                <a:cs typeface="+mn-cs"/>
              </a:rPr>
              <a:t>Simplify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8313" y="4841875"/>
            <a:ext cx="9445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000000"/>
                </a:solidFill>
                <a:latin typeface="Arial"/>
                <a:cs typeface="+mn-cs"/>
              </a:rPr>
              <a:t>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>
            <a:off x="0" y="928688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2987675" y="39688"/>
            <a:ext cx="61150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	</a:t>
            </a:r>
          </a:p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	</a:t>
            </a:r>
          </a:p>
          <a:p>
            <a:pPr eaLnBrk="1" hangingPunct="1"/>
            <a:r>
              <a:rPr lang="en-US" altLang="en-US" sz="3200" b="1" u="sng">
                <a:latin typeface="Comic Sans MS" panose="030F0702030302020204" pitchFamily="66" charset="0"/>
              </a:rPr>
              <a:t>STARTER</a:t>
            </a:r>
          </a:p>
          <a:p>
            <a:pPr eaLnBrk="1" hangingPunct="1"/>
            <a:r>
              <a:rPr lang="en-US" altLang="en-US" sz="4800">
                <a:solidFill>
                  <a:srgbClr val="C00000"/>
                </a:solidFill>
                <a:latin typeface="Corbel" panose="020B0503020204020204" pitchFamily="34" charset="0"/>
              </a:rPr>
              <a:t>            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00166" y="1"/>
            <a:ext cx="1643074" cy="500042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Effective Participator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86512" y="1"/>
            <a:ext cx="1500188" cy="5000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Self Manager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43240" y="1"/>
            <a:ext cx="1643064" cy="50004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Independent Enquirer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1"/>
            <a:ext cx="1500188" cy="500041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Creative Thinker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86710" y="0"/>
            <a:ext cx="1357290" cy="500041"/>
          </a:xfrm>
          <a:prstGeom prst="round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Team Worker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86314" y="1"/>
            <a:ext cx="1500188" cy="50004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Reflective Learner</a:t>
            </a:r>
          </a:p>
        </p:txBody>
      </p:sp>
      <p:sp>
        <p:nvSpPr>
          <p:cNvPr id="41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0" y="357188"/>
            <a:ext cx="3429000" cy="652462"/>
          </a:xfrm>
        </p:spPr>
        <p:txBody>
          <a:bodyPr/>
          <a:lstStyle/>
          <a:p>
            <a:pPr algn="r" eaLnBrk="1" hangingPunct="1"/>
            <a:r>
              <a:rPr lang="en-US" altLang="en-US" sz="2400" smtClean="0">
                <a:solidFill>
                  <a:srgbClr val="336699"/>
                </a:solidFill>
                <a:latin typeface="Franklin Gothic Demi Cond" panose="020B0706030402020204" pitchFamily="34" charset="0"/>
              </a:rPr>
              <a:t>Which ones are you using?</a:t>
            </a:r>
          </a:p>
        </p:txBody>
      </p:sp>
      <p:sp>
        <p:nvSpPr>
          <p:cNvPr id="4119" name="Rectangle 9"/>
          <p:cNvSpPr>
            <a:spLocks noChangeArrowheads="1"/>
          </p:cNvSpPr>
          <p:nvPr/>
        </p:nvSpPr>
        <p:spPr bwMode="auto">
          <a:xfrm>
            <a:off x="0" y="357188"/>
            <a:ext cx="50514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6699"/>
                </a:solidFill>
                <a:latin typeface="Franklin Gothic Demi Cond" panose="020B0706030402020204" pitchFamily="34" charset="0"/>
              </a:rPr>
              <a:t>PLT Skills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0" y="571500"/>
            <a:ext cx="1214438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5929313" y="571500"/>
            <a:ext cx="3214687" cy="2857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22" name="Text Box 40"/>
          <p:cNvSpPr txBox="1">
            <a:spLocks noChangeArrowheads="1"/>
          </p:cNvSpPr>
          <p:nvPr/>
        </p:nvSpPr>
        <p:spPr bwMode="auto">
          <a:xfrm>
            <a:off x="34925" y="3573463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660066"/>
                </a:solidFill>
              </a:rPr>
              <a:t>EXTENSION</a:t>
            </a:r>
            <a:endParaRPr lang="en-US" altLang="en-US" sz="2400" b="1" u="sng">
              <a:solidFill>
                <a:srgbClr val="660066"/>
              </a:solidFill>
            </a:endParaRPr>
          </a:p>
        </p:txBody>
      </p:sp>
      <p:sp>
        <p:nvSpPr>
          <p:cNvPr id="4123" name="Text Box 40"/>
          <p:cNvSpPr txBox="1">
            <a:spLocks noChangeArrowheads="1"/>
          </p:cNvSpPr>
          <p:nvPr/>
        </p:nvSpPr>
        <p:spPr bwMode="auto">
          <a:xfrm>
            <a:off x="38100" y="981075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FF0000"/>
                </a:solidFill>
              </a:rPr>
              <a:t>TASK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4124" name="TextBox 1"/>
          <p:cNvSpPr txBox="1">
            <a:spLocks noChangeArrowheads="1"/>
          </p:cNvSpPr>
          <p:nvPr/>
        </p:nvSpPr>
        <p:spPr bwMode="auto">
          <a:xfrm>
            <a:off x="34925" y="1812925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1)</a:t>
            </a:r>
          </a:p>
        </p:txBody>
      </p:sp>
      <p:sp>
        <p:nvSpPr>
          <p:cNvPr id="4125" name="TextBox 32"/>
          <p:cNvSpPr txBox="1">
            <a:spLocks noChangeArrowheads="1"/>
          </p:cNvSpPr>
          <p:nvPr/>
        </p:nvSpPr>
        <p:spPr bwMode="auto">
          <a:xfrm>
            <a:off x="1243013" y="1798638"/>
            <a:ext cx="65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2)</a:t>
            </a:r>
          </a:p>
        </p:txBody>
      </p:sp>
      <p:sp>
        <p:nvSpPr>
          <p:cNvPr id="4126" name="TextBox 36"/>
          <p:cNvSpPr txBox="1">
            <a:spLocks noChangeArrowheads="1"/>
          </p:cNvSpPr>
          <p:nvPr/>
        </p:nvSpPr>
        <p:spPr bwMode="auto">
          <a:xfrm>
            <a:off x="2492375" y="1792288"/>
            <a:ext cx="65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4127" name="TextBox 40"/>
          <p:cNvSpPr txBox="1">
            <a:spLocks noChangeArrowheads="1"/>
          </p:cNvSpPr>
          <p:nvPr/>
        </p:nvSpPr>
        <p:spPr bwMode="auto">
          <a:xfrm>
            <a:off x="3743325" y="1804988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4)</a:t>
            </a:r>
            <a:r>
              <a:rPr lang="en-US" altLang="en-US" sz="2000"/>
              <a:t>   </a:t>
            </a:r>
          </a:p>
        </p:txBody>
      </p:sp>
      <p:sp>
        <p:nvSpPr>
          <p:cNvPr id="4128" name="TextBox 41"/>
          <p:cNvSpPr txBox="1">
            <a:spLocks noChangeArrowheads="1"/>
          </p:cNvSpPr>
          <p:nvPr/>
        </p:nvSpPr>
        <p:spPr bwMode="auto">
          <a:xfrm>
            <a:off x="47625" y="1352550"/>
            <a:ext cx="476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Simplify the following surds:</a:t>
            </a:r>
          </a:p>
        </p:txBody>
      </p:sp>
      <p:sp>
        <p:nvSpPr>
          <p:cNvPr id="4129" name="TextBox 41"/>
          <p:cNvSpPr txBox="1">
            <a:spLocks noChangeArrowheads="1"/>
          </p:cNvSpPr>
          <p:nvPr/>
        </p:nvSpPr>
        <p:spPr bwMode="auto">
          <a:xfrm>
            <a:off x="4921250" y="1803400"/>
            <a:ext cx="6429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5) </a:t>
            </a:r>
          </a:p>
        </p:txBody>
      </p:sp>
      <p:sp>
        <p:nvSpPr>
          <p:cNvPr id="4130" name="TextBox 41"/>
          <p:cNvSpPr txBox="1">
            <a:spLocks noChangeArrowheads="1"/>
          </p:cNvSpPr>
          <p:nvPr/>
        </p:nvSpPr>
        <p:spPr bwMode="auto">
          <a:xfrm>
            <a:off x="6196013" y="1808163"/>
            <a:ext cx="6429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6) </a:t>
            </a:r>
          </a:p>
        </p:txBody>
      </p:sp>
      <p:sp>
        <p:nvSpPr>
          <p:cNvPr id="4131" name="TextBox 41"/>
          <p:cNvSpPr txBox="1">
            <a:spLocks noChangeArrowheads="1"/>
          </p:cNvSpPr>
          <p:nvPr/>
        </p:nvSpPr>
        <p:spPr bwMode="auto">
          <a:xfrm>
            <a:off x="7600950" y="1798638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7) </a:t>
            </a:r>
          </a:p>
        </p:txBody>
      </p:sp>
      <p:pic>
        <p:nvPicPr>
          <p:cNvPr id="4175" name="Picture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065213"/>
            <a:ext cx="4838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3528" y="1732261"/>
            <a:ext cx="811569" cy="50520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9" name="Rectangle 6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34016" y="1726478"/>
            <a:ext cx="811569" cy="50520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0" name="Rectangle 6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52319" y="1740126"/>
            <a:ext cx="811569" cy="50520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1" name="Rectangle 7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48463" y="1740126"/>
            <a:ext cx="811569" cy="505203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2" name="Rectangle 7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00591" y="1740126"/>
            <a:ext cx="811569" cy="503856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3" name="Rectangle 7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0833" y="1744094"/>
            <a:ext cx="981487" cy="505203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4" name="Rectangle 7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38985" y="1740126"/>
            <a:ext cx="981487" cy="505203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5" name="Text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5496" y="3944560"/>
            <a:ext cx="8903163" cy="865814"/>
          </a:xfrm>
          <a:prstGeom prst="rect">
            <a:avLst/>
          </a:prstGeom>
          <a:blipFill rotWithShape="1">
            <a:blip r:embed="rId11"/>
            <a:stretch>
              <a:fillRect l="-1096" t="-1408" r="-753" b="-1549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7150" y="2286000"/>
            <a:ext cx="54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8" name="Rectangle 7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2280341"/>
            <a:ext cx="877420" cy="42960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2388" y="2801938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80" name="Rectangle 7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1298" y="2783884"/>
            <a:ext cx="649665" cy="429092"/>
          </a:xfrm>
          <a:prstGeom prst="rect">
            <a:avLst/>
          </a:prstGeom>
          <a:blipFill rotWithShape="1">
            <a:blip r:embed="rId13"/>
            <a:stretch>
              <a:fillRect l="-10377" b="-2571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246188" y="2282825"/>
            <a:ext cx="54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Rectangle 8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40824" y="2276872"/>
            <a:ext cx="1020087" cy="430118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241425" y="2798763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84" name="Rectangle 8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50602" y="2780415"/>
            <a:ext cx="649665" cy="430118"/>
          </a:xfrm>
          <a:prstGeom prst="rect">
            <a:avLst/>
          </a:prstGeom>
          <a:blipFill rotWithShape="1">
            <a:blip r:embed="rId15"/>
            <a:stretch>
              <a:fillRect l="-10280" b="-2394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2549525" y="2282825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7" name="Rectangle 8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44828" y="2276872"/>
            <a:ext cx="1020087" cy="430118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2546350" y="2798763"/>
            <a:ext cx="544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89" name="Rectangle 8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54606" y="2780415"/>
            <a:ext cx="649665" cy="430118"/>
          </a:xfrm>
          <a:prstGeom prst="rect">
            <a:avLst/>
          </a:prstGeom>
          <a:blipFill rotWithShape="1">
            <a:blip r:embed="rId17"/>
            <a:stretch>
              <a:fillRect l="-10377" b="-2394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802063" y="2286000"/>
            <a:ext cx="54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1" name="Rectangle 9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96260" y="2280341"/>
            <a:ext cx="1020087" cy="432298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3797300" y="2801938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93" name="Rectangle 9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06038" y="2783884"/>
            <a:ext cx="649665" cy="432298"/>
          </a:xfrm>
          <a:prstGeom prst="rect">
            <a:avLst/>
          </a:prstGeom>
          <a:blipFill rotWithShape="1">
            <a:blip r:embed="rId19"/>
            <a:stretch>
              <a:fillRect l="-9346" b="-25352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043488" y="2282825"/>
            <a:ext cx="54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9" name="Rectangle 9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37812" y="2276872"/>
            <a:ext cx="1020087" cy="430118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5038725" y="2798763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01" name="Rectangle 10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47590" y="2780415"/>
            <a:ext cx="803553" cy="430118"/>
          </a:xfrm>
          <a:prstGeom prst="rect">
            <a:avLst/>
          </a:prstGeom>
          <a:blipFill rotWithShape="1">
            <a:blip r:embed="rId21"/>
            <a:stretch>
              <a:fillRect l="-8333" b="-2394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6308725" y="2282825"/>
            <a:ext cx="54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3" name="Rectangle 10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02892" y="2276872"/>
            <a:ext cx="1162754" cy="429092"/>
          </a:xfrm>
          <a:prstGeom prst="rect">
            <a:avLst/>
          </a:prstGeom>
          <a:blipFill rotWithShape="1">
            <a:blip r:embed="rId2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6303963" y="2798763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05" name="Rectangle 10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12670" y="2780415"/>
            <a:ext cx="792333" cy="428964"/>
          </a:xfrm>
          <a:prstGeom prst="rect">
            <a:avLst/>
          </a:prstGeom>
          <a:blipFill rotWithShape="1">
            <a:blip r:embed="rId23"/>
            <a:stretch>
              <a:fillRect l="-7692" b="-2571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7699375" y="2282825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7" name="Rectangle 10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94248" y="2276872"/>
            <a:ext cx="1020087" cy="429092"/>
          </a:xfrm>
          <a:prstGeom prst="rect">
            <a:avLst/>
          </a:prstGeom>
          <a:blipFill rotWithShape="1">
            <a:blip r:embed="rId2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7696200" y="2798763"/>
            <a:ext cx="544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09" name="Rectangle 10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04026" y="2780415"/>
            <a:ext cx="649665" cy="429092"/>
          </a:xfrm>
          <a:prstGeom prst="rect">
            <a:avLst/>
          </a:prstGeom>
          <a:blipFill rotWithShape="1">
            <a:blip r:embed="rId25"/>
            <a:stretch>
              <a:fillRect l="-10377" b="-2571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10" name="Rectangle 10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31539" y="4725144"/>
            <a:ext cx="840422" cy="505203"/>
          </a:xfrm>
          <a:prstGeom prst="rect">
            <a:avLst/>
          </a:prstGeom>
          <a:blipFill rotWithShape="1">
            <a:blip r:embed="rId2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170" name="TextBox 112"/>
          <p:cNvSpPr txBox="1">
            <a:spLocks noChangeArrowheads="1"/>
          </p:cNvSpPr>
          <p:nvPr/>
        </p:nvSpPr>
        <p:spPr bwMode="auto">
          <a:xfrm>
            <a:off x="3651250" y="4805363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=</a:t>
            </a:r>
          </a:p>
        </p:txBody>
      </p:sp>
      <p:sp>
        <p:nvSpPr>
          <p:cNvPr id="114" name="Rectangle 1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46357" y="4738792"/>
            <a:ext cx="1013675" cy="496996"/>
          </a:xfrm>
          <a:prstGeom prst="rect">
            <a:avLst/>
          </a:prstGeom>
          <a:blipFill rotWithShape="1">
            <a:blip r:embed="rId2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3667125" y="5148263"/>
            <a:ext cx="54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18" name="Rectangle 1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5568" y="5078596"/>
            <a:ext cx="728213" cy="496483"/>
          </a:xfrm>
          <a:prstGeom prst="rect">
            <a:avLst/>
          </a:prstGeom>
          <a:blipFill rotWithShape="1">
            <a:blip r:embed="rId28"/>
            <a:stretch>
              <a:fillRect l="-12500" t="-2439" b="-2682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3667125" y="5508625"/>
            <a:ext cx="54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120" name="Rectangle 1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74850" y="5425501"/>
            <a:ext cx="1561245" cy="513602"/>
          </a:xfrm>
          <a:prstGeom prst="rect">
            <a:avLst/>
          </a:prstGeom>
          <a:blipFill rotWithShape="1">
            <a:blip r:embed="rId29"/>
            <a:stretch>
              <a:fillRect l="-6250" t="-1190" b="-25000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3679825" y="582295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7030A0"/>
                </a:solidFill>
              </a:rPr>
              <a:t>=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83025" y="5740400"/>
            <a:ext cx="1865313" cy="498475"/>
            <a:chOff x="3882984" y="5885142"/>
            <a:chExt cx="1864871" cy="497637"/>
          </a:xfrm>
        </p:grpSpPr>
        <p:sp>
          <p:nvSpPr>
            <p:cNvPr id="123" name="Rectangle 122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882984" y="5885142"/>
              <a:ext cx="1864871" cy="497637"/>
            </a:xfrm>
            <a:prstGeom prst="rect">
              <a:avLst/>
            </a:prstGeom>
            <a:blipFill rotWithShape="1">
              <a:blip r:embed="rId30"/>
              <a:stretch>
                <a:fillRect l="-5229" t="-1235" b="-2963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  <a:latin typeface="Arial" charset="0"/>
                  <a:cs typeface="Arial" charset="0"/>
                </a:rPr>
                <a:t> </a:t>
              </a:r>
            </a:p>
          </p:txBody>
        </p:sp>
        <p:sp>
          <p:nvSpPr>
            <p:cNvPr id="4185" name="Rectangle 4"/>
            <p:cNvSpPr>
              <a:spLocks noChangeArrowheads="1"/>
            </p:cNvSpPr>
            <p:nvPr/>
          </p:nvSpPr>
          <p:spPr bwMode="auto">
            <a:xfrm>
              <a:off x="4786304" y="591966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7030A0"/>
                  </a:solidFill>
                </a:rPr>
                <a:t>x</a:t>
              </a:r>
              <a:endParaRPr lang="en-GB" altLang="en-US"/>
            </a:p>
          </p:txBody>
        </p:sp>
      </p:grp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3679825" y="6137275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7030A0"/>
                </a:solidFill>
              </a:rPr>
              <a:t>=</a:t>
            </a:r>
          </a:p>
        </p:txBody>
      </p:sp>
      <p:grpSp>
        <p:nvGrpSpPr>
          <p:cNvPr id="125" name="Group 124"/>
          <p:cNvGrpSpPr>
            <a:grpSpLocks/>
          </p:cNvGrpSpPr>
          <p:nvPr/>
        </p:nvGrpSpPr>
        <p:grpSpPr bwMode="auto">
          <a:xfrm>
            <a:off x="3883025" y="6054725"/>
            <a:ext cx="1865313" cy="514350"/>
            <a:chOff x="3882984" y="5885142"/>
            <a:chExt cx="1864871" cy="513602"/>
          </a:xfrm>
        </p:grpSpPr>
        <p:sp>
          <p:nvSpPr>
            <p:cNvPr id="128" name="Rectangle 12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882984" y="5885142"/>
              <a:ext cx="1864871" cy="513602"/>
            </a:xfrm>
            <a:prstGeom prst="rect">
              <a:avLst/>
            </a:prstGeom>
            <a:blipFill rotWithShape="1">
              <a:blip r:embed="rId31"/>
              <a:stretch>
                <a:fillRect l="-5229" t="-1176" b="-2352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  <a:latin typeface="Arial" charset="0"/>
                  <a:cs typeface="Arial" charset="0"/>
                </a:rPr>
                <a:t> </a:t>
              </a:r>
            </a:p>
          </p:txBody>
        </p:sp>
        <p:sp>
          <p:nvSpPr>
            <p:cNvPr id="4183" name="Rectangle 128"/>
            <p:cNvSpPr>
              <a:spLocks noChangeArrowheads="1"/>
            </p:cNvSpPr>
            <p:nvPr/>
          </p:nvSpPr>
          <p:spPr bwMode="auto">
            <a:xfrm>
              <a:off x="4630360" y="5919663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400">
                  <a:solidFill>
                    <a:srgbClr val="7030A0"/>
                  </a:solidFill>
                </a:rPr>
                <a:t>x</a:t>
              </a:r>
              <a:endParaRPr lang="en-GB" altLang="en-US"/>
            </a:p>
          </p:txBody>
        </p:sp>
      </p:grp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3694113" y="6467475"/>
            <a:ext cx="54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9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11735" y="6376166"/>
            <a:ext cx="742639" cy="497637"/>
          </a:xfrm>
          <a:prstGeom prst="rect">
            <a:avLst/>
          </a:prstGeom>
          <a:blipFill rotWithShape="1">
            <a:blip r:embed="rId32"/>
            <a:stretch>
              <a:fillRect l="-13115" t="-1220" b="-2804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9" grpId="0"/>
      <p:bldP spid="81" grpId="0"/>
      <p:bldP spid="83" grpId="0"/>
      <p:bldP spid="86" grpId="0"/>
      <p:bldP spid="88" grpId="0"/>
      <p:bldP spid="90" grpId="0"/>
      <p:bldP spid="92" grpId="0"/>
      <p:bldP spid="98" grpId="0"/>
      <p:bldP spid="100" grpId="0"/>
      <p:bldP spid="102" grpId="0"/>
      <p:bldP spid="104" grpId="0"/>
      <p:bldP spid="106" grpId="0"/>
      <p:bldP spid="108" grpId="0"/>
      <p:bldP spid="115" grpId="0"/>
      <p:bldP spid="119" grpId="0"/>
      <p:bldP spid="122" grpId="0"/>
      <p:bldP spid="124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500166" y="1"/>
            <a:ext cx="1643074" cy="500042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Effective Participator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86512" y="1"/>
            <a:ext cx="1500188" cy="5000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Self Manager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43240" y="1"/>
            <a:ext cx="1643064" cy="50004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Independent Enquirer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0" y="1"/>
            <a:ext cx="1500188" cy="500041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Creative Thinker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786710" y="0"/>
            <a:ext cx="1357290" cy="500041"/>
          </a:xfrm>
          <a:prstGeom prst="round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Team Worker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86314" y="1"/>
            <a:ext cx="1500188" cy="50004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Reflective Learner</a:t>
            </a:r>
          </a:p>
        </p:txBody>
      </p:sp>
      <p:sp>
        <p:nvSpPr>
          <p:cNvPr id="5141" name="Rectangle 9"/>
          <p:cNvSpPr>
            <a:spLocks noChangeArrowheads="1"/>
          </p:cNvSpPr>
          <p:nvPr/>
        </p:nvSpPr>
        <p:spPr bwMode="auto">
          <a:xfrm>
            <a:off x="0" y="428625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6699"/>
                </a:solidFill>
                <a:latin typeface="Franklin Gothic Demi Cond" panose="020B0706030402020204" pitchFamily="34" charset="0"/>
              </a:rPr>
              <a:t>PLT Skills</a:t>
            </a:r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7813" y="142875"/>
            <a:ext cx="3786187" cy="1143000"/>
          </a:xfrm>
        </p:spPr>
        <p:txBody>
          <a:bodyPr/>
          <a:lstStyle/>
          <a:p>
            <a:pPr algn="r" eaLnBrk="1" hangingPunct="1"/>
            <a:r>
              <a:rPr lang="en-US" altLang="en-US" sz="2400" smtClean="0">
                <a:solidFill>
                  <a:srgbClr val="336699"/>
                </a:solidFill>
                <a:latin typeface="Franklin Gothic Demi Cond" panose="020B0706030402020204" pitchFamily="34" charset="0"/>
              </a:rPr>
              <a:t>Which ones are you using?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0" y="571500"/>
            <a:ext cx="1214438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929313" y="571500"/>
            <a:ext cx="3214687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45" name="Title 1"/>
          <p:cNvSpPr txBox="1">
            <a:spLocks/>
          </p:cNvSpPr>
          <p:nvPr/>
        </p:nvSpPr>
        <p:spPr bwMode="auto">
          <a:xfrm>
            <a:off x="-488950" y="484188"/>
            <a:ext cx="8229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 u="sng">
                <a:solidFill>
                  <a:schemeClr val="tx2"/>
                </a:solidFill>
              </a:rPr>
              <a:t>SUMS WITH SURDS</a:t>
            </a:r>
            <a:endParaRPr lang="en-GB" altLang="en-US" sz="3200">
              <a:solidFill>
                <a:schemeClr val="tx2"/>
              </a:solidFill>
            </a:endParaRPr>
          </a:p>
        </p:txBody>
      </p:sp>
      <p:sp>
        <p:nvSpPr>
          <p:cNvPr id="5146" name="Text Box 40"/>
          <p:cNvSpPr txBox="1">
            <a:spLocks noChangeArrowheads="1"/>
          </p:cNvSpPr>
          <p:nvPr/>
        </p:nvSpPr>
        <p:spPr bwMode="auto">
          <a:xfrm>
            <a:off x="-11113" y="1989138"/>
            <a:ext cx="216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FF0000"/>
                </a:solidFill>
              </a:rPr>
              <a:t>EXAMPLES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5147" name="Text Box 5"/>
          <p:cNvSpPr txBox="1">
            <a:spLocks noChangeArrowheads="1"/>
          </p:cNvSpPr>
          <p:nvPr/>
        </p:nvSpPr>
        <p:spPr bwMode="auto">
          <a:xfrm>
            <a:off x="-36513" y="2452688"/>
            <a:ext cx="900112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Simplify the following surds:</a:t>
            </a:r>
            <a:endParaRPr lang="en-US" altLang="en-US" sz="2400"/>
          </a:p>
        </p:txBody>
      </p:sp>
      <p:sp>
        <p:nvSpPr>
          <p:cNvPr id="5148" name="Text Box 7"/>
          <p:cNvSpPr txBox="1">
            <a:spLocks noChangeArrowheads="1"/>
          </p:cNvSpPr>
          <p:nvPr/>
        </p:nvSpPr>
        <p:spPr bwMode="auto">
          <a:xfrm>
            <a:off x="7938" y="2852738"/>
            <a:ext cx="573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</a:rPr>
              <a:t>(a)</a:t>
            </a:r>
            <a:r>
              <a:rPr lang="en-GB" altLang="en-US"/>
              <a:t> </a:t>
            </a:r>
            <a:endParaRPr lang="en-US" altLang="en-US"/>
          </a:p>
        </p:txBody>
      </p:sp>
      <p:grpSp>
        <p:nvGrpSpPr>
          <p:cNvPr id="5171" name="Group 26"/>
          <p:cNvGrpSpPr>
            <a:grpSpLocks/>
          </p:cNvGrpSpPr>
          <p:nvPr/>
        </p:nvGrpSpPr>
        <p:grpSpPr bwMode="auto">
          <a:xfrm>
            <a:off x="4067175" y="1700213"/>
            <a:ext cx="4891088" cy="487362"/>
            <a:chOff x="3065937" y="1604799"/>
            <a:chExt cx="4891065" cy="486925"/>
          </a:xfrm>
        </p:grpSpPr>
        <p:cxnSp>
          <p:nvCxnSpPr>
            <p:cNvPr id="91" name="Straight Arrow Connector 90"/>
            <p:cNvCxnSpPr/>
            <p:nvPr/>
          </p:nvCxnSpPr>
          <p:spPr bwMode="auto">
            <a:xfrm flipH="1" flipV="1">
              <a:off x="3065937" y="1604799"/>
              <a:ext cx="708022" cy="282322"/>
            </a:xfrm>
            <a:prstGeom prst="straightConnector1">
              <a:avLst/>
            </a:prstGeom>
            <a:ln w="25400">
              <a:solidFill>
                <a:srgbClr val="16AA1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2" name="TextBox 21"/>
            <p:cNvSpPr txBox="1">
              <a:spLocks noChangeArrowheads="1"/>
            </p:cNvSpPr>
            <p:nvPr/>
          </p:nvSpPr>
          <p:spPr bwMode="auto">
            <a:xfrm>
              <a:off x="3721552" y="1722580"/>
              <a:ext cx="4235450" cy="36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LEARN THESE OFF BY HEART</a:t>
              </a:r>
            </a:p>
          </p:txBody>
        </p:sp>
      </p:grpSp>
      <p:sp>
        <p:nvSpPr>
          <p:cNvPr id="5150" name="Text Box 7"/>
          <p:cNvSpPr txBox="1">
            <a:spLocks noChangeArrowheads="1"/>
          </p:cNvSpPr>
          <p:nvPr/>
        </p:nvSpPr>
        <p:spPr bwMode="auto">
          <a:xfrm>
            <a:off x="2214563" y="2825750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</a:rPr>
              <a:t>(b)</a:t>
            </a:r>
            <a:r>
              <a:rPr lang="en-GB" altLang="en-US"/>
              <a:t> </a:t>
            </a:r>
            <a:endParaRPr lang="en-US" altLang="en-US"/>
          </a:p>
        </p:txBody>
      </p:sp>
      <p:sp>
        <p:nvSpPr>
          <p:cNvPr id="5151" name="Text Box 7"/>
          <p:cNvSpPr txBox="1">
            <a:spLocks noChangeArrowheads="1"/>
          </p:cNvSpPr>
          <p:nvPr/>
        </p:nvSpPr>
        <p:spPr bwMode="auto">
          <a:xfrm>
            <a:off x="4505325" y="2822575"/>
            <a:ext cx="573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</a:rPr>
              <a:t>(c)</a:t>
            </a:r>
            <a:r>
              <a:rPr lang="en-GB" altLang="en-US"/>
              <a:t> </a:t>
            </a:r>
            <a:endParaRPr lang="en-US" altLang="en-US"/>
          </a:p>
        </p:txBody>
      </p:sp>
      <p:sp>
        <p:nvSpPr>
          <p:cNvPr id="5152" name="Text Box 7"/>
          <p:cNvSpPr txBox="1">
            <a:spLocks noChangeArrowheads="1"/>
          </p:cNvSpPr>
          <p:nvPr/>
        </p:nvSpPr>
        <p:spPr bwMode="auto">
          <a:xfrm>
            <a:off x="6943725" y="2835275"/>
            <a:ext cx="60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</a:rPr>
              <a:t>(d)</a:t>
            </a:r>
            <a:r>
              <a:rPr lang="en-GB" altLang="en-US"/>
              <a:t> </a:t>
            </a:r>
            <a:endParaRPr lang="en-US" altLang="en-US"/>
          </a:p>
        </p:txBody>
      </p:sp>
      <p:sp>
        <p:nvSpPr>
          <p:cNvPr id="5153" name="Text Box 7"/>
          <p:cNvSpPr txBox="1">
            <a:spLocks noChangeArrowheads="1"/>
          </p:cNvSpPr>
          <p:nvPr/>
        </p:nvSpPr>
        <p:spPr bwMode="auto">
          <a:xfrm>
            <a:off x="34925" y="43656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rgbClr val="FF0000"/>
                </a:solidFill>
              </a:rPr>
              <a:t>(e)</a:t>
            </a:r>
            <a:r>
              <a:rPr lang="en-GB" altLang="en-US"/>
              <a:t> </a:t>
            </a:r>
            <a:endParaRPr lang="en-US" altLang="en-US"/>
          </a:p>
        </p:txBody>
      </p:sp>
      <p:sp>
        <p:nvSpPr>
          <p:cNvPr id="67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9512" y="1052736"/>
            <a:ext cx="796131" cy="64107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8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91667" y="1052736"/>
            <a:ext cx="796131" cy="64286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9" name="TextBox 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17361" y="1044292"/>
            <a:ext cx="1058495" cy="64286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0" name="TextBox 6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41497" y="1057940"/>
            <a:ext cx="1058495" cy="65287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1" name="TextBox 7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37641" y="1057940"/>
            <a:ext cx="1058495" cy="64286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2" name="TextBox 7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4168" y="1044292"/>
            <a:ext cx="1058495" cy="64286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3" name="TextBox 7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44709" y="1046630"/>
            <a:ext cx="1303755" cy="64286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9388" y="1087438"/>
            <a:ext cx="8701087" cy="584200"/>
          </a:xfrm>
          <a:prstGeom prst="roundRect">
            <a:avLst/>
          </a:prstGeom>
          <a:solidFill>
            <a:srgbClr val="92D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3996" y="2825640"/>
            <a:ext cx="1770965" cy="505203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5" name="TextBox 7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3947" y="2821872"/>
            <a:ext cx="1770965" cy="512704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6" name="TextBox 7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9664" y="2811992"/>
            <a:ext cx="2163160" cy="505203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7" name="TextBox 7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33920" y="2810845"/>
            <a:ext cx="2163160" cy="505203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375" y="3676650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" name="Rectangle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1768" y="3571869"/>
            <a:ext cx="840422" cy="505203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04800" y="3314700"/>
            <a:ext cx="2095500" cy="339725"/>
            <a:chOff x="304896" y="3315203"/>
            <a:chExt cx="2095029" cy="338554"/>
          </a:xfrm>
        </p:grpSpPr>
        <p:sp>
          <p:nvSpPr>
            <p:cNvPr id="7" name="TextBox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04896" y="3315203"/>
              <a:ext cx="2095029" cy="338554"/>
            </a:xfrm>
            <a:prstGeom prst="rect">
              <a:avLst/>
            </a:prstGeom>
            <a:blipFill rotWithShape="1">
              <a:blip r:embed="rId15"/>
              <a:stretch>
                <a:fillRect l="-1453" t="-5455" b="-2363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  <a:latin typeface="Arial" charset="0"/>
                  <a:cs typeface="Arial" charset="0"/>
                </a:rPr>
                <a:t> 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96" y="3361082"/>
              <a:ext cx="1829977" cy="23730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633663" y="3306763"/>
            <a:ext cx="2093912" cy="339725"/>
            <a:chOff x="296391" y="3306556"/>
            <a:chExt cx="2095029" cy="338554"/>
          </a:xfrm>
        </p:grpSpPr>
        <p:sp>
          <p:nvSpPr>
            <p:cNvPr id="80" name="TextBox 7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6391" y="3306556"/>
              <a:ext cx="2095029" cy="338554"/>
            </a:xfrm>
            <a:prstGeom prst="rect">
              <a:avLst/>
            </a:prstGeom>
            <a:blipFill rotWithShape="1">
              <a:blip r:embed="rId16"/>
              <a:stretch>
                <a:fillRect l="-1744" t="-5455" b="-2363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  <a:latin typeface="Arial" charset="0"/>
                  <a:cs typeface="Arial" charset="0"/>
                </a:rPr>
                <a:t> 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04332" y="3361926"/>
              <a:ext cx="1831364" cy="23730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325688" y="367665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3" name="Rectangle 8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7810" y="3573016"/>
            <a:ext cx="742639" cy="500202"/>
          </a:xfrm>
          <a:prstGeom prst="rect">
            <a:avLst/>
          </a:prstGeom>
          <a:blipFill rotWithShape="1">
            <a:blip r:embed="rId17"/>
            <a:stretch>
              <a:fillRect l="-13115" t="-1220" b="-2804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633913" y="3281363"/>
            <a:ext cx="544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5" name="Rectangle 8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2" y="3284984"/>
            <a:ext cx="967188" cy="361766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15157" y="3305036"/>
            <a:ext cx="369011" cy="307777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7" name="Rectangle 8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22716" y="3284984"/>
            <a:ext cx="739561" cy="361766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630738" y="3667125"/>
            <a:ext cx="54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9" name="Rectangle 8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07257" y="3670564"/>
            <a:ext cx="660887" cy="361766"/>
          </a:xfrm>
          <a:prstGeom prst="rect">
            <a:avLst/>
          </a:prstGeom>
          <a:blipFill rotWithShape="1">
            <a:blip r:embed="rId21"/>
            <a:stretch>
              <a:fillRect l="-4587" b="-2203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0" name="Rectangle 8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11610" y="3690616"/>
            <a:ext cx="369011" cy="307777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2" name="Rectangle 9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73761" y="3670564"/>
            <a:ext cx="547073" cy="361766"/>
          </a:xfrm>
          <a:prstGeom prst="rect">
            <a:avLst/>
          </a:prstGeom>
          <a:blipFill rotWithShape="1">
            <a:blip r:embed="rId22"/>
            <a:stretch>
              <a:fillRect l="-6667" b="-2203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638675" y="4346575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4" name="Rectangle 9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6777" y="4228661"/>
            <a:ext cx="914161" cy="496483"/>
          </a:xfrm>
          <a:prstGeom prst="rect">
            <a:avLst/>
          </a:prstGeom>
          <a:blipFill rotWithShape="1">
            <a:blip r:embed="rId23"/>
            <a:stretch>
              <a:fillRect l="-10667" t="-2469" b="-2839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080250" y="3284538"/>
            <a:ext cx="544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8" name="Rectangle 9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19191" y="3288752"/>
            <a:ext cx="739561" cy="362600"/>
          </a:xfrm>
          <a:prstGeom prst="rect">
            <a:avLst/>
          </a:prstGeom>
          <a:blipFill rotWithShape="1">
            <a:blip r:embed="rId2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9" name="Rectangle 9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86744" y="3308804"/>
            <a:ext cx="369011" cy="307777"/>
          </a:xfrm>
          <a:prstGeom prst="rect">
            <a:avLst/>
          </a:prstGeom>
          <a:blipFill rotWithShape="1">
            <a:blip r:embed="rId2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0" name="Rectangle 9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68943" y="3288752"/>
            <a:ext cx="739561" cy="362600"/>
          </a:xfrm>
          <a:prstGeom prst="rect">
            <a:avLst/>
          </a:prstGeom>
          <a:blipFill rotWithShape="1">
            <a:blip r:embed="rId2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7077075" y="3670300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2" name="Rectangle 10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98031" y="3674332"/>
            <a:ext cx="547073" cy="362600"/>
          </a:xfrm>
          <a:prstGeom prst="rect">
            <a:avLst/>
          </a:prstGeom>
          <a:blipFill rotWithShape="1">
            <a:blip r:embed="rId27"/>
            <a:stretch>
              <a:fillRect l="-5556" b="-2203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3" name="Rectangle 10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57837" y="3694384"/>
            <a:ext cx="369011" cy="307777"/>
          </a:xfrm>
          <a:prstGeom prst="rect">
            <a:avLst/>
          </a:prstGeom>
          <a:blipFill rotWithShape="1">
            <a:blip r:embed="rId2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4" name="Rectangle 10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88228" y="3674332"/>
            <a:ext cx="547073" cy="362600"/>
          </a:xfrm>
          <a:prstGeom prst="rect">
            <a:avLst/>
          </a:prstGeom>
          <a:blipFill rotWithShape="1">
            <a:blip r:embed="rId29"/>
            <a:stretch>
              <a:fillRect l="-5556" b="-2203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7085013" y="4332288"/>
            <a:ext cx="54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6" name="Rectangle 10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83004" y="4213859"/>
            <a:ext cx="742639" cy="497637"/>
          </a:xfrm>
          <a:prstGeom prst="rect">
            <a:avLst/>
          </a:prstGeom>
          <a:blipFill rotWithShape="1">
            <a:blip r:embed="rId30"/>
            <a:stretch>
              <a:fillRect l="-12295" t="-1220" b="-2804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grpSp>
        <p:nvGrpSpPr>
          <p:cNvPr id="107" name="Group 106"/>
          <p:cNvGrpSpPr>
            <a:grpSpLocks/>
          </p:cNvGrpSpPr>
          <p:nvPr/>
        </p:nvGrpSpPr>
        <p:grpSpPr bwMode="auto">
          <a:xfrm>
            <a:off x="4941888" y="3978275"/>
            <a:ext cx="2095500" cy="338138"/>
            <a:chOff x="241799" y="3310324"/>
            <a:chExt cx="2095029" cy="338554"/>
          </a:xfrm>
        </p:grpSpPr>
        <p:sp>
          <p:nvSpPr>
            <p:cNvPr id="108" name="TextBox 10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1799" y="3310324"/>
              <a:ext cx="2095029" cy="338554"/>
            </a:xfrm>
            <a:prstGeom prst="rect">
              <a:avLst/>
            </a:prstGeom>
            <a:blipFill rotWithShape="1">
              <a:blip r:embed="rId31"/>
              <a:stretch>
                <a:fillRect l="-1749" t="-5455" b="-2363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  <a:latin typeface="Arial" charset="0"/>
                  <a:cs typeface="Arial" charset="0"/>
                </a:rPr>
                <a:t> 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05285" y="3361186"/>
              <a:ext cx="1829976" cy="23841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10" name="Group 109"/>
          <p:cNvGrpSpPr>
            <a:grpSpLocks/>
          </p:cNvGrpSpPr>
          <p:nvPr/>
        </p:nvGrpSpPr>
        <p:grpSpPr bwMode="auto">
          <a:xfrm>
            <a:off x="7197725" y="3981450"/>
            <a:ext cx="2095500" cy="339725"/>
            <a:chOff x="269095" y="3314394"/>
            <a:chExt cx="2095029" cy="338554"/>
          </a:xfrm>
        </p:grpSpPr>
        <p:sp>
          <p:nvSpPr>
            <p:cNvPr id="111" name="TextBox 11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9095" y="3314394"/>
              <a:ext cx="2095029" cy="338554"/>
            </a:xfrm>
            <a:prstGeom prst="rect">
              <a:avLst/>
            </a:prstGeom>
            <a:blipFill rotWithShape="1">
              <a:blip r:embed="rId32"/>
              <a:stretch>
                <a:fillRect l="-1744" t="-5357" b="-2142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  <a:latin typeface="Arial" charset="0"/>
                  <a:cs typeface="Arial" charset="0"/>
                </a:rPr>
                <a:t> 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05600" y="3361855"/>
              <a:ext cx="1829976" cy="23730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120650" y="483235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4" name="Rectangle 1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277" y="4836340"/>
            <a:ext cx="739561" cy="362600"/>
          </a:xfrm>
          <a:prstGeom prst="rect">
            <a:avLst/>
          </a:prstGeom>
          <a:blipFill rotWithShape="1">
            <a:blip r:embed="rId3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15" name="Rectangle 1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4856392"/>
            <a:ext cx="369011" cy="307777"/>
          </a:xfrm>
          <a:prstGeom prst="rect">
            <a:avLst/>
          </a:prstGeom>
          <a:blipFill rotWithShape="1">
            <a:blip r:embed="rId3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17" name="Rectangle 1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01272" y="4836340"/>
            <a:ext cx="853375" cy="362600"/>
          </a:xfrm>
          <a:prstGeom prst="rect">
            <a:avLst/>
          </a:prstGeom>
          <a:blipFill rotWithShape="1">
            <a:blip r:embed="rId3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18" name="Rectangle 1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9712" y="4900812"/>
            <a:ext cx="328936" cy="261610"/>
          </a:xfrm>
          <a:prstGeom prst="rect">
            <a:avLst/>
          </a:prstGeom>
          <a:blipFill rotWithShape="1">
            <a:blip r:embed="rId3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19" name="Rectangle 1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832572"/>
            <a:ext cx="853375" cy="364267"/>
          </a:xfrm>
          <a:prstGeom prst="rect">
            <a:avLst/>
          </a:prstGeom>
          <a:blipFill rotWithShape="1">
            <a:blip r:embed="rId3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120650" y="5207000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21" name="Rectangle 1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123" y="5210028"/>
            <a:ext cx="604781" cy="367601"/>
          </a:xfrm>
          <a:prstGeom prst="rect">
            <a:avLst/>
          </a:prstGeom>
          <a:blipFill rotWithShape="1">
            <a:blip r:embed="rId3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22" name="Rectangle 1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5230080"/>
            <a:ext cx="369011" cy="307777"/>
          </a:xfrm>
          <a:prstGeom prst="rect">
            <a:avLst/>
          </a:prstGeom>
          <a:blipFill rotWithShape="1">
            <a:blip r:embed="rId3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24" name="Rectangle 1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8816" y="5223676"/>
            <a:ext cx="547073" cy="362600"/>
          </a:xfrm>
          <a:prstGeom prst="rect">
            <a:avLst/>
          </a:prstGeom>
          <a:blipFill rotWithShape="1">
            <a:blip r:embed="rId39"/>
            <a:stretch>
              <a:fillRect l="-6742" b="-2203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25" name="Rectangle 1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9712" y="5274500"/>
            <a:ext cx="328936" cy="261610"/>
          </a:xfrm>
          <a:prstGeom prst="rect">
            <a:avLst/>
          </a:prstGeom>
          <a:blipFill rotWithShape="1">
            <a:blip r:embed="rId4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27" name="Rectangle 12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9752" y="5206260"/>
            <a:ext cx="547073" cy="362600"/>
          </a:xfrm>
          <a:prstGeom prst="rect">
            <a:avLst/>
          </a:prstGeom>
          <a:blipFill rotWithShape="1">
            <a:blip r:embed="rId41"/>
            <a:stretch>
              <a:fillRect l="-6667" b="-20000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111125" y="5953125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30" name="Group 129"/>
          <p:cNvGrpSpPr>
            <a:grpSpLocks/>
          </p:cNvGrpSpPr>
          <p:nvPr/>
        </p:nvGrpSpPr>
        <p:grpSpPr bwMode="auto">
          <a:xfrm>
            <a:off x="414338" y="5589588"/>
            <a:ext cx="2457450" cy="338137"/>
            <a:chOff x="269095" y="3314394"/>
            <a:chExt cx="2456824" cy="338554"/>
          </a:xfrm>
        </p:grpSpPr>
        <p:sp>
          <p:nvSpPr>
            <p:cNvPr id="131" name="TextBox 13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9095" y="3314394"/>
              <a:ext cx="2456824" cy="338554"/>
            </a:xfrm>
            <a:prstGeom prst="rect">
              <a:avLst/>
            </a:prstGeom>
            <a:blipFill rotWithShape="1">
              <a:blip r:embed="rId42"/>
              <a:stretch>
                <a:fillRect l="-1489" t="-5455" b="-2363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  <a:latin typeface="Arial" charset="0"/>
                  <a:cs typeface="Arial" charset="0"/>
                </a:rPr>
                <a:t> 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77030" y="3328699"/>
              <a:ext cx="2379057" cy="28928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4" name="Rectangle 13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7569" y="5865097"/>
            <a:ext cx="742639" cy="497637"/>
          </a:xfrm>
          <a:prstGeom prst="rect">
            <a:avLst/>
          </a:prstGeom>
          <a:blipFill rotWithShape="1">
            <a:blip r:embed="rId43"/>
            <a:stretch>
              <a:fillRect l="-12295" t="-1220" b="-2804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04200" y="2989263"/>
            <a:ext cx="0" cy="206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9184" y="4342542"/>
            <a:ext cx="3476035" cy="534185"/>
          </a:xfrm>
          <a:prstGeom prst="rect">
            <a:avLst/>
          </a:prstGeom>
          <a:blipFill rotWithShape="1">
            <a:blip r:embed="rId44"/>
            <a:stretch>
              <a:fillRect t="-3409" b="-26136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2" grpId="0"/>
      <p:bldP spid="84" grpId="0"/>
      <p:bldP spid="88" grpId="0"/>
      <p:bldP spid="93" grpId="0"/>
      <p:bldP spid="97" grpId="0"/>
      <p:bldP spid="101" grpId="0"/>
      <p:bldP spid="105" grpId="0"/>
      <p:bldP spid="113" grpId="0"/>
      <p:bldP spid="120" grpId="0"/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161" y="1669744"/>
            <a:ext cx="1770965" cy="43640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0" y="100012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500166" y="1"/>
            <a:ext cx="1643074" cy="500042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Effective Participator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86512" y="1"/>
            <a:ext cx="1500188" cy="5000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Self Manager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43240" y="1"/>
            <a:ext cx="1643064" cy="50004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Independent Enquirer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0" y="1"/>
            <a:ext cx="1500188" cy="500041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</a:rPr>
              <a:t>Creative Thinker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786710" y="0"/>
            <a:ext cx="1357290" cy="500041"/>
          </a:xfrm>
          <a:prstGeom prst="round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Team Worker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86314" y="1"/>
            <a:ext cx="1500188" cy="50004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Reflective Learner</a:t>
            </a:r>
          </a:p>
        </p:txBody>
      </p:sp>
      <p:sp>
        <p:nvSpPr>
          <p:cNvPr id="6166" name="Rectangle 9"/>
          <p:cNvSpPr>
            <a:spLocks noChangeArrowheads="1"/>
          </p:cNvSpPr>
          <p:nvPr/>
        </p:nvSpPr>
        <p:spPr bwMode="auto">
          <a:xfrm>
            <a:off x="0" y="428625"/>
            <a:ext cx="15001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6699"/>
                </a:solidFill>
                <a:latin typeface="Franklin Gothic Demi Cond" panose="020B0706030402020204" pitchFamily="34" charset="0"/>
              </a:rPr>
              <a:t>PLT Skills</a:t>
            </a:r>
          </a:p>
        </p:txBody>
      </p:sp>
      <p:sp>
        <p:nvSpPr>
          <p:cNvPr id="61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7813" y="142875"/>
            <a:ext cx="3786187" cy="1143000"/>
          </a:xfrm>
        </p:spPr>
        <p:txBody>
          <a:bodyPr/>
          <a:lstStyle/>
          <a:p>
            <a:pPr algn="r" eaLnBrk="1" hangingPunct="1"/>
            <a:r>
              <a:rPr lang="en-US" altLang="en-US" sz="2400" smtClean="0">
                <a:solidFill>
                  <a:srgbClr val="336699"/>
                </a:solidFill>
                <a:latin typeface="Franklin Gothic Demi Cond" panose="020B0706030402020204" pitchFamily="34" charset="0"/>
              </a:rPr>
              <a:t>Which ones are you using?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0" y="571500"/>
            <a:ext cx="1214438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929313" y="571500"/>
            <a:ext cx="3214687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70" name="Text Box 40"/>
          <p:cNvSpPr txBox="1">
            <a:spLocks noChangeArrowheads="1"/>
          </p:cNvSpPr>
          <p:nvPr/>
        </p:nvSpPr>
        <p:spPr bwMode="auto">
          <a:xfrm>
            <a:off x="34925" y="981075"/>
            <a:ext cx="146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FF0000"/>
                </a:solidFill>
              </a:rPr>
              <a:t>TASK 1 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6171" name="Text Box 5"/>
          <p:cNvSpPr txBox="1">
            <a:spLocks noChangeArrowheads="1"/>
          </p:cNvSpPr>
          <p:nvPr/>
        </p:nvSpPr>
        <p:spPr bwMode="auto">
          <a:xfrm>
            <a:off x="34925" y="1341438"/>
            <a:ext cx="146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/>
              <a:t>Simplify:</a:t>
            </a:r>
            <a:endParaRPr lang="en-US" altLang="en-US" sz="2000"/>
          </a:p>
        </p:txBody>
      </p:sp>
      <p:sp>
        <p:nvSpPr>
          <p:cNvPr id="6172" name="Title 1"/>
          <p:cNvSpPr txBox="1">
            <a:spLocks/>
          </p:cNvSpPr>
          <p:nvPr/>
        </p:nvSpPr>
        <p:spPr bwMode="auto">
          <a:xfrm>
            <a:off x="-488950" y="484188"/>
            <a:ext cx="8229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 u="sng">
                <a:solidFill>
                  <a:schemeClr val="tx2"/>
                </a:solidFill>
              </a:rPr>
              <a:t>SUMS WITH SURDS</a:t>
            </a:r>
            <a:endParaRPr lang="en-GB" altLang="en-US" sz="3200">
              <a:solidFill>
                <a:schemeClr val="tx2"/>
              </a:solidFill>
            </a:endParaRPr>
          </a:p>
        </p:txBody>
      </p:sp>
      <p:sp>
        <p:nvSpPr>
          <p:cNvPr id="6173" name="TextBox 1"/>
          <p:cNvSpPr txBox="1">
            <a:spLocks noChangeArrowheads="1"/>
          </p:cNvSpPr>
          <p:nvPr/>
        </p:nvSpPr>
        <p:spPr bwMode="auto">
          <a:xfrm>
            <a:off x="-6350" y="1700213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1)</a:t>
            </a:r>
          </a:p>
        </p:txBody>
      </p:sp>
      <p:sp>
        <p:nvSpPr>
          <p:cNvPr id="42" name="TextBox 4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964" y="2039078"/>
            <a:ext cx="1770965" cy="4426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75" name="TextBox 1"/>
          <p:cNvSpPr txBox="1">
            <a:spLocks noChangeArrowheads="1"/>
          </p:cNvSpPr>
          <p:nvPr/>
        </p:nvSpPr>
        <p:spPr bwMode="auto">
          <a:xfrm>
            <a:off x="-9525" y="2055813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2)</a:t>
            </a:r>
          </a:p>
        </p:txBody>
      </p:sp>
      <p:sp>
        <p:nvSpPr>
          <p:cNvPr id="44" name="TextBox 4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316" y="2436294"/>
            <a:ext cx="1770965" cy="43441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77" name="TextBox 1"/>
          <p:cNvSpPr txBox="1">
            <a:spLocks noChangeArrowheads="1"/>
          </p:cNvSpPr>
          <p:nvPr/>
        </p:nvSpPr>
        <p:spPr bwMode="auto">
          <a:xfrm>
            <a:off x="-22225" y="2454275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46" name="TextBox 4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803" y="2819862"/>
            <a:ext cx="1883917" cy="43640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79" name="TextBox 1"/>
          <p:cNvSpPr txBox="1">
            <a:spLocks noChangeArrowheads="1"/>
          </p:cNvSpPr>
          <p:nvPr/>
        </p:nvSpPr>
        <p:spPr bwMode="auto">
          <a:xfrm>
            <a:off x="-26988" y="2859088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4)</a:t>
            </a:r>
          </a:p>
        </p:txBody>
      </p:sp>
      <p:sp>
        <p:nvSpPr>
          <p:cNvPr id="48" name="TextBox 4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856" y="3185680"/>
            <a:ext cx="2116724" cy="43640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81" name="TextBox 1"/>
          <p:cNvSpPr txBox="1">
            <a:spLocks noChangeArrowheads="1"/>
          </p:cNvSpPr>
          <p:nvPr/>
        </p:nvSpPr>
        <p:spPr bwMode="auto">
          <a:xfrm>
            <a:off x="-15875" y="3216275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5)</a:t>
            </a:r>
          </a:p>
        </p:txBody>
      </p:sp>
      <p:sp>
        <p:nvSpPr>
          <p:cNvPr id="50" name="TextBox 4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1146" y="3527718"/>
            <a:ext cx="1910574" cy="43640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83" name="TextBox 1"/>
          <p:cNvSpPr txBox="1">
            <a:spLocks noChangeArrowheads="1"/>
          </p:cNvSpPr>
          <p:nvPr/>
        </p:nvSpPr>
        <p:spPr bwMode="auto">
          <a:xfrm>
            <a:off x="-19050" y="3571875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6)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28575" y="4000500"/>
            <a:ext cx="1465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FF0000"/>
                </a:solidFill>
              </a:rPr>
              <a:t>TASK 2 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8634" y="4694080"/>
            <a:ext cx="1770965" cy="43640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86" name="TextBox 1"/>
          <p:cNvSpPr txBox="1">
            <a:spLocks noChangeArrowheads="1"/>
          </p:cNvSpPr>
          <p:nvPr/>
        </p:nvSpPr>
        <p:spPr bwMode="auto">
          <a:xfrm>
            <a:off x="38100" y="4724400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1)</a:t>
            </a:r>
          </a:p>
        </p:txBody>
      </p:sp>
      <p:sp>
        <p:nvSpPr>
          <p:cNvPr id="68" name="TextBox 6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733" y="5063414"/>
            <a:ext cx="1770965" cy="43640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88" name="TextBox 1"/>
          <p:cNvSpPr txBox="1">
            <a:spLocks noChangeArrowheads="1"/>
          </p:cNvSpPr>
          <p:nvPr/>
        </p:nvSpPr>
        <p:spPr bwMode="auto">
          <a:xfrm>
            <a:off x="34925" y="5081588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2)</a:t>
            </a:r>
          </a:p>
        </p:txBody>
      </p:sp>
      <p:sp>
        <p:nvSpPr>
          <p:cNvPr id="70" name="TextBox 6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789" y="5460630"/>
            <a:ext cx="1770965" cy="436402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90" name="TextBox 1"/>
          <p:cNvSpPr txBox="1">
            <a:spLocks noChangeArrowheads="1"/>
          </p:cNvSpPr>
          <p:nvPr/>
        </p:nvSpPr>
        <p:spPr bwMode="auto">
          <a:xfrm>
            <a:off x="22225" y="5478463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72" name="TextBox 7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278" y="6224455"/>
            <a:ext cx="1883917" cy="44268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92" name="TextBox 1"/>
          <p:cNvSpPr txBox="1">
            <a:spLocks noChangeArrowheads="1"/>
          </p:cNvSpPr>
          <p:nvPr/>
        </p:nvSpPr>
        <p:spPr bwMode="auto">
          <a:xfrm>
            <a:off x="17463" y="5883275"/>
            <a:ext cx="65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4)</a:t>
            </a:r>
          </a:p>
        </p:txBody>
      </p:sp>
      <p:sp>
        <p:nvSpPr>
          <p:cNvPr id="74" name="TextBox 7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50160" y="5832560"/>
            <a:ext cx="2116724" cy="436402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94" name="TextBox 1"/>
          <p:cNvSpPr txBox="1">
            <a:spLocks noChangeArrowheads="1"/>
          </p:cNvSpPr>
          <p:nvPr/>
        </p:nvSpPr>
        <p:spPr bwMode="auto">
          <a:xfrm>
            <a:off x="28575" y="6240463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5)</a:t>
            </a:r>
          </a:p>
        </p:txBody>
      </p:sp>
      <p:sp>
        <p:nvSpPr>
          <p:cNvPr id="6195" name="Text Box 5"/>
          <p:cNvSpPr txBox="1">
            <a:spLocks noChangeArrowheads="1"/>
          </p:cNvSpPr>
          <p:nvPr/>
        </p:nvSpPr>
        <p:spPr bwMode="auto">
          <a:xfrm>
            <a:off x="79375" y="4348163"/>
            <a:ext cx="146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/>
              <a:t>Simplify:</a:t>
            </a:r>
            <a:endParaRPr lang="en-US" altLang="en-US" sz="2000"/>
          </a:p>
        </p:txBody>
      </p:sp>
      <p:sp>
        <p:nvSpPr>
          <p:cNvPr id="6196" name="Text Box 40"/>
          <p:cNvSpPr txBox="1">
            <a:spLocks noChangeArrowheads="1"/>
          </p:cNvSpPr>
          <p:nvPr/>
        </p:nvSpPr>
        <p:spPr bwMode="auto">
          <a:xfrm>
            <a:off x="4440238" y="981075"/>
            <a:ext cx="146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FF0000"/>
                </a:solidFill>
              </a:rPr>
              <a:t>TASK 3 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68165" y="1675032"/>
            <a:ext cx="1770965" cy="44268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198" name="TextBox 1"/>
          <p:cNvSpPr txBox="1">
            <a:spLocks noChangeArrowheads="1"/>
          </p:cNvSpPr>
          <p:nvPr/>
        </p:nvSpPr>
        <p:spPr bwMode="auto">
          <a:xfrm>
            <a:off x="4449763" y="1706563"/>
            <a:ext cx="65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1)</a:t>
            </a:r>
          </a:p>
        </p:txBody>
      </p:sp>
      <p:sp>
        <p:nvSpPr>
          <p:cNvPr id="102" name="TextBox 10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18651" y="2044366"/>
            <a:ext cx="1770965" cy="436402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200" name="TextBox 1"/>
          <p:cNvSpPr txBox="1">
            <a:spLocks noChangeArrowheads="1"/>
          </p:cNvSpPr>
          <p:nvPr/>
        </p:nvSpPr>
        <p:spPr bwMode="auto">
          <a:xfrm>
            <a:off x="4446588" y="2062163"/>
            <a:ext cx="65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2)</a:t>
            </a:r>
          </a:p>
        </p:txBody>
      </p:sp>
      <p:sp>
        <p:nvSpPr>
          <p:cNvPr id="104" name="TextBox 10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05003" y="2441582"/>
            <a:ext cx="1770965" cy="442685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202" name="TextBox 1"/>
          <p:cNvSpPr txBox="1">
            <a:spLocks noChangeArrowheads="1"/>
          </p:cNvSpPr>
          <p:nvPr/>
        </p:nvSpPr>
        <p:spPr bwMode="auto">
          <a:xfrm>
            <a:off x="4432300" y="2459038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106" name="TextBox 10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3363" y="2813512"/>
            <a:ext cx="1883917" cy="442685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204" name="TextBox 1"/>
          <p:cNvSpPr txBox="1">
            <a:spLocks noChangeArrowheads="1"/>
          </p:cNvSpPr>
          <p:nvPr/>
        </p:nvSpPr>
        <p:spPr bwMode="auto">
          <a:xfrm>
            <a:off x="4429125" y="2863850"/>
            <a:ext cx="65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4)</a:t>
            </a:r>
          </a:p>
        </p:txBody>
      </p:sp>
      <p:sp>
        <p:nvSpPr>
          <p:cNvPr id="108" name="TextBox 10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3508" y="3190968"/>
            <a:ext cx="2116724" cy="436402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206" name="TextBox 1"/>
          <p:cNvSpPr txBox="1">
            <a:spLocks noChangeArrowheads="1"/>
          </p:cNvSpPr>
          <p:nvPr/>
        </p:nvSpPr>
        <p:spPr bwMode="auto">
          <a:xfrm>
            <a:off x="4440238" y="3222625"/>
            <a:ext cx="652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5)</a:t>
            </a:r>
          </a:p>
        </p:txBody>
      </p:sp>
      <p:sp>
        <p:nvSpPr>
          <p:cNvPr id="6207" name="Text Box 5"/>
          <p:cNvSpPr txBox="1">
            <a:spLocks noChangeArrowheads="1"/>
          </p:cNvSpPr>
          <p:nvPr/>
        </p:nvSpPr>
        <p:spPr bwMode="auto">
          <a:xfrm>
            <a:off x="4489450" y="1328738"/>
            <a:ext cx="146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/>
              <a:t>Simplify:</a:t>
            </a:r>
            <a:endParaRPr lang="en-US" altLang="en-US" sz="2000"/>
          </a:p>
        </p:txBody>
      </p:sp>
      <p:sp>
        <p:nvSpPr>
          <p:cNvPr id="6208" name="Text Box 40"/>
          <p:cNvSpPr txBox="1">
            <a:spLocks noChangeArrowheads="1"/>
          </p:cNvSpPr>
          <p:nvPr/>
        </p:nvSpPr>
        <p:spPr bwMode="auto">
          <a:xfrm>
            <a:off x="4508500" y="3702050"/>
            <a:ext cx="227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7030A0"/>
                </a:solidFill>
              </a:rPr>
              <a:t>EXTENSION</a:t>
            </a:r>
            <a:endParaRPr lang="en-US" altLang="en-US" sz="2400" b="1" u="sng">
              <a:solidFill>
                <a:srgbClr val="7030A0"/>
              </a:solidFill>
            </a:endParaRPr>
          </a:p>
        </p:txBody>
      </p:sp>
      <p:pic>
        <p:nvPicPr>
          <p:cNvPr id="6209" name="Picture 7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13492" r="3288" b="5170"/>
          <a:stretch>
            <a:fillRect/>
          </a:stretch>
        </p:blipFill>
        <p:spPr bwMode="auto">
          <a:xfrm>
            <a:off x="4957763" y="4422775"/>
            <a:ext cx="28543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0" name="TextBox 1"/>
          <p:cNvSpPr txBox="1">
            <a:spLocks noChangeArrowheads="1"/>
          </p:cNvSpPr>
          <p:nvPr/>
        </p:nvSpPr>
        <p:spPr bwMode="auto">
          <a:xfrm>
            <a:off x="4554538" y="4459288"/>
            <a:ext cx="652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030A0"/>
                </a:solidFill>
              </a:rPr>
              <a:t>1)</a:t>
            </a:r>
          </a:p>
        </p:txBody>
      </p:sp>
      <p:sp>
        <p:nvSpPr>
          <p:cNvPr id="6211" name="TextBox 1"/>
          <p:cNvSpPr txBox="1">
            <a:spLocks noChangeArrowheads="1"/>
          </p:cNvSpPr>
          <p:nvPr/>
        </p:nvSpPr>
        <p:spPr bwMode="auto">
          <a:xfrm>
            <a:off x="4551363" y="5099050"/>
            <a:ext cx="652462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030A0"/>
                </a:solidFill>
              </a:rPr>
              <a:t>2)</a:t>
            </a:r>
          </a:p>
        </p:txBody>
      </p:sp>
      <p:sp>
        <p:nvSpPr>
          <p:cNvPr id="6212" name="TextBox 1"/>
          <p:cNvSpPr txBox="1">
            <a:spLocks noChangeArrowheads="1"/>
          </p:cNvSpPr>
          <p:nvPr/>
        </p:nvSpPr>
        <p:spPr bwMode="auto">
          <a:xfrm>
            <a:off x="4567238" y="5746750"/>
            <a:ext cx="652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030A0"/>
                </a:solidFill>
              </a:rPr>
              <a:t>3)</a:t>
            </a:r>
          </a:p>
        </p:txBody>
      </p:sp>
      <p:sp>
        <p:nvSpPr>
          <p:cNvPr id="6213" name="TextBox 1"/>
          <p:cNvSpPr txBox="1">
            <a:spLocks noChangeArrowheads="1"/>
          </p:cNvSpPr>
          <p:nvPr/>
        </p:nvSpPr>
        <p:spPr bwMode="auto">
          <a:xfrm>
            <a:off x="4564063" y="6394450"/>
            <a:ext cx="6524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7030A0"/>
                </a:solidFill>
              </a:rPr>
              <a:t>4)</a:t>
            </a:r>
          </a:p>
        </p:txBody>
      </p:sp>
      <p:sp>
        <p:nvSpPr>
          <p:cNvPr id="6214" name="Text Box 5"/>
          <p:cNvSpPr txBox="1">
            <a:spLocks noChangeArrowheads="1"/>
          </p:cNvSpPr>
          <p:nvPr/>
        </p:nvSpPr>
        <p:spPr bwMode="auto">
          <a:xfrm>
            <a:off x="4533900" y="4065588"/>
            <a:ext cx="146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/>
              <a:t>Simplify:</a:t>
            </a:r>
            <a:endParaRPr lang="en-US" altLang="en-US" sz="2000"/>
          </a:p>
        </p:txBody>
      </p:sp>
      <p:sp>
        <p:nvSpPr>
          <p:cNvPr id="130" name="Rectangle 12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1668028"/>
            <a:ext cx="1029577" cy="429092"/>
          </a:xfrm>
          <a:prstGeom prst="rect">
            <a:avLst/>
          </a:prstGeom>
          <a:blipFill rotWithShape="1">
            <a:blip r:embed="rId20"/>
            <a:stretch>
              <a:fillRect l="-6509" t="-1429" r="-592" b="-24286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31" name="Rectangle 13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2063804"/>
            <a:ext cx="890115" cy="432298"/>
          </a:xfrm>
          <a:prstGeom prst="rect">
            <a:avLst/>
          </a:prstGeom>
          <a:blipFill rotWithShape="1">
            <a:blip r:embed="rId21"/>
            <a:stretch>
              <a:fillRect l="-7534" r="-685" b="-2571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33" name="Rectangle 13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64" y="2420638"/>
            <a:ext cx="1029577" cy="428964"/>
          </a:xfrm>
          <a:prstGeom prst="rect">
            <a:avLst/>
          </a:prstGeom>
          <a:blipFill rotWithShape="1">
            <a:blip r:embed="rId22"/>
            <a:stretch>
              <a:fillRect l="-6509" t="-1429" r="-592" b="-24286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34" name="Rectangle 13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2992" y="2794576"/>
            <a:ext cx="1044004" cy="430118"/>
          </a:xfrm>
          <a:prstGeom prst="rect">
            <a:avLst/>
          </a:prstGeom>
          <a:blipFill rotWithShape="1">
            <a:blip r:embed="rId23"/>
            <a:stretch>
              <a:fillRect l="-6433" t="-1408" b="-2253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35" name="Rectangle 13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21352" y="3154616"/>
            <a:ext cx="1266822" cy="429092"/>
          </a:xfrm>
          <a:prstGeom prst="rect">
            <a:avLst/>
          </a:prstGeom>
          <a:blipFill rotWithShape="1">
            <a:blip r:embed="rId24"/>
            <a:stretch>
              <a:fillRect l="-4808" t="-1408" r="-481" b="-2253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36" name="Rectangle 13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7704" y="3501008"/>
            <a:ext cx="1029577" cy="429092"/>
          </a:xfrm>
          <a:prstGeom prst="rect">
            <a:avLst/>
          </a:prstGeom>
          <a:blipFill rotWithShape="1">
            <a:blip r:embed="rId25"/>
            <a:stretch>
              <a:fillRect l="-6509" t="-1408" r="-592" b="-2253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37" name="Rectangle 13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61312" y="4680432"/>
            <a:ext cx="1044004" cy="429092"/>
          </a:xfrm>
          <a:prstGeom prst="rect">
            <a:avLst/>
          </a:prstGeom>
          <a:blipFill rotWithShape="1">
            <a:blip r:embed="rId26"/>
            <a:stretch>
              <a:fillRect l="-5848" t="-1429" r="-585" b="-24286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38" name="Rectangle 13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6024" y="5042225"/>
            <a:ext cx="890115" cy="429092"/>
          </a:xfrm>
          <a:prstGeom prst="rect">
            <a:avLst/>
          </a:prstGeom>
          <a:blipFill rotWithShape="1">
            <a:blip r:embed="rId27"/>
            <a:stretch>
              <a:fillRect l="-6849" t="-1408" r="-685" b="-2253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39" name="Rectangle 13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69194" y="5448219"/>
            <a:ext cx="750655" cy="429092"/>
          </a:xfrm>
          <a:prstGeom prst="rect">
            <a:avLst/>
          </a:prstGeom>
          <a:blipFill rotWithShape="1">
            <a:blip r:embed="rId28"/>
            <a:stretch>
              <a:fillRect l="-8130" t="-1429" b="-24286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52600" y="6205538"/>
            <a:ext cx="2222500" cy="434975"/>
            <a:chOff x="1742223" y="5805264"/>
            <a:chExt cx="2222549" cy="436061"/>
          </a:xfrm>
        </p:grpSpPr>
        <p:sp>
          <p:nvSpPr>
            <p:cNvPr id="140" name="Rectangle 13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42223" y="5809027"/>
              <a:ext cx="2222549" cy="432298"/>
            </a:xfrm>
            <a:prstGeom prst="rect">
              <a:avLst/>
            </a:prstGeom>
            <a:blipFill rotWithShape="1">
              <a:blip r:embed="rId29"/>
              <a:stretch>
                <a:fillRect l="-2740" b="-2571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  <a:latin typeface="Arial" charset="0"/>
                  <a:cs typeface="Arial" charset="0"/>
                </a:rPr>
                <a:t> </a:t>
              </a:r>
            </a:p>
          </p:txBody>
        </p:sp>
        <p:sp>
          <p:nvSpPr>
            <p:cNvPr id="2" name="Rectangle 1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843808" y="5805264"/>
              <a:ext cx="646459" cy="429092"/>
            </a:xfrm>
            <a:prstGeom prst="rect">
              <a:avLst/>
            </a:prstGeom>
            <a:blipFill rotWithShape="1">
              <a:blip r:embed="rId30"/>
              <a:stretch>
                <a:fillRect l="-9434" t="-1429" r="-943" b="-2428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  <a:latin typeface="Arial" charset="0"/>
                  <a:cs typeface="Arial" charset="0"/>
                </a:rPr>
                <a:t> </a:t>
              </a:r>
            </a:p>
          </p:txBody>
        </p:sp>
      </p:grpSp>
      <p:sp>
        <p:nvSpPr>
          <p:cNvPr id="141" name="Rectangle 14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7088" y="5813814"/>
            <a:ext cx="1044004" cy="430118"/>
          </a:xfrm>
          <a:prstGeom prst="rect">
            <a:avLst/>
          </a:prstGeom>
          <a:blipFill rotWithShape="1">
            <a:blip r:embed="rId31"/>
            <a:stretch>
              <a:fillRect l="-6433" t="-1429" b="-24286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42" name="Rectangle 14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87240" y="1673848"/>
            <a:ext cx="890115" cy="432298"/>
          </a:xfrm>
          <a:prstGeom prst="rect">
            <a:avLst/>
          </a:prstGeom>
          <a:blipFill rotWithShape="1">
            <a:blip r:embed="rId32"/>
            <a:stretch>
              <a:fillRect l="-7534" r="-685" b="-2571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43" name="Rectangle 14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14536" y="2017644"/>
            <a:ext cx="1029577" cy="430118"/>
          </a:xfrm>
          <a:prstGeom prst="rect">
            <a:avLst/>
          </a:prstGeom>
          <a:blipFill rotWithShape="1">
            <a:blip r:embed="rId33"/>
            <a:stretch>
              <a:fillRect l="-5917" t="-1408" r="-1183" b="-2253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44" name="Rectangle 14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59091" y="2419484"/>
            <a:ext cx="1029577" cy="430118"/>
          </a:xfrm>
          <a:prstGeom prst="rect">
            <a:avLst/>
          </a:prstGeom>
          <a:blipFill rotWithShape="1">
            <a:blip r:embed="rId34"/>
            <a:stretch>
              <a:fillRect l="-5917" t="-1429" r="-1183" b="-24286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45" name="Rectangle 14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03264" y="2782858"/>
            <a:ext cx="1112933" cy="432298"/>
          </a:xfrm>
          <a:prstGeom prst="rect">
            <a:avLst/>
          </a:prstGeom>
          <a:blipFill rotWithShape="1">
            <a:blip r:embed="rId35"/>
            <a:stretch>
              <a:fillRect l="-5464" r="-1093" b="-25714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6450013" y="3171825"/>
            <a:ext cx="706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0000"/>
                </a:solidFill>
                <a:latin typeface="Cambria Math" panose="02040503050406030204" pitchFamily="18" charset="0"/>
              </a:rPr>
              <a:t>= 16</a:t>
            </a:r>
            <a:endParaRPr lang="en-GB" altLang="en-US" sz="1600" b="1">
              <a:solidFill>
                <a:srgbClr val="7030A0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416800" y="4443413"/>
            <a:ext cx="1173163" cy="407987"/>
            <a:chOff x="7416739" y="4444082"/>
            <a:chExt cx="1173482" cy="406736"/>
          </a:xfrm>
        </p:grpSpPr>
        <p:pic>
          <p:nvPicPr>
            <p:cNvPr id="6241" name="Picture 3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0" t="64442" r="41336" b="31894"/>
            <a:stretch>
              <a:fillRect/>
            </a:stretch>
          </p:blipFill>
          <p:spPr bwMode="auto">
            <a:xfrm>
              <a:off x="7786700" y="4444082"/>
              <a:ext cx="803521" cy="406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42" name="TextBox 3"/>
            <p:cNvSpPr txBox="1">
              <a:spLocks noChangeArrowheads="1"/>
            </p:cNvSpPr>
            <p:nvPr/>
          </p:nvSpPr>
          <p:spPr bwMode="auto">
            <a:xfrm>
              <a:off x="7416739" y="4444082"/>
              <a:ext cx="5354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7030A0"/>
                  </a:solidFill>
                </a:rPr>
                <a:t>=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461250" y="5029200"/>
            <a:ext cx="1682750" cy="457200"/>
            <a:chOff x="7461605" y="5029516"/>
            <a:chExt cx="1682395" cy="456652"/>
          </a:xfrm>
        </p:grpSpPr>
        <p:pic>
          <p:nvPicPr>
            <p:cNvPr id="6239" name="Picture 4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84" t="69090" r="35420" b="27946"/>
            <a:stretch>
              <a:fillRect/>
            </a:stretch>
          </p:blipFill>
          <p:spPr bwMode="auto">
            <a:xfrm>
              <a:off x="7786710" y="5029516"/>
              <a:ext cx="1357290" cy="43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40" name="TextBox 154"/>
            <p:cNvSpPr txBox="1">
              <a:spLocks noChangeArrowheads="1"/>
            </p:cNvSpPr>
            <p:nvPr/>
          </p:nvSpPr>
          <p:spPr bwMode="auto">
            <a:xfrm>
              <a:off x="7461605" y="5086058"/>
              <a:ext cx="5354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7030A0"/>
                  </a:solidFill>
                </a:rPr>
                <a:t>=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500938" y="5629275"/>
            <a:ext cx="1643062" cy="531813"/>
            <a:chOff x="7500205" y="5628718"/>
            <a:chExt cx="1643795" cy="532038"/>
          </a:xfrm>
        </p:grpSpPr>
        <p:pic>
          <p:nvPicPr>
            <p:cNvPr id="6237" name="Picture 5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18" t="73418" r="35458" b="23146"/>
            <a:stretch>
              <a:fillRect/>
            </a:stretch>
          </p:blipFill>
          <p:spPr bwMode="auto">
            <a:xfrm>
              <a:off x="7798984" y="5628718"/>
              <a:ext cx="1345016" cy="53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38" name="TextBox 155"/>
            <p:cNvSpPr txBox="1">
              <a:spLocks noChangeArrowheads="1"/>
            </p:cNvSpPr>
            <p:nvPr/>
          </p:nvSpPr>
          <p:spPr bwMode="auto">
            <a:xfrm>
              <a:off x="7500205" y="5737898"/>
              <a:ext cx="5354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7030A0"/>
                  </a:solidFill>
                </a:rPr>
                <a:t>=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723188" y="6338888"/>
            <a:ext cx="1371600" cy="411162"/>
            <a:chOff x="7722575" y="6338564"/>
            <a:chExt cx="1372422" cy="411810"/>
          </a:xfrm>
        </p:grpSpPr>
        <p:pic>
          <p:nvPicPr>
            <p:cNvPr id="6235" name="Picture 6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9" t="78015" r="32675" b="19266"/>
            <a:stretch>
              <a:fillRect/>
            </a:stretch>
          </p:blipFill>
          <p:spPr bwMode="auto">
            <a:xfrm>
              <a:off x="7929874" y="6338564"/>
              <a:ext cx="1165123" cy="394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36" name="TextBox 156"/>
            <p:cNvSpPr txBox="1">
              <a:spLocks noChangeArrowheads="1"/>
            </p:cNvSpPr>
            <p:nvPr/>
          </p:nvSpPr>
          <p:spPr bwMode="auto">
            <a:xfrm>
              <a:off x="7722575" y="6350264"/>
              <a:ext cx="5354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7030A0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2540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500166" y="1"/>
            <a:ext cx="1643074" cy="500042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</a:rPr>
              <a:t>Effective Participator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86512" y="1"/>
            <a:ext cx="1500188" cy="5000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</a:rPr>
              <a:t>Self Manager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43240" y="1"/>
            <a:ext cx="1643064" cy="500042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</a:rPr>
              <a:t>Independent Enquirer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0" y="1"/>
            <a:ext cx="1500188" cy="500041"/>
          </a:xfrm>
          <a:prstGeom prst="roundRect">
            <a:avLst/>
          </a:prstGeom>
          <a:solidFill>
            <a:srgbClr val="FF99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</a:rPr>
              <a:t>Creative Thinker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786710" y="0"/>
            <a:ext cx="1357290" cy="500041"/>
          </a:xfrm>
          <a:prstGeom prst="roundRect">
            <a:avLst/>
          </a:prstGeom>
          <a:solidFill>
            <a:srgbClr val="FF33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</a:rPr>
              <a:t>Team Worker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86314" y="1"/>
            <a:ext cx="1500188" cy="500042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FFFF"/>
                </a:solidFill>
              </a:rPr>
              <a:t>Reflective Learner</a:t>
            </a:r>
          </a:p>
        </p:txBody>
      </p:sp>
      <p:sp>
        <p:nvSpPr>
          <p:cNvPr id="7189" name="Rectangle 9"/>
          <p:cNvSpPr>
            <a:spLocks noChangeArrowheads="1"/>
          </p:cNvSpPr>
          <p:nvPr/>
        </p:nvSpPr>
        <p:spPr bwMode="auto">
          <a:xfrm>
            <a:off x="0" y="428625"/>
            <a:ext cx="50514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336699"/>
                </a:solidFill>
                <a:latin typeface="Franklin Gothic Demi Cond" panose="020B0706030402020204" pitchFamily="34" charset="0"/>
              </a:rPr>
              <a:t>PLT Skills</a:t>
            </a:r>
          </a:p>
        </p:txBody>
      </p:sp>
      <p:sp>
        <p:nvSpPr>
          <p:cNvPr id="71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7813" y="142875"/>
            <a:ext cx="3786187" cy="1143000"/>
          </a:xfrm>
        </p:spPr>
        <p:txBody>
          <a:bodyPr/>
          <a:lstStyle/>
          <a:p>
            <a:pPr algn="r" eaLnBrk="1" hangingPunct="1"/>
            <a:r>
              <a:rPr lang="en-US" altLang="en-US" sz="2400" smtClean="0">
                <a:solidFill>
                  <a:srgbClr val="336699"/>
                </a:solidFill>
                <a:latin typeface="Franklin Gothic Demi Cond" panose="020B0706030402020204" pitchFamily="34" charset="0"/>
              </a:rPr>
              <a:t>Which ones are you using?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0" y="571500"/>
            <a:ext cx="1214438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929313" y="571500"/>
            <a:ext cx="3214687" cy="3571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193" name="Text Box 6"/>
          <p:cNvSpPr txBox="1">
            <a:spLocks noChangeArrowheads="1"/>
          </p:cNvSpPr>
          <p:nvPr/>
        </p:nvSpPr>
        <p:spPr bwMode="auto">
          <a:xfrm>
            <a:off x="-395288" y="1557338"/>
            <a:ext cx="91440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u="sng">
                <a:solidFill>
                  <a:srgbClr val="FF0000"/>
                </a:solidFill>
              </a:rPr>
              <a:t>MINI-PLENARY</a:t>
            </a:r>
            <a:endParaRPr lang="en-US" altLang="en-US" sz="2400" b="1" u="sng">
              <a:solidFill>
                <a:srgbClr val="FF0000"/>
              </a:solidFill>
            </a:endParaRPr>
          </a:p>
        </p:txBody>
      </p:sp>
      <p:sp>
        <p:nvSpPr>
          <p:cNvPr id="7194" name="TextBox 1"/>
          <p:cNvSpPr txBox="1">
            <a:spLocks noChangeArrowheads="1"/>
          </p:cNvSpPr>
          <p:nvPr/>
        </p:nvSpPr>
        <p:spPr bwMode="auto">
          <a:xfrm>
            <a:off x="323850" y="1997075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>
                <a:solidFill>
                  <a:srgbClr val="000000"/>
                </a:solidFill>
              </a:rPr>
              <a:t>Simplify the following surd:</a:t>
            </a:r>
          </a:p>
        </p:txBody>
      </p:sp>
      <p:sp>
        <p:nvSpPr>
          <p:cNvPr id="7195" name="Title 1"/>
          <p:cNvSpPr txBox="1">
            <a:spLocks/>
          </p:cNvSpPr>
          <p:nvPr/>
        </p:nvSpPr>
        <p:spPr bwMode="auto">
          <a:xfrm>
            <a:off x="-488950" y="484188"/>
            <a:ext cx="82296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 u="sng">
                <a:solidFill>
                  <a:schemeClr val="tx2"/>
                </a:solidFill>
              </a:rPr>
              <a:t>SUMS WITH SURDS</a:t>
            </a:r>
            <a:endParaRPr lang="en-GB" altLang="en-US" sz="3200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2348" y="2859355"/>
            <a:ext cx="2206886" cy="500202"/>
          </a:xfrm>
          <a:prstGeom prst="rect">
            <a:avLst/>
          </a:prstGeom>
          <a:blipFill rotWithShape="1">
            <a:blip r:embed="rId3"/>
            <a:stretch>
              <a:fillRect l="-4144" t="-1220" b="-2804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71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108075"/>
            <a:ext cx="4840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344738" y="3467100"/>
            <a:ext cx="544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2583" y="3360846"/>
            <a:ext cx="1889492" cy="51270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6920" y="3397936"/>
            <a:ext cx="498855" cy="46166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4" name="Rectangle 6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36097" y="3367501"/>
            <a:ext cx="1889492" cy="51270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343150" y="3940175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6" name="Rectangle 6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14136" y="3856304"/>
            <a:ext cx="1013675" cy="50020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7" name="Rectangle 6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8232" y="3894841"/>
            <a:ext cx="498855" cy="46166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8" name="Rectangle 6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24624" y="3861048"/>
            <a:ext cx="1183594" cy="500202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9" name="Rectangle 6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3680" y="3903439"/>
            <a:ext cx="498855" cy="461665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0" name="Rectangle 6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06424" y="3861048"/>
            <a:ext cx="1013675" cy="500202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1" name="Rectangle 7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70520" y="3899585"/>
            <a:ext cx="498855" cy="46166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2" name="Rectangle 7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6912" y="3865792"/>
            <a:ext cx="1183594" cy="500202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339975" y="4443413"/>
            <a:ext cx="54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4" name="Rectangle 7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10589" y="4359470"/>
            <a:ext cx="728213" cy="500202"/>
          </a:xfrm>
          <a:prstGeom prst="rect">
            <a:avLst/>
          </a:prstGeom>
          <a:blipFill rotWithShape="1">
            <a:blip r:embed="rId15"/>
            <a:stretch>
              <a:fillRect l="-12500" t="-1220" b="-2804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5" name="Rectangle 7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9256" y="4398007"/>
            <a:ext cx="498855" cy="461665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6" name="Rectangle 7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5648" y="4364214"/>
            <a:ext cx="728213" cy="500202"/>
          </a:xfrm>
          <a:prstGeom prst="rect">
            <a:avLst/>
          </a:prstGeom>
          <a:blipFill rotWithShape="1">
            <a:blip r:embed="rId17"/>
            <a:stretch>
              <a:fillRect l="-12500" t="-1220" b="-2804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7" name="Rectangle 7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44416" y="4406605"/>
            <a:ext cx="498855" cy="461665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8" name="Rectangle 7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77160" y="4364214"/>
            <a:ext cx="811568" cy="512704"/>
          </a:xfrm>
          <a:prstGeom prst="rect">
            <a:avLst/>
          </a:prstGeom>
          <a:blipFill rotWithShape="1">
            <a:blip r:embed="rId1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79" name="Rectangle 7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04048" y="4402751"/>
            <a:ext cx="498855" cy="461665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0" name="Rectangle 7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50440" y="4368958"/>
            <a:ext cx="728213" cy="500202"/>
          </a:xfrm>
          <a:prstGeom prst="rect">
            <a:avLst/>
          </a:prstGeom>
          <a:blipFill rotWithShape="1">
            <a:blip r:embed="rId21"/>
            <a:stretch>
              <a:fillRect l="-13445" t="-1220" b="-2804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352675" y="4932363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82" name="Rectangle 8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41432" y="4787358"/>
            <a:ext cx="914161" cy="500202"/>
          </a:xfrm>
          <a:prstGeom prst="rect">
            <a:avLst/>
          </a:prstGeom>
          <a:blipFill rotWithShape="1">
            <a:blip r:embed="rId22"/>
            <a:stretch>
              <a:fillRect l="-10000" t="-1220" b="-2804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73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 u="sng"/>
              <a:t>PLENARY ACTIVITY</a:t>
            </a:r>
            <a:endParaRPr lang="en-US" altLang="en-US" sz="3600" b="1" u="sng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80988" y="1331913"/>
            <a:ext cx="3455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Simplify fully: </a:t>
            </a:r>
          </a:p>
        </p:txBody>
      </p:sp>
      <p:sp>
        <p:nvSpPr>
          <p:cNvPr id="9220" name="TextBox 18"/>
          <p:cNvSpPr txBox="1">
            <a:spLocks noChangeArrowheads="1"/>
          </p:cNvSpPr>
          <p:nvPr/>
        </p:nvSpPr>
        <p:spPr bwMode="auto">
          <a:xfrm>
            <a:off x="250825" y="2700338"/>
            <a:ext cx="432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You </a:t>
            </a:r>
            <a:r>
              <a:rPr lang="en-GB" altLang="en-US" sz="2000" b="1">
                <a:solidFill>
                  <a:srgbClr val="FF0000"/>
                </a:solidFill>
              </a:rPr>
              <a:t>must</a:t>
            </a:r>
            <a:r>
              <a:rPr lang="en-GB" altLang="en-US" sz="2000" b="1"/>
              <a:t> </a:t>
            </a:r>
            <a:r>
              <a:rPr lang="en-GB" altLang="en-US" sz="2000"/>
              <a:t>show your working.</a:t>
            </a:r>
          </a:p>
        </p:txBody>
      </p:sp>
      <p:pic>
        <p:nvPicPr>
          <p:cNvPr id="20" name="Picture 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692150"/>
            <a:ext cx="48387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58475" y="1444456"/>
            <a:ext cx="3819474" cy="50520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87675" y="1949450"/>
            <a:ext cx="2808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01237" y="1949659"/>
            <a:ext cx="981487" cy="50520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484438" y="3454400"/>
            <a:ext cx="54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138488" y="3598863"/>
            <a:ext cx="30892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08217" y="3571869"/>
            <a:ext cx="1183594" cy="50520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2" name="Rectangle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90896" y="3139821"/>
            <a:ext cx="1353512" cy="50520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3" name="Rectangle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39256" y="3142415"/>
            <a:ext cx="498855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4429" y="3139821"/>
            <a:ext cx="1013675" cy="50520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5" name="Rectangle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09496" y="3153631"/>
            <a:ext cx="498855" cy="46166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6" name="Rectangle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6220" y="3137389"/>
            <a:ext cx="641650" cy="505203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84438" y="4391025"/>
            <a:ext cx="54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089275" y="4535488"/>
            <a:ext cx="2808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45368" y="4494325"/>
            <a:ext cx="811568" cy="505203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39" name="Rectangle 3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90896" y="4075925"/>
            <a:ext cx="981487" cy="505203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0" name="Rectangle 3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92864" y="4092167"/>
            <a:ext cx="498855" cy="46166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1" name="Rectangle 4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01384" y="4075925"/>
            <a:ext cx="728213" cy="496483"/>
          </a:xfrm>
          <a:prstGeom prst="rect">
            <a:avLst/>
          </a:prstGeom>
          <a:blipFill rotWithShape="1">
            <a:blip r:embed="rId14"/>
            <a:stretch>
              <a:fillRect l="-13445" t="-2469" b="-2839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2" name="Rectangle 4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5808" y="4089735"/>
            <a:ext cx="498855" cy="461665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3" name="Rectangle 4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12532" y="4073493"/>
            <a:ext cx="641650" cy="505203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484438" y="5281613"/>
            <a:ext cx="544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F0000"/>
                </a:solidFill>
              </a:rPr>
              <a:t>=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059113" y="5426075"/>
            <a:ext cx="1082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17496" y="5385717"/>
            <a:ext cx="811568" cy="505203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7" name="Rectangle 4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90896" y="4967317"/>
            <a:ext cx="981487" cy="505203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497138" y="608330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7030A0"/>
                </a:solidFill>
              </a:rPr>
              <a:t>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03600" y="6003925"/>
            <a:ext cx="183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6" grpId="0"/>
      <p:bldP spid="44" grpId="0"/>
      <p:bldP spid="52" grpId="0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381</Words>
  <Application>Microsoft Office PowerPoint</Application>
  <PresentationFormat>On-screen Show (4:3)</PresentationFormat>
  <Paragraphs>328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Comic Sans MS</vt:lpstr>
      <vt:lpstr>Kozuka Gothic Pro M</vt:lpstr>
      <vt:lpstr>Franklin Gothic Demi Cond</vt:lpstr>
      <vt:lpstr>Corbel</vt:lpstr>
      <vt:lpstr>Cambria Math</vt:lpstr>
      <vt:lpstr>Franklin Gothic Demi</vt:lpstr>
      <vt:lpstr>Calibri</vt:lpstr>
      <vt:lpstr>Arial Rounded MT Bold</vt:lpstr>
      <vt:lpstr>Times New Roman</vt:lpstr>
      <vt:lpstr>Default Design</vt:lpstr>
      <vt:lpstr>Which ones are you using?</vt:lpstr>
      <vt:lpstr>Which ones are you using?</vt:lpstr>
      <vt:lpstr>Which ones are you using?</vt:lpstr>
      <vt:lpstr>Which ones are you using?</vt:lpstr>
      <vt:lpstr>Which ones are you using?</vt:lpstr>
      <vt:lpstr>Which ones are you using?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Mistry</dc:creator>
  <cp:lastModifiedBy>Windows User</cp:lastModifiedBy>
  <cp:revision>1091</cp:revision>
  <dcterms:created xsi:type="dcterms:W3CDTF">2009-08-27T13:24:46Z</dcterms:created>
  <dcterms:modified xsi:type="dcterms:W3CDTF">2020-04-29T09:11:59Z</dcterms:modified>
</cp:coreProperties>
</file>