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3" r:id="rId3"/>
    <p:sldId id="287" r:id="rId4"/>
    <p:sldId id="288" r:id="rId5"/>
    <p:sldId id="290" r:id="rId6"/>
    <p:sldId id="291" r:id="rId7"/>
    <p:sldId id="292" r:id="rId8"/>
    <p:sldId id="294" r:id="rId9"/>
    <p:sldId id="296" r:id="rId10"/>
    <p:sldId id="297" r:id="rId11"/>
    <p:sldId id="299" r:id="rId12"/>
    <p:sldId id="317" r:id="rId13"/>
    <p:sldId id="318" r:id="rId14"/>
    <p:sldId id="319" r:id="rId15"/>
    <p:sldId id="300" r:id="rId16"/>
    <p:sldId id="320" r:id="rId17"/>
    <p:sldId id="321" r:id="rId18"/>
    <p:sldId id="322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son Plan" id="{3877DB4D-60D2-8842-9870-03C32F9DC2A1}">
          <p14:sldIdLst/>
        </p14:section>
        <p14:section name="Lesson Content" id="{C8DED4DF-5597-3A42-9172-450457EB2E8F}">
          <p14:sldIdLst>
            <p14:sldId id="256"/>
            <p14:sldId id="303"/>
            <p14:sldId id="287"/>
            <p14:sldId id="288"/>
            <p14:sldId id="290"/>
            <p14:sldId id="291"/>
            <p14:sldId id="292"/>
            <p14:sldId id="294"/>
            <p14:sldId id="296"/>
            <p14:sldId id="297"/>
            <p14:sldId id="299"/>
            <p14:sldId id="317"/>
            <p14:sldId id="318"/>
            <p14:sldId id="319"/>
            <p14:sldId id="300"/>
            <p14:sldId id="320"/>
            <p14:sldId id="321"/>
            <p14:sldId id="322"/>
          </p14:sldIdLst>
        </p14:section>
        <p14:section name="Student Resources" id="{C96284A2-18B6-1F46-B07D-84487C01F8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6" autoAdjust="0"/>
    <p:restoredTop sz="94434" autoAdjust="0"/>
  </p:normalViewPr>
  <p:slideViewPr>
    <p:cSldViewPr snapToGrid="0">
      <p:cViewPr varScale="1">
        <p:scale>
          <a:sx n="127" d="100"/>
          <a:sy n="127" d="100"/>
        </p:scale>
        <p:origin x="124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02FA9-9843-4637-82CA-304A1D1EE7DD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3FCDC-05F6-48BA-A1CC-7B34E6CB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09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5816E-9854-4624-9FCC-2BFE8417AB4A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C33D5-DD1B-48A4-8220-07294736B4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6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6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0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7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4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2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3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8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0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5BFB-31C5-4BCE-A275-9F6A028C7FDD}" type="datetimeFigureOut">
              <a:rPr lang="en-GB" smtClean="0"/>
              <a:pPr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B555-C9EB-4623-91D5-B1E16899B69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226" y="114491"/>
            <a:ext cx="1503774" cy="10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35" y="1035919"/>
            <a:ext cx="8458200" cy="2387600"/>
          </a:xfrm>
        </p:spPr>
        <p:txBody>
          <a:bodyPr/>
          <a:lstStyle/>
          <a:p>
            <a:r>
              <a:rPr lang="en-GB" dirty="0" smtClean="0"/>
              <a:t>Recurring decimals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47990"/>
          </a:xfrm>
        </p:spPr>
        <p:txBody>
          <a:bodyPr>
            <a:noAutofit/>
          </a:bodyPr>
          <a:lstStyle/>
          <a:p>
            <a:r>
              <a:rPr lang="en-GB" dirty="0" smtClean="0"/>
              <a:t>Changing recurring decimals into fractions and vice versa.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98176" y="4840561"/>
            <a:ext cx="428111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If you </a:t>
            </a:r>
            <a:r>
              <a:rPr lang="en-US" sz="2000" dirty="0" smtClean="0"/>
              <a:t>have any questions regarding these resources or come across any errors, please contact </a:t>
            </a:r>
          </a:p>
          <a:p>
            <a:pPr algn="ctr"/>
            <a:r>
              <a:rPr lang="en-US" sz="2000" b="1" dirty="0" smtClean="0"/>
              <a:t>helpful</a:t>
            </a:r>
            <a:r>
              <a:rPr lang="en-US" sz="2000" b="1" dirty="0"/>
              <a:t>-report@pixl.org.uk</a:t>
            </a:r>
          </a:p>
        </p:txBody>
      </p:sp>
    </p:spTree>
    <p:extLst>
      <p:ext uri="{BB962C8B-B14F-4D97-AF65-F5344CB8AC3E}">
        <p14:creationId xmlns:p14="http://schemas.microsoft.com/office/powerpoint/2010/main" val="3865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5379" y="1286926"/>
                <a:ext cx="7997781" cy="12425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 smtClean="0"/>
                  <a:t>The recurring decimal 0.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GB" sz="2400" dirty="0" smtClean="0"/>
                  <a:t> can be written as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GB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Write the decimal 0.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̇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GB" sz="2400" dirty="0" smtClean="0"/>
                  <a:t> as a fraction in its simplest form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379" y="1286926"/>
                <a:ext cx="7997781" cy="1242518"/>
              </a:xfrm>
              <a:blipFill rotWithShape="1">
                <a:blip r:embed="rId2"/>
                <a:stretch>
                  <a:fillRect l="-1220" t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2428" y="2627290"/>
                <a:ext cx="4546242" cy="10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000" dirty="0" smtClean="0">
                    <a:solidFill>
                      <a:srgbClr val="0070C0"/>
                    </a:solidFill>
                  </a:rPr>
                  <a:t>0.</a:t>
                </a:r>
                <a14:m>
                  <m:oMath xmlns:m="http://schemas.openxmlformats.org/officeDocument/2006/math">
                    <m:r>
                      <a:rPr lang="en-GB" sz="3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acc>
                      <m:accPr>
                        <m:chr m:val="̇"/>
                        <m:ctrlP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</m:oMath>
                </a14:m>
                <a:r>
                  <a:rPr lang="en-GB" sz="3000" dirty="0" smtClean="0">
                    <a:solidFill>
                      <a:srgbClr val="0070C0"/>
                    </a:solidFill>
                  </a:rPr>
                  <a:t> can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  <m:r>
                          <a:rPr lang="en-GB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3000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8" y="2627290"/>
                <a:ext cx="4546242" cy="102508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428" y="3652379"/>
                <a:ext cx="4546242" cy="754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000" dirty="0" smtClean="0">
                    <a:solidFill>
                      <a:srgbClr val="0070C0"/>
                    </a:solidFill>
                  </a:rPr>
                  <a:t>0.</a:t>
                </a:r>
                <a14:m>
                  <m:oMath xmlns:m="http://schemas.openxmlformats.org/officeDocument/2006/math">
                    <m:r>
                      <a:rPr lang="en-GB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3000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000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en-GB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330</m:t>
                        </m:r>
                      </m:den>
                    </m:f>
                  </m:oMath>
                </a14:m>
                <a:endParaRPr lang="en-GB" sz="3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8" y="3652379"/>
                <a:ext cx="4546242" cy="75463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083" b="-12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2428" y="4686377"/>
                <a:ext cx="3308919" cy="754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330</m:t>
                        </m:r>
                      </m:den>
                    </m:f>
                  </m:oMath>
                </a14:m>
                <a:r>
                  <a:rPr lang="en-GB" sz="3000" dirty="0" smtClean="0">
                    <a:solidFill>
                      <a:srgbClr val="0070C0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GB" sz="3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165</m:t>
                        </m:r>
                      </m:num>
                      <m:den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330</m:t>
                        </m:r>
                      </m:den>
                    </m:f>
                  </m:oMath>
                </a14:m>
                <a:r>
                  <a:rPr lang="en-GB" sz="3000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184</m:t>
                        </m:r>
                      </m:num>
                      <m:den>
                        <m: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330</m:t>
                        </m:r>
                      </m:den>
                    </m:f>
                  </m:oMath>
                </a14:m>
                <a:r>
                  <a:rPr lang="en-GB" sz="3000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92</m:t>
                        </m:r>
                      </m:num>
                      <m:den>
                        <m:r>
                          <a:rPr lang="en-GB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165</m:t>
                        </m:r>
                      </m:den>
                    </m:f>
                  </m:oMath>
                </a14:m>
                <a:r>
                  <a:rPr lang="en-GB" sz="3000" dirty="0" smtClean="0">
                    <a:solidFill>
                      <a:srgbClr val="0070C0"/>
                    </a:solidFill>
                  </a:rPr>
                  <a:t> </a:t>
                </a:r>
                <a:endParaRPr lang="en-GB" sz="3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8" y="4686377"/>
                <a:ext cx="3308919" cy="75463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2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11779" y="5580243"/>
                <a:ext cx="3018775" cy="966675"/>
              </a:xfrm>
              <a:prstGeom prst="rect">
                <a:avLst/>
              </a:prstGeom>
              <a:solidFill>
                <a:srgbClr val="0099FF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4000" dirty="0" smtClean="0">
                    <a:solidFill>
                      <a:schemeClr val="tx1"/>
                    </a:solidFill>
                  </a:rPr>
                  <a:t>0.</a:t>
                </a:r>
                <a14:m>
                  <m:oMath xmlns:m="http://schemas.openxmlformats.org/officeDocument/2006/math">
                    <m:r>
                      <a:rPr lang="en-GB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̇"/>
                        <m:ctrlP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4000" dirty="0" smtClean="0">
                    <a:solidFill>
                      <a:schemeClr val="tx1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92</m:t>
                        </m:r>
                      </m:num>
                      <m:den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165</m:t>
                        </m:r>
                      </m:den>
                    </m:f>
                  </m:oMath>
                </a14:m>
                <a:r>
                  <a:rPr lang="en-GB" sz="4000" dirty="0" smtClean="0">
                    <a:solidFill>
                      <a:schemeClr val="tx1"/>
                    </a:solidFill>
                  </a:rPr>
                  <a:t>  </a:t>
                </a:r>
                <a:endParaRPr lang="en-GB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779" y="5580243"/>
                <a:ext cx="3018775" cy="96667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7071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0" y="-6927"/>
            <a:ext cx="7886700" cy="1325563"/>
          </a:xfrm>
        </p:spPr>
        <p:txBody>
          <a:bodyPr>
            <a:normAutofit/>
          </a:bodyPr>
          <a:lstStyle/>
          <a:p>
            <a:r>
              <a:rPr lang="en-GB" b="1" smtClean="0">
                <a:latin typeface="+mn-lt"/>
              </a:rPr>
              <a:t>Problem solving and reasoning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23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 txBox="1">
            <a:spLocks/>
          </p:cNvSpPr>
          <p:nvPr/>
        </p:nvSpPr>
        <p:spPr>
          <a:xfrm>
            <a:off x="0" y="16042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2476500"/>
            <a:ext cx="80899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33" y="1712473"/>
            <a:ext cx="19431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333" y="4826333"/>
            <a:ext cx="46863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25" y="1250617"/>
            <a:ext cx="8089900" cy="74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325" y="1740067"/>
            <a:ext cx="4157211" cy="5012373"/>
          </a:xfrm>
          <a:prstGeom prst="rect">
            <a:avLst/>
          </a:prstGeom>
        </p:spPr>
      </p:pic>
      <p:sp>
        <p:nvSpPr>
          <p:cNvPr id="5" name="Title 13"/>
          <p:cNvSpPr txBox="1">
            <a:spLocks/>
          </p:cNvSpPr>
          <p:nvPr/>
        </p:nvSpPr>
        <p:spPr>
          <a:xfrm>
            <a:off x="0" y="16042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07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38" y="2225028"/>
            <a:ext cx="4469194" cy="4065479"/>
          </a:xfrm>
          <a:prstGeom prst="rect">
            <a:avLst/>
          </a:prstGeom>
        </p:spPr>
      </p:pic>
      <p:sp>
        <p:nvSpPr>
          <p:cNvPr id="5" name="Title 13"/>
          <p:cNvSpPr txBox="1">
            <a:spLocks/>
          </p:cNvSpPr>
          <p:nvPr/>
        </p:nvSpPr>
        <p:spPr>
          <a:xfrm>
            <a:off x="0" y="16042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1605"/>
            <a:ext cx="9144000" cy="8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00" y="1186910"/>
            <a:ext cx="8064500" cy="107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612" y="1990048"/>
            <a:ext cx="3370261" cy="4692854"/>
          </a:xfrm>
          <a:prstGeom prst="rect">
            <a:avLst/>
          </a:prstGeom>
        </p:spPr>
      </p:pic>
      <p:sp>
        <p:nvSpPr>
          <p:cNvPr id="5" name="Title 13"/>
          <p:cNvSpPr txBox="1">
            <a:spLocks/>
          </p:cNvSpPr>
          <p:nvPr/>
        </p:nvSpPr>
        <p:spPr>
          <a:xfrm>
            <a:off x="0" y="16042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2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99" y="2031325"/>
            <a:ext cx="7277100" cy="59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9" y="3566404"/>
            <a:ext cx="8369300" cy="1028700"/>
          </a:xfrm>
          <a:prstGeom prst="rect">
            <a:avLst/>
          </a:prstGeom>
        </p:spPr>
      </p:pic>
      <p:sp>
        <p:nvSpPr>
          <p:cNvPr id="5" name="Title 13"/>
          <p:cNvSpPr txBox="1">
            <a:spLocks/>
          </p:cNvSpPr>
          <p:nvPr/>
        </p:nvSpPr>
        <p:spPr>
          <a:xfrm>
            <a:off x="0" y="16042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81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5" y="1649663"/>
            <a:ext cx="8470900" cy="86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69786" y="481264"/>
            <a:ext cx="1379838" cy="6858000"/>
          </a:xfrm>
          <a:prstGeom prst="rect">
            <a:avLst/>
          </a:prstGeom>
        </p:spPr>
      </p:pic>
      <p:sp>
        <p:nvSpPr>
          <p:cNvPr id="4" name="Title 13"/>
          <p:cNvSpPr txBox="1">
            <a:spLocks/>
          </p:cNvSpPr>
          <p:nvPr/>
        </p:nvSpPr>
        <p:spPr>
          <a:xfrm>
            <a:off x="0" y="16042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403" b="85990"/>
          <a:stretch/>
        </p:blipFill>
        <p:spPr>
          <a:xfrm>
            <a:off x="0" y="1201281"/>
            <a:ext cx="7186863" cy="747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55344" y="0"/>
            <a:ext cx="14333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6863" y="4908884"/>
            <a:ext cx="154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[2 marks]</a:t>
            </a:r>
            <a:endParaRPr lang="en-US" b="1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0" y="16042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3450"/>
            <a:ext cx="8534400" cy="499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4438650"/>
            <a:ext cx="7175500" cy="1485900"/>
          </a:xfrm>
          <a:prstGeom prst="rect">
            <a:avLst/>
          </a:prstGeom>
        </p:spPr>
      </p:pic>
      <p:sp>
        <p:nvSpPr>
          <p:cNvPr id="4" name="Title 13"/>
          <p:cNvSpPr txBox="1">
            <a:spLocks/>
          </p:cNvSpPr>
          <p:nvPr/>
        </p:nvSpPr>
        <p:spPr>
          <a:xfrm>
            <a:off x="0" y="16042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+mn-lt"/>
              </a:rPr>
              <a:t>Exam </a:t>
            </a:r>
            <a:r>
              <a:rPr lang="en-GB" b="1">
                <a:latin typeface="+mn-lt"/>
              </a:rPr>
              <a:t>s</a:t>
            </a:r>
            <a:r>
              <a:rPr lang="en-GB" b="1" smtClean="0">
                <a:latin typeface="+mn-lt"/>
              </a:rPr>
              <a:t>pecimen questions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05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946" y="1938031"/>
            <a:ext cx="7056411" cy="2865788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Recurring </a:t>
            </a:r>
          </a:p>
          <a:p>
            <a:pPr algn="l"/>
            <a:r>
              <a:rPr lang="en-GB" sz="2800" dirty="0"/>
              <a:t>Fraction</a:t>
            </a:r>
          </a:p>
          <a:p>
            <a:pPr algn="l"/>
            <a:r>
              <a:rPr lang="en-GB" sz="2800" dirty="0"/>
              <a:t>Decimal </a:t>
            </a:r>
          </a:p>
          <a:p>
            <a:pPr algn="l"/>
            <a:r>
              <a:rPr lang="en-GB" sz="2800" dirty="0"/>
              <a:t>Solve </a:t>
            </a:r>
          </a:p>
          <a:p>
            <a:pPr algn="l"/>
            <a:r>
              <a:rPr lang="en-GB" sz="2800" dirty="0"/>
              <a:t>Equation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smtClean="0">
                <a:latin typeface="+mn-lt"/>
              </a:rPr>
              <a:t>Key vocabulary</a:t>
            </a:r>
            <a:endParaRPr lang="en-GB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818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0920" y="1441472"/>
                <a:ext cx="7997781" cy="10055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 smtClean="0"/>
                  <a:t>0.33333333…   	Can be written as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			The dot shows which digit is recurring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920" y="1441472"/>
                <a:ext cx="7997781" cy="1005514"/>
              </a:xfrm>
              <a:blipFill rotWithShape="0">
                <a:blip r:embed="rId2" cstate="print"/>
                <a:stretch>
                  <a:fillRect l="-1143" t="-7273" b="-2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80920" y="2740091"/>
                <a:ext cx="7997781" cy="1005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0.24242424…   	Can be written as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</m:oMath>
                </a14:m>
                <a:endParaRPr lang="en-GB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 smtClean="0"/>
                  <a:t>			Two digits both recur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20" y="2740091"/>
                <a:ext cx="7997781" cy="100551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143" t="-7273" b="-2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80920" y="4128863"/>
                <a:ext cx="8760049" cy="1005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0.714714714…   	Can be written as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acc>
                      <m:accPr>
                        <m:chr m:val="̇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</m:oMath>
                </a14:m>
                <a:endParaRPr lang="en-GB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 smtClean="0"/>
                  <a:t>			The whole section between 7 and 4 recurs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20" y="4128863"/>
                <a:ext cx="8760049" cy="100551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044" t="-7273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80919" y="5620666"/>
                <a:ext cx="8760049" cy="1005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0.652146521465..…   	Can be written as 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521</m:t>
                    </m:r>
                    <m:acc>
                      <m:accPr>
                        <m:chr m:val="̇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</m:oMath>
                </a14:m>
                <a:endParaRPr lang="en-GB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400" dirty="0" smtClean="0"/>
                  <a:t>			The whole section between 6 and 4 recurs</a:t>
                </a:r>
                <a:endParaRPr lang="en-GB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19" y="5620666"/>
                <a:ext cx="8760049" cy="100551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044" t="-7273" b="-24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5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How to write recurring decimals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00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0920" y="1058365"/>
                <a:ext cx="8690400" cy="1431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Change the following fractions into decimals and identify whether the answer is a recurring decimal or terminating decimal:</a:t>
                </a:r>
                <a:endParaRPr lang="en-GB" sz="2200" dirty="0"/>
              </a:p>
              <a:p>
                <a:r>
                  <a:rPr lang="en-GB" sz="2200" dirty="0" smtClean="0"/>
                  <a:t>1)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200" dirty="0" smtClean="0"/>
                  <a:t>							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3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20" y="1058365"/>
                <a:ext cx="8690400" cy="143173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12" t="-29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80920" y="2394059"/>
            <a:ext cx="3530079" cy="4606815"/>
            <a:chOff x="2709101" y="2079734"/>
            <a:chExt cx="3530079" cy="4606815"/>
          </a:xfrm>
        </p:grpSpPr>
        <p:grpSp>
          <p:nvGrpSpPr>
            <p:cNvPr id="9" name="Group 8"/>
            <p:cNvGrpSpPr/>
            <p:nvPr/>
          </p:nvGrpSpPr>
          <p:grpSpPr>
            <a:xfrm>
              <a:off x="3650465" y="2079734"/>
              <a:ext cx="2588715" cy="4606815"/>
              <a:chOff x="60372" y="1865398"/>
              <a:chExt cx="3655454" cy="4001811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0372" y="1865398"/>
                <a:ext cx="3655454" cy="40018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b="1" dirty="0" smtClean="0">
                    <a:solidFill>
                      <a:srgbClr val="FF0000"/>
                    </a:solidFill>
                  </a:rPr>
                  <a:t>    0 . 3 7 5</a:t>
                </a:r>
                <a:endParaRPr lang="en-GB" sz="2800" b="1" u="sng" dirty="0" smtClean="0">
                  <a:solidFill>
                    <a:srgbClr val="FF0000"/>
                  </a:solidFill>
                </a:endParaRP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dirty="0" smtClean="0"/>
                  <a:t>8) 3 .0 0 0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-   0  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dirty="0"/>
                  <a:t> </a:t>
                </a:r>
                <a:r>
                  <a:rPr lang="en-GB" sz="2800" dirty="0" smtClean="0"/>
                  <a:t>   3  0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-   2  4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dirty="0" smtClean="0"/>
                  <a:t>        6 0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-       5  6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dirty="0" smtClean="0"/>
                  <a:t>            4 0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-           4 0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               0</a:t>
                </a:r>
                <a:endParaRPr lang="en-GB" sz="2800" u="sng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81492" y="2267976"/>
                <a:ext cx="2219512" cy="1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709101" y="3629458"/>
              <a:ext cx="1004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8x3=24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09101" y="4383141"/>
              <a:ext cx="1004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8x7=56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1704" y="5162733"/>
              <a:ext cx="1004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8x5=40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520193" y="2847975"/>
              <a:ext cx="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775626" y="2847975"/>
              <a:ext cx="9525" cy="11508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063118" y="2886075"/>
              <a:ext cx="9525" cy="19431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222284" y="1881463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the same as 3÷8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4607472" y="1881462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the same as 5÷6</a:t>
            </a:r>
            <a:endParaRPr lang="en-GB" dirty="0"/>
          </a:p>
        </p:txBody>
      </p:sp>
      <p:grpSp>
        <p:nvGrpSpPr>
          <p:cNvPr id="37" name="Group 36"/>
          <p:cNvGrpSpPr/>
          <p:nvPr/>
        </p:nvGrpSpPr>
        <p:grpSpPr>
          <a:xfrm>
            <a:off x="4109227" y="2394058"/>
            <a:ext cx="3530079" cy="4606815"/>
            <a:chOff x="2709101" y="2079734"/>
            <a:chExt cx="3530079" cy="4606815"/>
          </a:xfrm>
        </p:grpSpPr>
        <p:grpSp>
          <p:nvGrpSpPr>
            <p:cNvPr id="38" name="Group 37"/>
            <p:cNvGrpSpPr/>
            <p:nvPr/>
          </p:nvGrpSpPr>
          <p:grpSpPr>
            <a:xfrm>
              <a:off x="3650465" y="2079734"/>
              <a:ext cx="2588715" cy="4606815"/>
              <a:chOff x="60372" y="1865398"/>
              <a:chExt cx="3655454" cy="4001811"/>
            </a:xfrm>
          </p:grpSpPr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0372" y="1865398"/>
                <a:ext cx="3655454" cy="40018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b="1" dirty="0" smtClean="0">
                    <a:solidFill>
                      <a:srgbClr val="FF0000"/>
                    </a:solidFill>
                  </a:rPr>
                  <a:t>    0 . 8 3 3…..</a:t>
                </a:r>
                <a:endParaRPr lang="en-GB" sz="2800" b="1" u="sng" dirty="0" smtClean="0">
                  <a:solidFill>
                    <a:srgbClr val="FF0000"/>
                  </a:solidFill>
                </a:endParaRP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dirty="0" smtClean="0"/>
                  <a:t>6) </a:t>
                </a:r>
                <a:r>
                  <a:rPr lang="en-GB" sz="2800" dirty="0"/>
                  <a:t>5</a:t>
                </a:r>
                <a:r>
                  <a:rPr lang="en-GB" sz="2800" dirty="0" smtClean="0"/>
                  <a:t> .0 0 0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-   0  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dirty="0"/>
                  <a:t> </a:t>
                </a:r>
                <a:r>
                  <a:rPr lang="en-GB" sz="2800" dirty="0" smtClean="0"/>
                  <a:t>   5  0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-   4  </a:t>
                </a:r>
                <a:r>
                  <a:rPr lang="en-GB" sz="2800" u="sng" dirty="0"/>
                  <a:t>8</a:t>
                </a:r>
                <a:endParaRPr lang="en-GB" sz="2800" u="sng" dirty="0" smtClean="0"/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dirty="0" smtClean="0"/>
                  <a:t>        2 0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-       1 8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dirty="0" smtClean="0"/>
                  <a:t>            2 0</a:t>
                </a:r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-           1 </a:t>
                </a:r>
                <a:r>
                  <a:rPr lang="en-GB" sz="2800" u="sng" dirty="0"/>
                  <a:t>8</a:t>
                </a:r>
                <a:endParaRPr lang="en-GB" sz="2800" u="sng" dirty="0" smtClean="0"/>
              </a:p>
              <a:p>
                <a:pPr marL="514350" indent="-514350" algn="l">
                  <a:spcBef>
                    <a:spcPts val="0"/>
                  </a:spcBef>
                </a:pPr>
                <a:r>
                  <a:rPr lang="en-GB" sz="2800" u="sng" dirty="0" smtClean="0"/>
                  <a:t>               2</a:t>
                </a:r>
                <a:endParaRPr lang="en-GB" sz="2800" u="sng" dirty="0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81492" y="2267976"/>
                <a:ext cx="2219512" cy="1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2709101" y="3629458"/>
              <a:ext cx="1004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6x8=48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09101" y="4383141"/>
              <a:ext cx="1004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6x3=18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31704" y="5162733"/>
              <a:ext cx="1004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6x3=18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520193" y="2847975"/>
              <a:ext cx="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4775626" y="2847975"/>
              <a:ext cx="9525" cy="11508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063118" y="2886075"/>
              <a:ext cx="9525" cy="19431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29799" y="2327370"/>
                <a:ext cx="1741521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3 is recurring  </a:t>
                </a:r>
              </a:p>
              <a:p>
                <a:r>
                  <a:rPr lang="en-GB" dirty="0" smtClean="0"/>
                  <a:t>=0.8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99" y="2327370"/>
                <a:ext cx="1741521" cy="656846"/>
              </a:xfrm>
              <a:prstGeom prst="rect">
                <a:avLst/>
              </a:prstGeom>
              <a:blipFill>
                <a:blip r:embed="rId3"/>
                <a:stretch>
                  <a:fillRect l="-3147" t="-5556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58227" y="6399525"/>
            <a:ext cx="244837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Terminating decimal 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61087" y="6385369"/>
            <a:ext cx="244837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Recurring decimal </a:t>
            </a:r>
            <a:endParaRPr lang="en-GB" b="1" dirty="0"/>
          </a:p>
        </p:txBody>
      </p:sp>
      <p:sp>
        <p:nvSpPr>
          <p:cNvPr id="33" name="Title 5"/>
          <p:cNvSpPr>
            <a:spLocks noGrp="1"/>
          </p:cNvSpPr>
          <p:nvPr>
            <p:ph type="title"/>
          </p:nvPr>
        </p:nvSpPr>
        <p:spPr>
          <a:xfrm>
            <a:off x="0" y="-3093"/>
            <a:ext cx="7886700" cy="1325563"/>
          </a:xfrm>
        </p:spPr>
        <p:txBody>
          <a:bodyPr>
            <a:normAutofit/>
          </a:bodyPr>
          <a:lstStyle/>
          <a:p>
            <a:r>
              <a:rPr lang="en-GB" b="1" smtClean="0">
                <a:latin typeface="+mn-lt"/>
              </a:rPr>
              <a:t>Change </a:t>
            </a:r>
            <a:r>
              <a:rPr lang="en-GB" b="1" dirty="0" smtClean="0">
                <a:latin typeface="+mn-lt"/>
              </a:rPr>
              <a:t>recurring decimals into fractions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24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7" grpId="0" animBg="1"/>
      <p:bldP spid="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224" y="1400622"/>
                <a:ext cx="7886700" cy="7243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Change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acc>
                  </m:oMath>
                </a14:m>
                <a:r>
                  <a:rPr lang="en-GB" dirty="0" smtClean="0"/>
                  <a:t> into a fraction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224" y="1400622"/>
                <a:ext cx="7886700" cy="724392"/>
              </a:xfrm>
              <a:blipFill rotWithShape="0">
                <a:blip r:embed="rId2"/>
                <a:stretch>
                  <a:fillRect l="-1624"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Change recurring decimals into fractions</a:t>
            </a:r>
            <a:endParaRPr lang="en-GB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7430" y="2305318"/>
                <a:ext cx="7972023" cy="332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Let X = 0.88888888……</a:t>
                </a:r>
              </a:p>
              <a:p>
                <a:r>
                  <a:rPr lang="en-GB" sz="2800" dirty="0" smtClean="0">
                    <a:solidFill>
                      <a:srgbClr val="FF0000"/>
                    </a:solidFill>
                  </a:rPr>
                  <a:t>Only one digit is recurring so multiply by 10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10X = 8.888888888……</a:t>
                </a:r>
              </a:p>
              <a:p>
                <a:r>
                  <a:rPr lang="en-GB" sz="2800" u="sng" dirty="0" smtClean="0"/>
                  <a:t> -  X = 0.888888888……</a:t>
                </a:r>
                <a:r>
                  <a:rPr lang="en-GB" sz="2800" dirty="0" smtClean="0"/>
                  <a:t>		</a:t>
                </a:r>
              </a:p>
              <a:p>
                <a:r>
                  <a:rPr lang="en-GB" sz="2800" dirty="0" smtClean="0"/>
                  <a:t>  9X = 8</a:t>
                </a:r>
              </a:p>
              <a:p>
                <a:r>
                  <a:rPr lang="en-GB" sz="2800" dirty="0" smtClean="0"/>
                  <a:t>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 smtClean="0"/>
                  <a:t>  </a:t>
                </a:r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30" y="2305318"/>
                <a:ext cx="7972023" cy="3325077"/>
              </a:xfrm>
              <a:prstGeom prst="rect">
                <a:avLst/>
              </a:prstGeom>
              <a:blipFill rotWithShape="1">
                <a:blip r:embed="rId3"/>
                <a:stretch>
                  <a:fillRect l="-1606" t="-1648" b="-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404574" y="3963921"/>
            <a:ext cx="3729339" cy="523220"/>
            <a:chOff x="4404574" y="3963921"/>
            <a:chExt cx="3729339" cy="523220"/>
          </a:xfrm>
        </p:grpSpPr>
        <p:sp>
          <p:nvSpPr>
            <p:cNvPr id="6" name="Rectangle 5"/>
            <p:cNvSpPr/>
            <p:nvPr/>
          </p:nvSpPr>
          <p:spPr>
            <a:xfrm>
              <a:off x="5452794" y="3963921"/>
              <a:ext cx="26811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Subtract the two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404574" y="4225531"/>
              <a:ext cx="104822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781837" y="4487141"/>
            <a:ext cx="6599517" cy="523220"/>
            <a:chOff x="2781837" y="4487141"/>
            <a:chExt cx="6599517" cy="523220"/>
          </a:xfrm>
        </p:grpSpPr>
        <p:sp>
          <p:nvSpPr>
            <p:cNvPr id="7" name="Rectangle 6"/>
            <p:cNvSpPr/>
            <p:nvPr/>
          </p:nvSpPr>
          <p:spPr>
            <a:xfrm>
              <a:off x="5452794" y="4487141"/>
              <a:ext cx="3928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Divide both sides by 9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781837" y="4748751"/>
              <a:ext cx="26709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52293" y="5408955"/>
                <a:ext cx="3219718" cy="966098"/>
              </a:xfrm>
              <a:prstGeom prst="rect">
                <a:avLst/>
              </a:prstGeom>
              <a:solidFill>
                <a:srgbClr val="0099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/>
                  <a:t>0</a:t>
                </a:r>
                <a:r>
                  <a:rPr lang="en-GB" sz="4000" dirty="0"/>
                  <a:t>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acc>
                  </m:oMath>
                </a14:m>
                <a:r>
                  <a:rPr lang="en-GB" sz="4000" dirty="0" smtClean="0"/>
                  <a:t> =</a:t>
                </a:r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293" y="5408955"/>
                <a:ext cx="3219718" cy="96609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9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224" y="1286926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Change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acc>
                  </m:oMath>
                </a14:m>
                <a:r>
                  <a:rPr lang="en-GB" dirty="0" smtClean="0"/>
                  <a:t> into a fraction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224" y="1286926"/>
                <a:ext cx="7886700" cy="4351338"/>
              </a:xfrm>
              <a:blipFill rotWithShape="0">
                <a:blip r:embed="rId2"/>
                <a:stretch>
                  <a:fillRect l="-1624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52293" y="5408955"/>
                <a:ext cx="3219718" cy="962636"/>
              </a:xfrm>
              <a:prstGeom prst="rect">
                <a:avLst/>
              </a:prstGeom>
              <a:solidFill>
                <a:srgbClr val="0099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acc>
                  </m:oMath>
                </a14:m>
                <a:r>
                  <a:rPr lang="en-GB" sz="4000" dirty="0" smtClean="0"/>
                  <a:t> =</a:t>
                </a:r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293" y="5408955"/>
                <a:ext cx="3219718" cy="96263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430" y="2305318"/>
                <a:ext cx="7972023" cy="332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Let X = 0.7979797979……</a:t>
                </a:r>
              </a:p>
              <a:p>
                <a:r>
                  <a:rPr lang="en-GB" sz="2800" dirty="0" smtClean="0">
                    <a:solidFill>
                      <a:srgbClr val="FF0000"/>
                    </a:solidFill>
                  </a:rPr>
                  <a:t>Two digits are recurring so multiply by 100 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100X = 79.797979797……</a:t>
                </a:r>
                <a:endParaRPr lang="en-GB" sz="2800" dirty="0"/>
              </a:p>
              <a:p>
                <a:r>
                  <a:rPr lang="en-GB" sz="2800" u="sng" dirty="0" smtClean="0"/>
                  <a:t> -    X = 0.7979797979……</a:t>
                </a:r>
                <a:r>
                  <a:rPr lang="en-GB" sz="2800" dirty="0" smtClean="0"/>
                  <a:t>		</a:t>
                </a:r>
              </a:p>
              <a:p>
                <a:r>
                  <a:rPr lang="en-GB" sz="2800" dirty="0" smtClean="0"/>
                  <a:t>  99X = 79</a:t>
                </a:r>
              </a:p>
              <a:p>
                <a:r>
                  <a:rPr lang="en-GB" sz="2800" dirty="0" smtClean="0"/>
                  <a:t>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GB" sz="2800" dirty="0" smtClean="0"/>
                  <a:t>  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30" y="2305318"/>
                <a:ext cx="7972023" cy="3325077"/>
              </a:xfrm>
              <a:prstGeom prst="rect">
                <a:avLst/>
              </a:prstGeom>
              <a:blipFill rotWithShape="1">
                <a:blip r:embed="rId4"/>
                <a:stretch>
                  <a:fillRect l="-1606" t="-1648" b="-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675032" y="3872741"/>
            <a:ext cx="3535939" cy="954107"/>
            <a:chOff x="4404575" y="3945864"/>
            <a:chExt cx="3590281" cy="954107"/>
          </a:xfrm>
        </p:grpSpPr>
        <p:sp>
          <p:nvSpPr>
            <p:cNvPr id="9" name="Rectangle 8"/>
            <p:cNvSpPr/>
            <p:nvPr/>
          </p:nvSpPr>
          <p:spPr>
            <a:xfrm>
              <a:off x="5247728" y="3945864"/>
              <a:ext cx="27471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Subtract the two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404575" y="4220120"/>
              <a:ext cx="843153" cy="54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52294" y="4414018"/>
            <a:ext cx="5937160" cy="523220"/>
            <a:chOff x="2781837" y="4487141"/>
            <a:chExt cx="6599517" cy="523220"/>
          </a:xfrm>
        </p:grpSpPr>
        <p:sp>
          <p:nvSpPr>
            <p:cNvPr id="12" name="Rectangle 11"/>
            <p:cNvSpPr/>
            <p:nvPr/>
          </p:nvSpPr>
          <p:spPr>
            <a:xfrm>
              <a:off x="5452794" y="4487141"/>
              <a:ext cx="3928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Divide both sides by 99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781837" y="4748751"/>
              <a:ext cx="26709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Change recurring decimals into fractions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5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224" y="1286926"/>
                <a:ext cx="78867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Change 0.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1</m:t>
                    </m:r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GB" dirty="0" smtClean="0"/>
                  <a:t> into a fraction</a:t>
                </a:r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224" y="1286926"/>
                <a:ext cx="7886700" cy="4351338"/>
              </a:xfrm>
              <a:blipFill rotWithShape="0">
                <a:blip r:embed="rId2"/>
                <a:stretch>
                  <a:fillRect l="-1624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40317" y="5676690"/>
                <a:ext cx="3219718" cy="966098"/>
              </a:xfrm>
              <a:prstGeom prst="rect">
                <a:avLst/>
              </a:prstGeom>
              <a:solidFill>
                <a:srgbClr val="0099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 smtClean="0"/>
                  <a:t>0.</a:t>
                </a:r>
                <a14:m>
                  <m:oMath xmlns:m="http://schemas.openxmlformats.org/officeDocument/2006/math">
                    <m:r>
                      <a:rPr lang="en-GB" sz="4000">
                        <a:latin typeface="Cambria Math" panose="02040503050406030204" pitchFamily="18" charset="0"/>
                      </a:rPr>
                      <m:t>1</m:t>
                    </m:r>
                    <m:acc>
                      <m:accPr>
                        <m:chr m:val="̇"/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000" i="1" dirty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GB" sz="4000" dirty="0" smtClean="0"/>
                  <a:t> =</a:t>
                </a:r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317" y="5676690"/>
                <a:ext cx="3219718" cy="96609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0157" y="2083878"/>
                <a:ext cx="7972023" cy="3312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Let X = 0.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1</m:t>
                    </m:r>
                    <m:acc>
                      <m:accPr>
                        <m:chr m:val="̇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GB" sz="2800" dirty="0" smtClean="0"/>
                  <a:t>		10X = 1.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GB" sz="2800" dirty="0" smtClean="0"/>
                  <a:t> 			1000X=136.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GB" sz="2800" dirty="0" smtClean="0"/>
                  <a:t> 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1000X = 136.3636363……</a:t>
                </a:r>
                <a:endParaRPr lang="en-GB" sz="2800" dirty="0"/>
              </a:p>
              <a:p>
                <a:r>
                  <a:rPr lang="en-GB" sz="2800" u="sng" dirty="0" smtClean="0"/>
                  <a:t> -  10X = 1.363636363……</a:t>
                </a:r>
                <a:r>
                  <a:rPr lang="en-GB" sz="2800" dirty="0" smtClean="0"/>
                  <a:t>		</a:t>
                </a:r>
              </a:p>
              <a:p>
                <a:r>
                  <a:rPr lang="en-GB" sz="2800" dirty="0" smtClean="0"/>
                  <a:t>  990X = 135</a:t>
                </a:r>
              </a:p>
              <a:p>
                <a:r>
                  <a:rPr lang="en-GB" sz="2800" dirty="0" smtClean="0"/>
                  <a:t>   </a:t>
                </a:r>
              </a:p>
              <a:p>
                <a:r>
                  <a:rPr lang="en-GB" sz="2800" dirty="0"/>
                  <a:t>	</a:t>
                </a:r>
                <a:r>
                  <a:rPr lang="en-GB" sz="2800" dirty="0" smtClean="0"/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135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990</m:t>
                        </m:r>
                      </m:den>
                    </m:f>
                  </m:oMath>
                </a14:m>
                <a:r>
                  <a:rPr lang="en-GB" sz="28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198</m:t>
                        </m:r>
                      </m:den>
                    </m:f>
                  </m:oMath>
                </a14:m>
                <a:r>
                  <a:rPr lang="en-GB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57" y="2083878"/>
                <a:ext cx="7972023" cy="331212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529" t="-1289" b="-16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597759" y="3360030"/>
            <a:ext cx="3535939" cy="954107"/>
            <a:chOff x="4404575" y="3654593"/>
            <a:chExt cx="3590281" cy="954107"/>
          </a:xfrm>
        </p:grpSpPr>
        <p:sp>
          <p:nvSpPr>
            <p:cNvPr id="10" name="Rectangle 9"/>
            <p:cNvSpPr/>
            <p:nvPr/>
          </p:nvSpPr>
          <p:spPr>
            <a:xfrm>
              <a:off x="5247728" y="3654593"/>
              <a:ext cx="27471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Subtract the two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404575" y="3921879"/>
              <a:ext cx="843153" cy="54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054158" y="3754850"/>
            <a:ext cx="6095057" cy="954107"/>
            <a:chOff x="2781837" y="4434053"/>
            <a:chExt cx="6426520" cy="954107"/>
          </a:xfrm>
        </p:grpSpPr>
        <p:sp>
          <p:nvSpPr>
            <p:cNvPr id="13" name="Rectangle 12"/>
            <p:cNvSpPr/>
            <p:nvPr/>
          </p:nvSpPr>
          <p:spPr>
            <a:xfrm>
              <a:off x="5279797" y="4434053"/>
              <a:ext cx="39285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Divide both sides by 990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781837" y="4737774"/>
              <a:ext cx="2430687" cy="109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395469" y="4090526"/>
            <a:ext cx="1444849" cy="1766890"/>
            <a:chOff x="2421228" y="4590451"/>
            <a:chExt cx="1444849" cy="1766890"/>
          </a:xfrm>
        </p:grpSpPr>
        <p:sp>
          <p:nvSpPr>
            <p:cNvPr id="17" name="Curved Down Arrow 16"/>
            <p:cNvSpPr/>
            <p:nvPr/>
          </p:nvSpPr>
          <p:spPr>
            <a:xfrm>
              <a:off x="2421228" y="4966431"/>
              <a:ext cx="643944" cy="17288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3222133" y="4959783"/>
              <a:ext cx="643944" cy="17288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>
              <a:off x="2421228" y="5826890"/>
              <a:ext cx="643944" cy="16178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>
              <a:off x="3222133" y="5837008"/>
              <a:ext cx="643944" cy="16178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3648" y="5988009"/>
              <a:ext cx="540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÷ 9</a:t>
              </a:r>
              <a:endParaRPr lang="en-GB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5930" y="4619979"/>
              <a:ext cx="540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÷ 5</a:t>
              </a:r>
              <a:endParaRPr lang="en-GB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13493" y="4590451"/>
              <a:ext cx="540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÷ 9</a:t>
              </a:r>
              <a:endParaRPr lang="en-GB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34107" y="5974442"/>
              <a:ext cx="540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÷ 5</a:t>
              </a:r>
              <a:endParaRPr lang="en-GB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99992" y="4668308"/>
            <a:ext cx="4961338" cy="523220"/>
            <a:chOff x="2781838" y="4474291"/>
            <a:chExt cx="5231147" cy="523220"/>
          </a:xfrm>
        </p:grpSpPr>
        <p:sp>
          <p:nvSpPr>
            <p:cNvPr id="30" name="Rectangle 29"/>
            <p:cNvSpPr/>
            <p:nvPr/>
          </p:nvSpPr>
          <p:spPr>
            <a:xfrm>
              <a:off x="4084425" y="4474291"/>
              <a:ext cx="3928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Simplify the fraction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2781838" y="4748399"/>
              <a:ext cx="1187561" cy="3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Change recurring decimals into fractions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63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1073" y="1184856"/>
                <a:ext cx="8579744" cy="5537915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en-GB" dirty="0" smtClean="0"/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dirty="0" smtClean="0"/>
                  <a:t>  into a decimal 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en-GB" dirty="0" smtClean="0"/>
                  <a:t>Change 0.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GB" dirty="0" smtClean="0"/>
                  <a:t> into a fraction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en-GB" dirty="0" smtClean="0"/>
                  <a:t>Change the following fractions into decimals and state whether they are recurring decimals or terminating decimals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GB" dirty="0" smtClean="0"/>
                  <a:t>        (</a:t>
                </a:r>
                <a:r>
                  <a:rPr lang="en-GB" dirty="0" err="1" smtClean="0"/>
                  <a:t>i</a:t>
                </a:r>
                <a:r>
                  <a:rPr lang="en-GB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dirty="0" smtClean="0"/>
                  <a:t> 			(ii)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4"/>
                </a:pPr>
                <a:r>
                  <a:rPr lang="en-GB" dirty="0" smtClean="0"/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GB" dirty="0" smtClean="0"/>
                  <a:t> into a decimal</a:t>
                </a: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4"/>
                </a:pPr>
                <a:r>
                  <a:rPr lang="en-GB" dirty="0" smtClean="0"/>
                  <a:t>Change 0.4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GB" dirty="0" smtClean="0"/>
                  <a:t> into a fraction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lphaLcParenR" startAt="6"/>
                </a:pPr>
                <a:r>
                  <a:rPr lang="en-GB" dirty="0"/>
                  <a:t>Change the following fractions into decimals and state whether they are recurring decimals or terminating decimals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GB" dirty="0"/>
                  <a:t>        (</a:t>
                </a:r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den>
                    </m:f>
                  </m:oMath>
                </a14:m>
                <a:r>
                  <a:rPr lang="en-GB" dirty="0"/>
                  <a:t> 			(ii)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457200" indent="-457200">
                  <a:buFont typeface="+mj-lt"/>
                  <a:buAutoNum type="alphaLcParenR" startAt="4"/>
                </a:pPr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073" y="1184856"/>
                <a:ext cx="8579744" cy="5537915"/>
              </a:xfrm>
              <a:blipFill rotWithShape="0">
                <a:blip r:embed="rId2" cstate="print"/>
                <a:stretch>
                  <a:fillRect l="-782" t="-1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07908" y="1184856"/>
                <a:ext cx="1906073" cy="474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=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acc>
                  </m:oMath>
                </a14:m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8" y="1184856"/>
                <a:ext cx="1906073" cy="47429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792" t="-7692" b="-28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98061" y="1659153"/>
                <a:ext cx="1906073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𝟗𝟏</m:t>
                        </m:r>
                      </m:num>
                      <m:den>
                        <m:r>
                          <a:rPr lang="en-GB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𝟗𝟗</m:t>
                        </m:r>
                      </m:den>
                    </m:f>
                  </m:oMath>
                </a14:m>
                <a:endParaRPr lang="en-GB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1" y="1659153"/>
                <a:ext cx="1906073" cy="62581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792" b="-8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93627" y="2828985"/>
            <a:ext cx="220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= 0.15 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Terminating decimal </a:t>
            </a:r>
            <a:endParaRPr lang="en-GB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73501" y="2828984"/>
                <a:ext cx="1906073" cy="65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70C0"/>
                    </a:solidFill>
                  </a:rPr>
                  <a:t>= 0.3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acc>
                  </m:oMath>
                </a14:m>
                <a:r>
                  <a:rPr lang="en-GB" b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GB" b="1" dirty="0" smtClean="0">
                    <a:solidFill>
                      <a:srgbClr val="0070C0"/>
                    </a:solidFill>
                  </a:rPr>
                  <a:t>Recurring decimal </a:t>
                </a:r>
                <a:endParaRPr lang="en-GB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01" y="2828984"/>
                <a:ext cx="1906073" cy="65498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556" t="-2778" r="-4153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90057" y="3508458"/>
                <a:ext cx="877163" cy="418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70C0"/>
                    </a:solidFill>
                  </a:rPr>
                  <a:t>=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acc>
                  </m:oMath>
                </a14:m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057" y="3508458"/>
                <a:ext cx="877163" cy="41812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7639" t="-4412" r="-4167" b="-26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82246" y="4019879"/>
                <a:ext cx="595035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46" y="4019879"/>
                <a:ext cx="595035" cy="53694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10204" b="-6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61484" y="5351097"/>
                <a:ext cx="1906073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0070C0"/>
                    </a:solidFill>
                  </a:rPr>
                  <a:t>= 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r>
                  <a:rPr lang="en-GB" b="1" dirty="0" smtClean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acc>
                  </m:oMath>
                </a14:m>
                <a:r>
                  <a:rPr lang="en-GB" b="1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GB" b="1" dirty="0" smtClean="0">
                    <a:solidFill>
                      <a:srgbClr val="0070C0"/>
                    </a:solidFill>
                  </a:rPr>
                  <a:t>Recurring decimal </a:t>
                </a:r>
                <a:endParaRPr lang="en-GB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484" y="5351097"/>
                <a:ext cx="1906073" cy="680699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2885" t="-3604" r="-4167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73501" y="5351097"/>
            <a:ext cx="220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= 0.1875 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Terminating decimal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+mn-lt"/>
              </a:rPr>
              <a:t>Practice solutions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0920" y="1544504"/>
                <a:ext cx="7997781" cy="7994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3200" dirty="0" smtClean="0"/>
                  <a:t>Prove that the recurring decimal 0.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GB" sz="32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920" y="1544504"/>
                <a:ext cx="7997781" cy="799451"/>
              </a:xfrm>
              <a:blipFill rotWithShape="0">
                <a:blip r:embed="rId2" cstate="print"/>
                <a:stretch>
                  <a:fillRect l="-1905" t="-3030" b="-37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7430" y="2305318"/>
                <a:ext cx="7972023" cy="415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Let X = 0.72727272……</a:t>
                </a:r>
              </a:p>
              <a:p>
                <a:r>
                  <a:rPr lang="en-GB" sz="2800" dirty="0" smtClean="0">
                    <a:solidFill>
                      <a:srgbClr val="FF0000"/>
                    </a:solidFill>
                  </a:rPr>
                  <a:t>Two digits are recurring so multiply by 100  </a:t>
                </a:r>
              </a:p>
              <a:p>
                <a:endParaRPr lang="en-GB" sz="2800" dirty="0"/>
              </a:p>
              <a:p>
                <a:r>
                  <a:rPr lang="en-GB" sz="2800" dirty="0" smtClean="0"/>
                  <a:t>100X = 72.72727272……</a:t>
                </a:r>
                <a:endParaRPr lang="en-GB" sz="2800" dirty="0"/>
              </a:p>
              <a:p>
                <a:r>
                  <a:rPr lang="en-GB" sz="2800" u="sng" dirty="0" smtClean="0"/>
                  <a:t> -    X = 0.7272727272……</a:t>
                </a:r>
                <a:r>
                  <a:rPr lang="en-GB" sz="2800" dirty="0" smtClean="0"/>
                  <a:t>		</a:t>
                </a:r>
              </a:p>
              <a:p>
                <a:r>
                  <a:rPr lang="en-GB" sz="2800" dirty="0" smtClean="0"/>
                  <a:t>  99X = 72</a:t>
                </a:r>
              </a:p>
              <a:p>
                <a:endParaRPr lang="en-GB" sz="2800" dirty="0" smtClean="0"/>
              </a:p>
              <a:p>
                <a:r>
                  <a:rPr lang="en-GB" sz="2800" dirty="0" smtClean="0"/>
                  <a:t>   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GB" sz="2800" dirty="0" smtClean="0"/>
                  <a:t>  =</a:t>
                </a:r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30" y="2305318"/>
                <a:ext cx="7972023" cy="4151008"/>
              </a:xfrm>
              <a:prstGeom prst="rect">
                <a:avLst/>
              </a:prstGeom>
              <a:blipFill rotWithShape="1">
                <a:blip r:embed="rId3"/>
                <a:stretch>
                  <a:fillRect l="-1606" t="-1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5032" y="3872741"/>
            <a:ext cx="3535939" cy="954107"/>
            <a:chOff x="4404575" y="3945864"/>
            <a:chExt cx="3590281" cy="954107"/>
          </a:xfrm>
        </p:grpSpPr>
        <p:sp>
          <p:nvSpPr>
            <p:cNvPr id="7" name="Rectangle 6"/>
            <p:cNvSpPr/>
            <p:nvPr/>
          </p:nvSpPr>
          <p:spPr>
            <a:xfrm>
              <a:off x="5247728" y="3945864"/>
              <a:ext cx="27471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Subtract the two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404575" y="4220120"/>
              <a:ext cx="843153" cy="541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52294" y="4414018"/>
            <a:ext cx="5937160" cy="523220"/>
            <a:chOff x="2781837" y="4487141"/>
            <a:chExt cx="6599517" cy="523220"/>
          </a:xfrm>
        </p:grpSpPr>
        <p:sp>
          <p:nvSpPr>
            <p:cNvPr id="10" name="Rectangle 9"/>
            <p:cNvSpPr/>
            <p:nvPr/>
          </p:nvSpPr>
          <p:spPr>
            <a:xfrm>
              <a:off x="5452794" y="4487141"/>
              <a:ext cx="3928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Divide both sides by 99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781837" y="4748751"/>
              <a:ext cx="26709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40306" y="4849222"/>
            <a:ext cx="643944" cy="1897140"/>
            <a:chOff x="3222133" y="4643114"/>
            <a:chExt cx="643944" cy="1714227"/>
          </a:xfrm>
        </p:grpSpPr>
        <p:sp>
          <p:nvSpPr>
            <p:cNvPr id="14" name="Curved Down Arrow 13"/>
            <p:cNvSpPr/>
            <p:nvPr/>
          </p:nvSpPr>
          <p:spPr>
            <a:xfrm>
              <a:off x="3222133" y="4887799"/>
              <a:ext cx="643944" cy="17288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Curved Up Arrow 15"/>
            <p:cNvSpPr/>
            <p:nvPr/>
          </p:nvSpPr>
          <p:spPr>
            <a:xfrm>
              <a:off x="3222133" y="5837008"/>
              <a:ext cx="643944" cy="16178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3648" y="5988009"/>
              <a:ext cx="540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÷ 9</a:t>
              </a:r>
              <a:endParaRPr lang="en-GB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25164" y="4643114"/>
              <a:ext cx="540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÷ 9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531163" y="5337578"/>
                <a:ext cx="527709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163" y="5337578"/>
                <a:ext cx="527709" cy="66851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253738" y="5311348"/>
            <a:ext cx="4961338" cy="523220"/>
            <a:chOff x="2781838" y="4474291"/>
            <a:chExt cx="5231147" cy="523220"/>
          </a:xfrm>
        </p:grpSpPr>
        <p:sp>
          <p:nvSpPr>
            <p:cNvPr id="20" name="Rectangle 19"/>
            <p:cNvSpPr/>
            <p:nvPr/>
          </p:nvSpPr>
          <p:spPr>
            <a:xfrm>
              <a:off x="4084425" y="4474291"/>
              <a:ext cx="3928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Simplify the fraction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781838" y="4748399"/>
              <a:ext cx="1187561" cy="3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5"/>
          <p:cNvSpPr>
            <a:spLocks noGrp="1"/>
          </p:cNvSpPr>
          <p:nvPr>
            <p:ph type="title"/>
          </p:nvPr>
        </p:nvSpPr>
        <p:spPr>
          <a:xfrm>
            <a:off x="0" y="-6927"/>
            <a:ext cx="7886700" cy="1325563"/>
          </a:xfrm>
        </p:spPr>
        <p:txBody>
          <a:bodyPr>
            <a:normAutofit/>
          </a:bodyPr>
          <a:lstStyle/>
          <a:p>
            <a:r>
              <a:rPr lang="en-GB" b="1" smtClean="0">
                <a:latin typeface="+mn-lt"/>
              </a:rPr>
              <a:t>Problem solving and reasoning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3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2091</TotalTime>
  <Words>412</Words>
  <Application>Microsoft Office PowerPoint</Application>
  <PresentationFormat>On-screen Show (4:3)</PresentationFormat>
  <Paragraphs>151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Recurring decimals</vt:lpstr>
      <vt:lpstr>PowerPoint Presentation</vt:lpstr>
      <vt:lpstr>PowerPoint Presentation</vt:lpstr>
      <vt:lpstr>Change recurring decimals into fractions</vt:lpstr>
      <vt:lpstr>Change recurring decimals into fractions</vt:lpstr>
      <vt:lpstr>Change recurring decimals into fractions</vt:lpstr>
      <vt:lpstr>Change recurring decimals into fractions</vt:lpstr>
      <vt:lpstr>Practice solutions</vt:lpstr>
      <vt:lpstr>Problem solving and reasoning</vt:lpstr>
      <vt:lpstr>Problem solving and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Moody</dc:creator>
  <cp:lastModifiedBy>Windows User</cp:lastModifiedBy>
  <cp:revision>363</cp:revision>
  <cp:lastPrinted>2017-09-25T07:02:51Z</cp:lastPrinted>
  <dcterms:created xsi:type="dcterms:W3CDTF">2016-01-18T14:56:17Z</dcterms:created>
  <dcterms:modified xsi:type="dcterms:W3CDTF">2020-04-15T18:48:37Z</dcterms:modified>
</cp:coreProperties>
</file>