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5"/>
  </p:notesMasterIdLst>
  <p:handoutMasterIdLst>
    <p:handoutMasterId r:id="rId6"/>
  </p:handoutMasterIdLst>
  <p:sldIdLst>
    <p:sldId id="279" r:id="rId2"/>
    <p:sldId id="256" r:id="rId3"/>
    <p:sldId id="281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4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0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737EE05B-0870-423B-9FAD-0A7F4CEF6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937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C1FC30A7-D56B-4E0F-BEC1-E9F406A359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3199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17E891A-0F60-4C69-8707-21CC1BE288F8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07950" y="5445125"/>
            <a:ext cx="8959850" cy="0"/>
          </a:xfrm>
          <a:prstGeom prst="line">
            <a:avLst/>
          </a:prstGeom>
          <a:noFill/>
          <a:ln w="19050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5" name="Picture 1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811838"/>
            <a:ext cx="16002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9"/>
          <p:cNvSpPr txBox="1">
            <a:spLocks noChangeArrowheads="1"/>
          </p:cNvSpPr>
          <p:nvPr userDrawn="1"/>
        </p:nvSpPr>
        <p:spPr bwMode="auto">
          <a:xfrm>
            <a:off x="468313" y="5734050"/>
            <a:ext cx="5832475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/>
              <a:t>Further Mathematics Support Programme</a:t>
            </a:r>
          </a:p>
          <a:p>
            <a:pPr eaLnBrk="1" hangingPunct="1">
              <a:spcBef>
                <a:spcPct val="50000"/>
              </a:spcBef>
            </a:pPr>
            <a:r>
              <a:rPr lang="en-GB"/>
              <a:t>www.furthermaths.org.uk</a:t>
            </a:r>
            <a:endParaRPr lang="en-US"/>
          </a:p>
        </p:txBody>
      </p:sp>
      <p:pic>
        <p:nvPicPr>
          <p:cNvPr id="7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77788"/>
            <a:ext cx="895985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10603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3357563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 b="1">
                <a:latin typeface="Bradley Hand ITC" pitchFamily="66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3049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62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980728"/>
            <a:ext cx="2058988" cy="525021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80728"/>
            <a:ext cx="6029325" cy="525021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737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958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732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700213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700213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9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92697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183" y="1988840"/>
            <a:ext cx="4040188" cy="7117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780927"/>
            <a:ext cx="4040188" cy="33452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1988840"/>
            <a:ext cx="4041775" cy="7117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80927"/>
            <a:ext cx="4041775" cy="33452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212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918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6662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10705"/>
            <a:ext cx="3008313" cy="105014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19869"/>
            <a:ext cx="5111750" cy="52894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2856"/>
            <a:ext cx="3008313" cy="39933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6592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80727"/>
            <a:ext cx="5486400" cy="374684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4631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81075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7838" y="2327275"/>
            <a:ext cx="8229600" cy="362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>
            <a:off x="107950" y="6172200"/>
            <a:ext cx="8959850" cy="0"/>
          </a:xfrm>
          <a:prstGeom prst="line">
            <a:avLst/>
          </a:prstGeom>
          <a:noFill/>
          <a:ln w="19050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029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77788"/>
            <a:ext cx="895985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Text Box 9"/>
          <p:cNvSpPr txBox="1">
            <a:spLocks noChangeArrowheads="1"/>
          </p:cNvSpPr>
          <p:nvPr/>
        </p:nvSpPr>
        <p:spPr bwMode="auto">
          <a:xfrm>
            <a:off x="468313" y="6300788"/>
            <a:ext cx="8280400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/>
              <a:t>Further Mathematics Support Programme		</a:t>
            </a:r>
            <a:r>
              <a:rPr lang="en-GB"/>
              <a:t>www.furthermaths.org.uk</a:t>
            </a:r>
            <a:endParaRPr lang="en-US"/>
          </a:p>
          <a:p>
            <a:pPr eaLnBrk="1" hangingPunct="1">
              <a:spcBef>
                <a:spcPct val="50000"/>
              </a:spcBef>
            </a:pPr>
            <a:endParaRPr lang="en-GB" b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pic>
        <p:nvPicPr>
          <p:cNvPr id="3075" name="Picture 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 w="3175" algn="in">
            <a:solidFill>
              <a:srgbClr val="CCCC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19700" y="3789363"/>
            <a:ext cx="3924300" cy="26638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250825" y="2492375"/>
            <a:ext cx="88931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400" b="1"/>
              <a:t>Further Mathematics Support Programme</a:t>
            </a:r>
          </a:p>
        </p:txBody>
      </p:sp>
      <p:pic>
        <p:nvPicPr>
          <p:cNvPr id="3078" name="Picture 9" descr="FMSP_logo_small V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084763"/>
            <a:ext cx="1943100" cy="136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60350"/>
            <a:ext cx="113665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524000"/>
            <a:ext cx="7623175" cy="2192338"/>
          </a:xfrm>
        </p:spPr>
        <p:txBody>
          <a:bodyPr/>
          <a:lstStyle/>
          <a:p>
            <a:pPr algn="ctr" eaLnBrk="1" hangingPunct="1"/>
            <a:r>
              <a:rPr lang="en-GB" dirty="0" smtClean="0"/>
              <a:t>Quadratic Functions </a:t>
            </a:r>
            <a:r>
              <a:rPr lang="en-GB" smtClean="0"/>
              <a:t>and Expressions</a:t>
            </a:r>
            <a:endParaRPr lang="en-US" dirty="0" smtClean="0"/>
          </a:p>
        </p:txBody>
      </p:sp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1979613" y="4076700"/>
            <a:ext cx="56165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GB" sz="3200" b="1">
                <a:latin typeface="Bradley Hand ITC" pitchFamily="66" charset="0"/>
              </a:rPr>
              <a:t>Let Maths take you Further…</a:t>
            </a:r>
          </a:p>
          <a:p>
            <a:pPr algn="ctr" eaLnBrk="1" hangingPunct="1">
              <a:spcBef>
                <a:spcPct val="50000"/>
              </a:spcBef>
            </a:pPr>
            <a:endParaRPr lang="en-US" sz="3200">
              <a:latin typeface="Bradley Hand ITC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2700" b="1" dirty="0">
                <a:latin typeface="+mn-lt"/>
                <a:cs typeface="Arial" pitchFamily="34" charset="0"/>
              </a:rPr>
              <a:t>All, some or none?</a:t>
            </a:r>
            <a:r>
              <a:rPr lang="en-GB" sz="3100" dirty="0">
                <a:latin typeface="+mn-lt"/>
                <a:cs typeface="Arial" pitchFamily="34" charset="0"/>
              </a:rPr>
              <a:t/>
            </a:r>
            <a:br>
              <a:rPr lang="en-GB" sz="3100" dirty="0">
                <a:latin typeface="+mn-lt"/>
                <a:cs typeface="Arial" pitchFamily="34" charset="0"/>
              </a:rPr>
            </a:br>
            <a:r>
              <a:rPr lang="en-GB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 each question there are 5 related statements.  </a:t>
            </a:r>
            <a:r>
              <a:rPr lang="en-GB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GB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en-GB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each case decide </a:t>
            </a:r>
            <a:r>
              <a:rPr lang="en-GB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which </a:t>
            </a:r>
            <a:r>
              <a:rPr lang="en-GB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 them are true.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/>
            </a:r>
            <a:br>
              <a:rPr lang="en-GB" sz="2000" dirty="0">
                <a:latin typeface="Arial" pitchFamily="34" charset="0"/>
                <a:cs typeface="Arial" pitchFamily="34" charset="0"/>
              </a:rPr>
            </a:b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198" y="908720"/>
            <a:ext cx="332639" cy="720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36504"/>
          </a:xfrm>
        </p:spPr>
        <p:txBody>
          <a:bodyPr/>
          <a:lstStyle/>
          <a:p>
            <a:pPr marL="0" lvl="0" indent="0">
              <a:buNone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) The 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quadratic y= x</a:t>
            </a:r>
            <a:r>
              <a:rPr lang="en-GB" sz="16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 – 2x – 3:</a:t>
            </a:r>
          </a:p>
          <a:p>
            <a:pPr marL="457200" lvl="1" indent="0"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a. rearranges 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to  y= (x– 1)</a:t>
            </a:r>
            <a:r>
              <a:rPr lang="en-GB" sz="16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 – 2  		d. has an axis of symmetry at x = 1</a:t>
            </a:r>
          </a:p>
          <a:p>
            <a:pPr marL="457200" lvl="1" indent="0"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b. 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h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as 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a y intercept at -3 			e. has a minimum value of -3 </a:t>
            </a: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c. factorises to y=(x-3)(x+1)</a:t>
            </a:r>
            <a:endParaRPr lang="en-GB" sz="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sz="8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lvl="0" indent="0"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2) The 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quadratic y= (x+1)</a:t>
            </a:r>
            <a:r>
              <a:rPr lang="en-GB" sz="16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 +2:</a:t>
            </a:r>
          </a:p>
          <a:p>
            <a:pPr marL="457200" lvl="1" indent="0"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a. rearranges 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to y=(x+1)(x+2)		d. has an axis of symmetry </a:t>
            </a:r>
          </a:p>
          <a:p>
            <a:pPr marL="457200" lvl="1" indent="0"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b. has 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a minimum value of 2		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. doesn’t cross the x axis </a:t>
            </a:r>
          </a:p>
          <a:p>
            <a:pPr marL="457200" lvl="1" indent="0"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c. always 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has positive values for y </a:t>
            </a:r>
            <a:endParaRPr lang="en-GB" sz="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sz="8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lvl="0" indent="0"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3) All 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quadratics:</a:t>
            </a:r>
          </a:p>
          <a:p>
            <a:pPr marL="457200" lvl="1" indent="0"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a. have 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an axis of symmetry		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. cross the y axis once </a:t>
            </a:r>
          </a:p>
          <a:p>
            <a:pPr marL="457200" lvl="1" indent="0"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b. cross 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the x axis 			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. have a minimum value </a:t>
            </a:r>
          </a:p>
          <a:p>
            <a:pPr marL="457200" lvl="1" indent="0"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c. can 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be arranged to a completed square format </a:t>
            </a:r>
            <a:endParaRPr lang="en-GB" sz="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sz="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sz="1600" dirty="0">
                <a:latin typeface="Arial" pitchFamily="34" charset="0"/>
                <a:cs typeface="Arial" pitchFamily="34" charset="0"/>
              </a:rPr>
              <a:t>Challenge: For any statements that are false in question 3, give counter examples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explain when and why they are false.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540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 FMSP managed by MEI PowerPoint template">
  <a:themeElements>
    <a:clrScheme name="PP master slid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PP master slid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 master slid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 master slid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 master slid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 master slid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 master slid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 master slid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 master slid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 master slid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 master slid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 FMSP managed by MEI PowerPoint template</Template>
  <TotalTime>4</TotalTime>
  <Words>45</Words>
  <Application>Microsoft Office PowerPoint</Application>
  <PresentationFormat>On-screen Show (4:3)</PresentationFormat>
  <Paragraphs>21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 FMSP managed by MEI PowerPoint template</vt:lpstr>
      <vt:lpstr>PowerPoint Presentation</vt:lpstr>
      <vt:lpstr>Quadratic Functions and Expressions</vt:lpstr>
      <vt:lpstr>All, some or none? For each question there are 5 related statements.   In each case decide which of them are true. </vt:lpstr>
    </vt:vector>
  </TitlesOfParts>
  <Company>MEI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 Knights</dc:creator>
  <cp:lastModifiedBy>Carol Knights</cp:lastModifiedBy>
  <cp:revision>3</cp:revision>
  <dcterms:created xsi:type="dcterms:W3CDTF">2012-11-14T15:02:07Z</dcterms:created>
  <dcterms:modified xsi:type="dcterms:W3CDTF">2012-11-18T20:30:07Z</dcterms:modified>
</cp:coreProperties>
</file>