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E683-2B30-43C1-9C2B-6B360BE14F2A}" type="datetimeFigureOut">
              <a:rPr lang="en-GB" smtClean="0"/>
              <a:pPr/>
              <a:t>18/01/2012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8D4C-08E4-4398-AE2C-8E6C170FFA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Matrices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6E0DA6C-4FF5-49FF-B388-B9212A54C502}" type="datetime2">
              <a:rPr lang="en-GB" smtClean="0"/>
              <a:pPr/>
              <a:t>Wednesday, 18 January 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28622" y="2500306"/>
            <a:ext cx="4071966" cy="928694"/>
          </a:xfrm>
          <a:prstGeom prst="roundRect">
            <a:avLst/>
          </a:prstGeom>
          <a:solidFill>
            <a:schemeClr val="accent3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1271564" y="857232"/>
            <a:ext cx="2786082" cy="928694"/>
          </a:xfrm>
          <a:prstGeom prst="roundRect">
            <a:avLst/>
          </a:prstGeom>
          <a:solidFill>
            <a:schemeClr val="accent3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general</a:t>
            </a:r>
            <a:endParaRPr lang="en-GB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89088" y="1000125"/>
          <a:ext cx="2101850" cy="657225"/>
        </p:xfrm>
        <a:graphic>
          <a:graphicData uri="http://schemas.openxmlformats.org/presentationml/2006/ole">
            <p:oleObj spid="_x0000_s19458" name="Equation" r:id="rId3" imgW="146016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92880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2 by 2 matrix multiplied by a 2 by 1 gives a 2 by 1 matrix</a:t>
            </a:r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922338" y="2643188"/>
          <a:ext cx="3436937" cy="657225"/>
        </p:xfrm>
        <a:graphic>
          <a:graphicData uri="http://schemas.openxmlformats.org/presentationml/2006/ole">
            <p:oleObj spid="_x0000_s19459" name="Equation" r:id="rId4" imgW="238752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350043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2 by 2 matrix multiplied by a 2 by 2 gives a 2 by 2 matrix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14338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Example</a:t>
            </a:r>
          </a:p>
          <a:p>
            <a:r>
              <a:rPr lang="en-GB" dirty="0" smtClean="0"/>
              <a:t>Find the product of the following:</a:t>
            </a:r>
          </a:p>
          <a:p>
            <a:r>
              <a:rPr lang="en-GB" dirty="0" smtClean="0"/>
              <a:t>a)			b)			c)</a:t>
            </a:r>
            <a:endParaRPr lang="en-GB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85786" y="4786322"/>
          <a:ext cx="1535112" cy="1022350"/>
        </p:xfrm>
        <a:graphic>
          <a:graphicData uri="http://schemas.openxmlformats.org/presentationml/2006/ole">
            <p:oleObj spid="_x0000_s19460" name="Equation" r:id="rId5" imgW="1066680" imgH="71100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821113" y="4897438"/>
          <a:ext cx="1608137" cy="657225"/>
        </p:xfrm>
        <a:graphic>
          <a:graphicData uri="http://schemas.openxmlformats.org/presentationml/2006/ole">
            <p:oleObj spid="_x0000_s19461" name="Equation" r:id="rId6" imgW="1117440" imgH="4572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338888" y="4675188"/>
          <a:ext cx="1790700" cy="1022350"/>
        </p:xfrm>
        <a:graphic>
          <a:graphicData uri="http://schemas.openxmlformats.org/presentationml/2006/ole">
            <p:oleObj spid="_x0000_s19462" name="Equation" r:id="rId7" imgW="1244520" imgH="7110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898775" y="1022349"/>
          <a:ext cx="701675" cy="303427"/>
        </p:xfrm>
        <a:graphic>
          <a:graphicData uri="http://schemas.openxmlformats.org/presentationml/2006/ole">
            <p:oleObj spid="_x0000_s19463" name="Equation" r:id="rId8" imgW="469800" imgH="2030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898775" y="1298575"/>
          <a:ext cx="711200" cy="307546"/>
        </p:xfrm>
        <a:graphic>
          <a:graphicData uri="http://schemas.openxmlformats.org/presentationml/2006/ole">
            <p:oleObj spid="_x0000_s19464" name="Equation" r:id="rId9" imgW="469800" imgH="20304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536825" y="2663825"/>
          <a:ext cx="801688" cy="320675"/>
        </p:xfrm>
        <a:graphic>
          <a:graphicData uri="http://schemas.openxmlformats.org/presentationml/2006/ole">
            <p:oleObj spid="_x0000_s19465" name="Equation" r:id="rId10" imgW="507960" imgH="20304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2562225" y="3000375"/>
          <a:ext cx="758428" cy="311150"/>
        </p:xfrm>
        <a:graphic>
          <a:graphicData uri="http://schemas.openxmlformats.org/presentationml/2006/ole">
            <p:oleObj spid="_x0000_s19466" name="Equation" r:id="rId11" imgW="495000" imgH="20304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508374" y="2663825"/>
          <a:ext cx="788761" cy="298450"/>
        </p:xfrm>
        <a:graphic>
          <a:graphicData uri="http://schemas.openxmlformats.org/presentationml/2006/ole">
            <p:oleObj spid="_x0000_s19467" name="Equation" r:id="rId12" imgW="469800" imgH="177480" progId="Equation.3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533774" y="3032125"/>
          <a:ext cx="718457" cy="279400"/>
        </p:xfrm>
        <a:graphic>
          <a:graphicData uri="http://schemas.openxmlformats.org/presentationml/2006/ole">
            <p:oleObj spid="_x0000_s19468" name="Equation" r:id="rId13" imgW="457200" imgH="177480" progId="Equation.3">
              <p:embed/>
            </p:oleObj>
          </a:graphicData>
        </a:graphic>
      </p:graphicFrame>
      <p:graphicFrame>
        <p:nvGraphicFramePr>
          <p:cNvPr id="19469" name="Object 4"/>
          <p:cNvGraphicFramePr>
            <a:graphicFrameLocks noChangeAspect="1"/>
          </p:cNvGraphicFramePr>
          <p:nvPr/>
        </p:nvGraphicFramePr>
        <p:xfrm>
          <a:off x="2357438" y="5072063"/>
          <a:ext cx="476250" cy="311150"/>
        </p:xfrm>
        <a:graphic>
          <a:graphicData uri="http://schemas.openxmlformats.org/presentationml/2006/ole">
            <p:oleObj spid="_x0000_s19469" name="Equation" r:id="rId14" imgW="330120" imgH="215640" progId="Equation.3">
              <p:embed/>
            </p:oleObj>
          </a:graphicData>
        </a:graphic>
      </p:graphicFrame>
      <p:graphicFrame>
        <p:nvGraphicFramePr>
          <p:cNvPr id="19470" name="Object 5"/>
          <p:cNvGraphicFramePr>
            <a:graphicFrameLocks noChangeAspect="1"/>
          </p:cNvGraphicFramePr>
          <p:nvPr/>
        </p:nvGraphicFramePr>
        <p:xfrm>
          <a:off x="3929063" y="5643563"/>
          <a:ext cx="1096962" cy="657225"/>
        </p:xfrm>
        <a:graphic>
          <a:graphicData uri="http://schemas.openxmlformats.org/presentationml/2006/ole">
            <p:oleObj spid="_x0000_s19470" name="Equation" r:id="rId15" imgW="761760" imgH="457200" progId="Equation.3">
              <p:embed/>
            </p:oleObj>
          </a:graphicData>
        </a:graphic>
      </p:graphicFrame>
      <p:graphicFrame>
        <p:nvGraphicFramePr>
          <p:cNvPr id="19471" name="Object 6"/>
          <p:cNvGraphicFramePr>
            <a:graphicFrameLocks noChangeAspect="1"/>
          </p:cNvGraphicFramePr>
          <p:nvPr/>
        </p:nvGraphicFramePr>
        <p:xfrm>
          <a:off x="8143875" y="4643438"/>
          <a:ext cx="712788" cy="1022350"/>
        </p:xfrm>
        <a:graphic>
          <a:graphicData uri="http://schemas.openxmlformats.org/presentationml/2006/ole">
            <p:oleObj spid="_x0000_s19471" name="Equation" r:id="rId16" imgW="4950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15370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If		and		find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>
              <a:lnSpc>
                <a:spcPct val="250000"/>
              </a:lnSpc>
            </a:pPr>
            <a:r>
              <a:rPr lang="en-GB" dirty="0" smtClean="0"/>
              <a:t>(ii)</a:t>
            </a:r>
            <a:endParaRPr lang="en-GB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36625" y="1200139"/>
          <a:ext cx="1189038" cy="657225"/>
        </p:xfrm>
        <a:graphic>
          <a:graphicData uri="http://schemas.openxmlformats.org/presentationml/2006/ole">
            <p:oleObj spid="_x0000_s20482" name="Equation" r:id="rId3" imgW="825480" imgH="4572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919413" y="1200150"/>
          <a:ext cx="1208087" cy="657225"/>
        </p:xfrm>
        <a:graphic>
          <a:graphicData uri="http://schemas.openxmlformats.org/presentationml/2006/ole">
            <p:oleObj spid="_x0000_s20483" name="Equation" r:id="rId4" imgW="838080" imgH="4572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71538" y="2071678"/>
          <a:ext cx="366713" cy="309563"/>
        </p:xfrm>
        <a:graphic>
          <a:graphicData uri="http://schemas.openxmlformats.org/presentationml/2006/ole">
            <p:oleObj spid="_x0000_s20484" name="Equation" r:id="rId5" imgW="253800" imgH="21564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079500" y="2786063"/>
          <a:ext cx="349250" cy="309562"/>
        </p:xfrm>
        <a:graphic>
          <a:graphicData uri="http://schemas.openxmlformats.org/presentationml/2006/ole">
            <p:oleObj spid="_x0000_s20485" name="Equation" r:id="rId6" imgW="241200" imgH="21564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042968" y="6019816"/>
          <a:ext cx="862013" cy="309562"/>
        </p:xfrm>
        <a:graphic>
          <a:graphicData uri="http://schemas.openxmlformats.org/presentationml/2006/ole">
            <p:oleObj spid="_x0000_s20491" name="Equation" r:id="rId7" imgW="596880" imgH="2156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4783" y="596004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NB		{with multiplication of matrices order matters}</a:t>
            </a:r>
            <a:endParaRPr lang="en-GB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924037" y="3448040"/>
          <a:ext cx="2066925" cy="657225"/>
        </p:xfrm>
        <a:graphic>
          <a:graphicData uri="http://schemas.openxmlformats.org/presentationml/2006/ole">
            <p:oleObj spid="_x0000_s20492" name="Equation" r:id="rId8" imgW="1434960" imgH="45720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995739" y="3448040"/>
          <a:ext cx="1006475" cy="657225"/>
        </p:xfrm>
        <a:graphic>
          <a:graphicData uri="http://schemas.openxmlformats.org/presentationml/2006/ole">
            <p:oleObj spid="_x0000_s20493" name="Equation" r:id="rId9" imgW="698400" imgH="45720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933575" y="4410075"/>
          <a:ext cx="2047875" cy="657225"/>
        </p:xfrm>
        <a:graphic>
          <a:graphicData uri="http://schemas.openxmlformats.org/presentationml/2006/ole">
            <p:oleObj spid="_x0000_s20494" name="Equation" r:id="rId10" imgW="1422360" imgH="457200" progId="Equation.3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3987800" y="4410075"/>
          <a:ext cx="1023938" cy="657225"/>
        </p:xfrm>
        <a:graphic>
          <a:graphicData uri="http://schemas.openxmlformats.org/presentationml/2006/ole">
            <p:oleObj spid="_x0000_s20495" name="Equation" r:id="rId11" imgW="711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25" y="200025"/>
            <a:ext cx="607695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Matrices (1)</a:t>
            </a:r>
          </a:p>
          <a:p>
            <a:pPr marL="342900" indent="-342900">
              <a:buAutoNum type="arabicPeriod"/>
            </a:pPr>
            <a:r>
              <a:rPr lang="en-GB" dirty="0" smtClean="0"/>
              <a:t>Express as a single matrix each of the following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Express as a single matrix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Express as a column vector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127750" y="914400"/>
          <a:ext cx="1552575" cy="657225"/>
        </p:xfrm>
        <a:graphic>
          <a:graphicData uri="http://schemas.openxmlformats.org/presentationml/2006/ole">
            <p:oleObj spid="_x0000_s26626" name="Equation" r:id="rId3" imgW="1079280" imgH="457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34050" y="92392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(iii)</a:t>
            </a:r>
            <a:endParaRPr lang="en-GB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871538" y="923925"/>
          <a:ext cx="1589087" cy="657225"/>
        </p:xfrm>
        <a:graphic>
          <a:graphicData uri="http://schemas.openxmlformats.org/presentationml/2006/ole">
            <p:oleObj spid="_x0000_s26627" name="Equation" r:id="rId4" imgW="110484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93345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449638" y="914400"/>
          <a:ext cx="1479550" cy="657225"/>
        </p:xfrm>
        <a:graphic>
          <a:graphicData uri="http://schemas.openxmlformats.org/presentationml/2006/ole">
            <p:oleObj spid="_x0000_s26628" name="Equation" r:id="rId5" imgW="102852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19425" y="92392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(ii)</a:t>
            </a:r>
            <a:endParaRPr lang="en-GB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660775" y="4657725"/>
          <a:ext cx="1114425" cy="657225"/>
        </p:xfrm>
        <a:graphic>
          <a:graphicData uri="http://schemas.openxmlformats.org/presentationml/2006/ole">
            <p:oleObj spid="_x0000_s26629" name="Equation" r:id="rId6" imgW="774360" imgH="457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57550" y="466725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616575" y="4610100"/>
          <a:ext cx="1296988" cy="657225"/>
        </p:xfrm>
        <a:graphic>
          <a:graphicData uri="http://schemas.openxmlformats.org/presentationml/2006/ole">
            <p:oleObj spid="_x0000_s26630" name="Equation" r:id="rId7" imgW="90144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95875" y="461962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(ii)</a:t>
            </a:r>
            <a:endParaRPr lang="en-GB" dirty="0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103563" y="2600325"/>
          <a:ext cx="2667000" cy="657225"/>
        </p:xfrm>
        <a:graphic>
          <a:graphicData uri="http://schemas.openxmlformats.org/presentationml/2006/ole">
            <p:oleObj spid="_x0000_s26631" name="Equation" r:id="rId8" imgW="1854000" imgH="457200" progId="Equation.3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962025" y="2533650"/>
            <a:ext cx="1419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14725" y="2533650"/>
            <a:ext cx="1419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53150" y="2533650"/>
            <a:ext cx="1419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81825" y="4238625"/>
            <a:ext cx="1419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2875" y="6362700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4600" y="635317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975" y="475387"/>
            <a:ext cx="786765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dirty="0" smtClean="0"/>
              <a:t>4. Find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/>
              <a:t> 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dirty="0" smtClean="0"/>
              <a:t> given </a:t>
            </a:r>
            <a:r>
              <a:rPr lang="en-GB" dirty="0" smtClean="0"/>
              <a:t>that</a:t>
            </a:r>
          </a:p>
          <a:p>
            <a:pPr marL="342900" indent="-342900"/>
            <a:endParaRPr lang="en-GB" dirty="0" smtClean="0"/>
          </a:p>
          <a:p>
            <a:pPr marL="342900" indent="-342900"/>
            <a:endParaRPr lang="en-GB" dirty="0" smtClean="0"/>
          </a:p>
          <a:p>
            <a:pPr marL="342900" indent="-342900"/>
            <a:endParaRPr lang="en-GB" dirty="0" smtClean="0"/>
          </a:p>
          <a:p>
            <a:pPr marL="342900" indent="-342900"/>
            <a:endParaRPr lang="en-GB" dirty="0" smtClean="0"/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5. Find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dirty="0" smtClean="0"/>
              <a:t> 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dirty="0" smtClean="0"/>
              <a:t> given that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/>
            <a:r>
              <a:rPr lang="en-GB" dirty="0" smtClean="0"/>
              <a:t>6. Find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/>
              <a:t> 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/>
              <a:t> </a:t>
            </a:r>
            <a:r>
              <a:rPr lang="en-GB" dirty="0" smtClean="0"/>
              <a:t>when</a:t>
            </a:r>
            <a:endParaRPr lang="en-GB" dirty="0" smtClean="0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094038" y="387350"/>
          <a:ext cx="1554162" cy="657225"/>
        </p:xfrm>
        <a:graphic>
          <a:graphicData uri="http://schemas.openxmlformats.org/presentationml/2006/ole">
            <p:oleObj spid="_x0000_s27654" name="Equation" r:id="rId3" imgW="1079280" imgH="457200" progId="Equation.3">
              <p:embed/>
            </p:oleObj>
          </a:graphicData>
        </a:graphic>
      </p:graphicFrame>
      <p:graphicFrame>
        <p:nvGraphicFramePr>
          <p:cNvPr id="27655" name="Object 8"/>
          <p:cNvGraphicFramePr>
            <a:graphicFrameLocks noChangeAspect="1"/>
          </p:cNvGraphicFramePr>
          <p:nvPr/>
        </p:nvGraphicFramePr>
        <p:xfrm>
          <a:off x="3163888" y="2054225"/>
          <a:ext cx="1700212" cy="657225"/>
        </p:xfrm>
        <a:graphic>
          <a:graphicData uri="http://schemas.openxmlformats.org/presentationml/2006/ole">
            <p:oleObj spid="_x0000_s27655" name="Equation" r:id="rId4" imgW="1180800" imgH="45720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724150" y="4025900"/>
          <a:ext cx="2009775" cy="657225"/>
        </p:xfrm>
        <a:graphic>
          <a:graphicData uri="http://schemas.openxmlformats.org/presentationml/2006/ole">
            <p:oleObj spid="_x0000_s27656" name="Equation" r:id="rId5" imgW="1396800" imgH="45720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515100" y="183832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62650" y="1533525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867650" y="183832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1533525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486525" y="389572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34075" y="3590925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839075" y="389572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86625" y="3590925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q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457950" y="6000750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05500" y="5695950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810500" y="6000750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58050" y="5695950"/>
            <a:ext cx="75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b =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49" y="346383"/>
            <a:ext cx="772477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dirty="0" smtClean="0"/>
              <a:t>7. Given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dirty="0" smtClean="0"/>
              <a:t>, find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/>
              <a:t> when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dirty="0" smtClean="0"/>
              <a:t> =</a:t>
            </a:r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>
              <a:buAutoNum type="arabicPeriod" startAt="7"/>
            </a:pPr>
            <a:endParaRPr lang="en-GB" dirty="0" smtClean="0"/>
          </a:p>
          <a:p>
            <a:pPr marL="342900" indent="-342900"/>
            <a:r>
              <a:rPr lang="en-GB" dirty="0" smtClean="0"/>
              <a:t> 8. 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       (</a:t>
            </a:r>
            <a:r>
              <a:rPr lang="en-GB" dirty="0" err="1" smtClean="0"/>
              <a:t>i</a:t>
            </a:r>
            <a:r>
              <a:rPr lang="en-GB" dirty="0" smtClean="0"/>
              <a:t>) Show that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AC</a:t>
            </a:r>
          </a:p>
          <a:p>
            <a:pPr marL="342900" indent="-342900"/>
            <a:r>
              <a:rPr lang="en-GB" dirty="0" smtClean="0"/>
              <a:t>       (ii) Does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 = 0  </a:t>
            </a:r>
            <a:r>
              <a:rPr lang="en-GB" dirty="0" smtClean="0">
                <a:sym typeface="Symbol"/>
              </a:rPr>
              <a:t>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= 0</a:t>
            </a:r>
            <a:r>
              <a:rPr lang="en-GB" dirty="0" smtClean="0">
                <a:sym typeface="Symbol"/>
              </a:rPr>
              <a:t>  or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GB" dirty="0" smtClean="0">
                <a:sym typeface="Symbol"/>
              </a:rPr>
              <a:t>?</a:t>
            </a:r>
            <a:endParaRPr lang="en-GB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340100" y="266700"/>
          <a:ext cx="822325" cy="657225"/>
        </p:xfrm>
        <a:graphic>
          <a:graphicData uri="http://schemas.openxmlformats.org/presentationml/2006/ole">
            <p:oleObj spid="_x0000_s28674" name="Equation" r:id="rId3" imgW="571320" imgH="457200" progId="Equation.3">
              <p:embed/>
            </p:oleObj>
          </a:graphicData>
        </a:graphic>
      </p:graphicFrame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773113" y="2438400"/>
          <a:ext cx="1041400" cy="657225"/>
        </p:xfrm>
        <a:graphic>
          <a:graphicData uri="http://schemas.openxmlformats.org/presentationml/2006/ole">
            <p:oleObj spid="_x0000_s28675" name="Equation" r:id="rId4" imgW="723600" imgH="4572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651125" y="2438400"/>
          <a:ext cx="1058863" cy="657225"/>
        </p:xfrm>
        <a:graphic>
          <a:graphicData uri="http://schemas.openxmlformats.org/presentationml/2006/ole">
            <p:oleObj spid="_x0000_s28676" name="Equation" r:id="rId5" imgW="736560" imgH="45720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538663" y="2438400"/>
          <a:ext cx="1058862" cy="657225"/>
        </p:xfrm>
        <a:graphic>
          <a:graphicData uri="http://schemas.openxmlformats.org/presentationml/2006/ole">
            <p:oleObj spid="_x0000_s28677" name="Equation" r:id="rId6" imgW="736560" imgH="4572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382191" y="1891784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/>
              <a:t> </a:t>
            </a:r>
            <a:r>
              <a:rPr lang="en-GB" b="1" dirty="0" smtClean="0"/>
              <a:t>=</a:t>
            </a:r>
            <a:endParaRPr lang="en-GB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096125" y="2486025"/>
            <a:ext cx="1419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6064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Matrices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988840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matrix is a rectangular array of numbers</a:t>
            </a:r>
          </a:p>
          <a:p>
            <a:r>
              <a:rPr lang="en-GB" sz="2000" dirty="0" err="1" smtClean="0"/>
              <a:t>Eg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The size of a matrix is determined by the number of rows and the number of columns it contains</a:t>
            </a:r>
          </a:p>
          <a:p>
            <a:r>
              <a:rPr lang="en-GB" sz="2000" dirty="0" err="1" smtClean="0"/>
              <a:t>Eg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Representation of a matrix is as with vectors, in textbooks Matrix A could by in bold type </a:t>
            </a:r>
            <a:r>
              <a:rPr lang="en-GB" sz="2000" b="1" i="1" dirty="0" smtClean="0"/>
              <a:t>A</a:t>
            </a:r>
            <a:r>
              <a:rPr lang="en-GB" sz="2000" dirty="0" smtClean="0"/>
              <a:t> and written has matrix A as </a:t>
            </a:r>
            <a:r>
              <a:rPr lang="en-GB" sz="2000" i="1" u="sng" dirty="0" smtClean="0"/>
              <a:t>A</a:t>
            </a:r>
          </a:p>
          <a:p>
            <a:endParaRPr lang="en-GB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1538" y="2492896"/>
          <a:ext cx="1804200" cy="792088"/>
        </p:xfrm>
        <a:graphic>
          <a:graphicData uri="http://schemas.openxmlformats.org/presentationml/2006/ole">
            <p:oleObj spid="_x0000_s1026" name="Equation" r:id="rId3" imgW="104112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28662" y="4500570"/>
          <a:ext cx="1823675" cy="800638"/>
        </p:xfrm>
        <a:graphic>
          <a:graphicData uri="http://schemas.openxmlformats.org/presentationml/2006/ole">
            <p:oleObj spid="_x0000_s1027" name="Equation" r:id="rId4" imgW="104112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9832" y="4581128"/>
            <a:ext cx="5785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Contains 2 rows and 3 columns and is described as a 2 by 3 (or 2 </a:t>
            </a:r>
            <a:r>
              <a:rPr lang="en-GB" dirty="0" smtClean="0">
                <a:sym typeface="Symbol"/>
              </a:rPr>
              <a:t> 3) matrix.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4624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matrix with one column is known as a column vector </a:t>
            </a:r>
          </a:p>
          <a:p>
            <a:r>
              <a:rPr lang="en-GB" sz="2000" dirty="0" err="1" smtClean="0"/>
              <a:t>Eg</a:t>
            </a:r>
            <a:endParaRPr lang="en-GB" sz="2000" dirty="0" smtClean="0"/>
          </a:p>
          <a:p>
            <a:endParaRPr lang="en-GB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2976" y="401814"/>
          <a:ext cx="528637" cy="1022350"/>
        </p:xfrm>
        <a:graphic>
          <a:graphicData uri="http://schemas.openxmlformats.org/presentationml/2006/ole">
            <p:oleObj spid="_x0000_s2050" name="Equation" r:id="rId3" imgW="368280" imgH="711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54482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matrix with an equal number of rows and columns is known as a square matrix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988840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A Matrix is a mathematical tool which is used in a variety of ways.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Introduced by the Chinese is was first used to solve simultaneous equations.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During the war it was used when building aircraft to deal investigating the aerodynamic 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In more recent times Matrices are used in designing computer gaming graphics, the latest 3D computer animation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Matrices are used to calculate gross domestic product in </a:t>
            </a:r>
            <a:r>
              <a:rPr lang="en-US" sz="2000" dirty="0" smtClean="0"/>
              <a:t>economics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Or more importantly used with encryption:  </a:t>
            </a:r>
            <a:r>
              <a:rPr lang="en-US" sz="2000" dirty="0"/>
              <a:t>The internet function could not function without encryption, and neither could banks since they now use these same means to transmit private and sensitive </a:t>
            </a:r>
            <a:r>
              <a:rPr lang="en-US" sz="2000" dirty="0" smtClean="0"/>
              <a:t>data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60648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Addition and Subtraction of matrices</a:t>
            </a:r>
          </a:p>
          <a:p>
            <a:r>
              <a:rPr lang="en-GB" sz="2000" dirty="0" smtClean="0"/>
              <a:t>If two matrices are the same size then they can be added together by  summing corresponding entries (or members of the matrices)</a:t>
            </a:r>
          </a:p>
          <a:p>
            <a:r>
              <a:rPr lang="en-GB" sz="2000" u="sng" dirty="0" smtClean="0"/>
              <a:t>Example</a:t>
            </a:r>
            <a:endParaRPr lang="en-GB" sz="2000" u="sng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95032" y="1618540"/>
          <a:ext cx="3856697" cy="802348"/>
        </p:xfrm>
        <a:graphic>
          <a:graphicData uri="http://schemas.openxmlformats.org/presentationml/2006/ole">
            <p:oleObj spid="_x0000_s3075" name="Equation" r:id="rId3" imgW="219708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2090" y="2475226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NB </a:t>
            </a:r>
          </a:p>
          <a:p>
            <a:r>
              <a:rPr lang="en-GB" sz="2000" dirty="0" smtClean="0"/>
              <a:t>If the matrices were not the same size then the addition of the two would have no meaning.</a:t>
            </a:r>
          </a:p>
          <a:p>
            <a:r>
              <a:rPr lang="en-GB" sz="2000" dirty="0" smtClean="0"/>
              <a:t>If A + B exists the B + A also exists.  In fact A + B = B + A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Example</a:t>
            </a:r>
          </a:p>
          <a:p>
            <a:r>
              <a:rPr lang="en-GB" dirty="0" smtClean="0"/>
              <a:t>Find where possible </a:t>
            </a:r>
          </a:p>
          <a:p>
            <a:pPr>
              <a:lnSpc>
                <a:spcPct val="300000"/>
              </a:lnSpc>
            </a:pPr>
            <a:r>
              <a:rPr lang="en-GB" dirty="0" smtClean="0"/>
              <a:t>a) </a:t>
            </a:r>
          </a:p>
          <a:p>
            <a:pPr>
              <a:lnSpc>
                <a:spcPct val="300000"/>
              </a:lnSpc>
            </a:pPr>
            <a:r>
              <a:rPr lang="en-GB" dirty="0" smtClean="0"/>
              <a:t>b)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38" y="1142984"/>
          <a:ext cx="1644650" cy="657225"/>
        </p:xfrm>
        <a:graphic>
          <a:graphicData uri="http://schemas.openxmlformats.org/presentationml/2006/ole">
            <p:oleObj spid="_x0000_s17410" name="Equation" r:id="rId3" imgW="1143000" imgH="4572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135063" y="1928813"/>
          <a:ext cx="1516062" cy="657225"/>
        </p:xfrm>
        <a:graphic>
          <a:graphicData uri="http://schemas.openxmlformats.org/presentationml/2006/ole">
            <p:oleObj spid="_x0000_s17411" name="Equation" r:id="rId4" imgW="1054080" imgH="4572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843213" y="1125538"/>
          <a:ext cx="989012" cy="657225"/>
        </p:xfrm>
        <a:graphic>
          <a:graphicData uri="http://schemas.openxmlformats.org/presentationml/2006/ole">
            <p:oleObj spid="_x0000_s17412" name="Equation" r:id="rId5" imgW="685800" imgH="4572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131840" y="1196752"/>
          <a:ext cx="257175" cy="255587"/>
        </p:xfrm>
        <a:graphic>
          <a:graphicData uri="http://schemas.openxmlformats.org/presentationml/2006/ole">
            <p:oleObj spid="_x0000_s17413" name="Equation" r:id="rId6" imgW="177480" imgH="177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59175" y="1204913"/>
          <a:ext cx="184150" cy="238125"/>
        </p:xfrm>
        <a:graphic>
          <a:graphicData uri="http://schemas.openxmlformats.org/presentationml/2006/ole">
            <p:oleObj spid="_x0000_s17414" name="Equation" r:id="rId7" imgW="126720" imgH="1648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176588" y="1517650"/>
          <a:ext cx="166687" cy="255588"/>
        </p:xfrm>
        <a:graphic>
          <a:graphicData uri="http://schemas.openxmlformats.org/presentationml/2006/ole">
            <p:oleObj spid="_x0000_s17415" name="Equation" r:id="rId8" imgW="114120" imgH="177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517650"/>
          <a:ext cx="184150" cy="255588"/>
        </p:xfrm>
        <a:graphic>
          <a:graphicData uri="http://schemas.openxmlformats.org/presentationml/2006/ole">
            <p:oleObj spid="_x0000_s17416" name="Equation" r:id="rId9" imgW="126720" imgH="177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15816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u="sng" dirty="0" smtClean="0"/>
              <a:t>Multiplying a matrix by a scalar quantity</a:t>
            </a:r>
          </a:p>
          <a:p>
            <a:pPr>
              <a:lnSpc>
                <a:spcPct val="20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If                            find </a:t>
            </a:r>
            <a:endParaRPr lang="en-GB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00100" y="1500174"/>
          <a:ext cx="1060450" cy="657225"/>
        </p:xfrm>
        <a:graphic>
          <a:graphicData uri="http://schemas.openxmlformats.org/presentationml/2006/ole">
            <p:oleObj spid="_x0000_s18434" name="Equation" r:id="rId3" imgW="736560" imgH="4572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714612" y="1643050"/>
          <a:ext cx="328613" cy="311150"/>
        </p:xfrm>
        <a:graphic>
          <a:graphicData uri="http://schemas.openxmlformats.org/presentationml/2006/ole">
            <p:oleObj spid="_x0000_s18435" name="Equation" r:id="rId4" imgW="22860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521495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we simply double each entry in the matrix of </a:t>
            </a:r>
            <a:r>
              <a:rPr lang="en-GB" u="sng" dirty="0" smtClean="0"/>
              <a:t>A</a:t>
            </a:r>
            <a:r>
              <a:rPr lang="en-GB" dirty="0" smtClean="0"/>
              <a:t>.</a:t>
            </a:r>
            <a:endParaRPr lang="en-GB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971600" y="2708920"/>
          <a:ext cx="1281113" cy="657225"/>
        </p:xfrm>
        <a:graphic>
          <a:graphicData uri="http://schemas.openxmlformats.org/presentationml/2006/ole">
            <p:oleObj spid="_x0000_s18436" name="Equation" r:id="rId5" imgW="888840" imgH="457200" progId="Equation.3">
              <p:embed/>
            </p:oleObj>
          </a:graphicData>
        </a:graphic>
      </p:graphicFrame>
      <p:graphicFrame>
        <p:nvGraphicFramePr>
          <p:cNvPr id="18438" name="Object 2"/>
          <p:cNvGraphicFramePr>
            <a:graphicFrameLocks noChangeAspect="1"/>
          </p:cNvGraphicFramePr>
          <p:nvPr/>
        </p:nvGraphicFramePr>
        <p:xfrm>
          <a:off x="1278732" y="3501008"/>
          <a:ext cx="989012" cy="657225"/>
        </p:xfrm>
        <a:graphic>
          <a:graphicData uri="http://schemas.openxmlformats.org/presentationml/2006/ole">
            <p:oleObj spid="_x0000_s18438" name="Equation" r:id="rId6" imgW="685800" imgH="457200" progId="Equation.3">
              <p:embed/>
            </p:oleObj>
          </a:graphicData>
        </a:graphic>
      </p:graphicFrame>
      <p:graphicFrame>
        <p:nvGraphicFramePr>
          <p:cNvPr id="18439" name="Object 2"/>
          <p:cNvGraphicFramePr>
            <a:graphicFrameLocks noChangeAspect="1"/>
          </p:cNvGraphicFramePr>
          <p:nvPr/>
        </p:nvGraphicFramePr>
        <p:xfrm>
          <a:off x="1568450" y="3579813"/>
          <a:ext cx="257175" cy="238125"/>
        </p:xfrm>
        <a:graphic>
          <a:graphicData uri="http://schemas.openxmlformats.org/presentationml/2006/ole">
            <p:oleObj spid="_x0000_s18439" name="Equation" r:id="rId7" imgW="177480" imgH="164880" progId="Equation.3">
              <p:embed/>
            </p:oleObj>
          </a:graphicData>
        </a:graphic>
      </p:graphicFrame>
      <p:graphicFrame>
        <p:nvGraphicFramePr>
          <p:cNvPr id="18440" name="Object 2"/>
          <p:cNvGraphicFramePr>
            <a:graphicFrameLocks noChangeAspect="1"/>
          </p:cNvGraphicFramePr>
          <p:nvPr/>
        </p:nvGraphicFramePr>
        <p:xfrm>
          <a:off x="1995488" y="3570288"/>
          <a:ext cx="184150" cy="257175"/>
        </p:xfrm>
        <a:graphic>
          <a:graphicData uri="http://schemas.openxmlformats.org/presentationml/2006/ole">
            <p:oleObj spid="_x0000_s18440" name="Equation" r:id="rId8" imgW="126720" imgH="177480" progId="Equation.3">
              <p:embed/>
            </p:oleObj>
          </a:graphicData>
        </a:graphic>
      </p:graphicFrame>
      <p:graphicFrame>
        <p:nvGraphicFramePr>
          <p:cNvPr id="18441" name="Object 2"/>
          <p:cNvGraphicFramePr>
            <a:graphicFrameLocks noChangeAspect="1"/>
          </p:cNvGraphicFramePr>
          <p:nvPr/>
        </p:nvGraphicFramePr>
        <p:xfrm>
          <a:off x="1603375" y="3902075"/>
          <a:ext cx="185738" cy="236538"/>
        </p:xfrm>
        <a:graphic>
          <a:graphicData uri="http://schemas.openxmlformats.org/presentationml/2006/ole">
            <p:oleObj spid="_x0000_s18441" name="Equation" r:id="rId9" imgW="126720" imgH="164880" progId="Equation.3">
              <p:embed/>
            </p:oleObj>
          </a:graphicData>
        </a:graphic>
      </p:graphicFrame>
      <p:graphicFrame>
        <p:nvGraphicFramePr>
          <p:cNvPr id="18442" name="Object 2"/>
          <p:cNvGraphicFramePr>
            <a:graphicFrameLocks noChangeAspect="1"/>
          </p:cNvGraphicFramePr>
          <p:nvPr/>
        </p:nvGraphicFramePr>
        <p:xfrm>
          <a:off x="1917700" y="3892550"/>
          <a:ext cx="258763" cy="255588"/>
        </p:xfrm>
        <a:graphic>
          <a:graphicData uri="http://schemas.openxmlformats.org/presentationml/2006/ole">
            <p:oleObj spid="_x0000_s18442" name="Equation" r:id="rId10" imgW="177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358246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Placing information into a matrix</a:t>
            </a:r>
          </a:p>
          <a:p>
            <a:pPr>
              <a:lnSpc>
                <a:spcPct val="15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Mrs smith and Mrs Jones go shopping for oranges, Apples and Bananas. Mrs Smith buys 6 oranges, 2 Apples and 4 Bananas, whilst Mrs Jones buys </a:t>
            </a:r>
            <a:r>
              <a:rPr lang="en-GB" dirty="0"/>
              <a:t>2</a:t>
            </a:r>
            <a:r>
              <a:rPr lang="en-GB" dirty="0" smtClean="0"/>
              <a:t> oranges,  5 apples and 2 Bananas.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Place this information into a matrix </a:t>
            </a:r>
            <a:r>
              <a:rPr lang="en-GB" u="sng" dirty="0" smtClean="0"/>
              <a:t>A</a:t>
            </a:r>
            <a:r>
              <a:rPr lang="en-GB" dirty="0" smtClean="0"/>
              <a:t>.</a:t>
            </a:r>
            <a:endParaRPr lang="en-GB" dirty="0"/>
          </a:p>
        </p:txBody>
      </p:sp>
      <p:graphicFrame>
        <p:nvGraphicFramePr>
          <p:cNvPr id="25601" name="Object 2"/>
          <p:cNvGraphicFramePr>
            <a:graphicFrameLocks noChangeAspect="1"/>
          </p:cNvGraphicFramePr>
          <p:nvPr/>
        </p:nvGraphicFramePr>
        <p:xfrm>
          <a:off x="1322388" y="3429000"/>
          <a:ext cx="1425575" cy="657225"/>
        </p:xfrm>
        <a:graphic>
          <a:graphicData uri="http://schemas.openxmlformats.org/presentationml/2006/ole">
            <p:oleObj spid="_x0000_s25601" name="Equation" r:id="rId3" imgW="99036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3688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37263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37263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7263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35824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Multiplication of matrices</a:t>
            </a:r>
          </a:p>
          <a:p>
            <a:pPr>
              <a:lnSpc>
                <a:spcPct val="15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dirty="0"/>
              <a:t>U</a:t>
            </a:r>
            <a:r>
              <a:rPr lang="en-GB" dirty="0" smtClean="0"/>
              <a:t>sing the previous problem if we are told the price of an orange at ASDA is 34p, the cost of an Apple is 20p and the cost of a Banana is  22p, work out how much each person spent.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4348" y="2571744"/>
          <a:ext cx="858838" cy="1022350"/>
        </p:xfrm>
        <a:graphic>
          <a:graphicData uri="http://schemas.openxmlformats.org/presentationml/2006/ole">
            <p:oleObj spid="_x0000_s24577" name="Equation" r:id="rId3" imgW="596880" imgH="7110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500298" y="2714620"/>
          <a:ext cx="1389063" cy="657225"/>
        </p:xfrm>
        <a:graphic>
          <a:graphicData uri="http://schemas.openxmlformats.org/presentationml/2006/ole">
            <p:oleObj spid="_x0000_s24578" name="Equation" r:id="rId4" imgW="965160" imgH="4572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71472" y="3746500"/>
          <a:ext cx="1954213" cy="1022350"/>
        </p:xfrm>
        <a:graphic>
          <a:graphicData uri="http://schemas.openxmlformats.org/presentationml/2006/ole">
            <p:oleObj spid="_x0000_s24579" name="Equation" r:id="rId5" imgW="1358640" imgH="7110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63563" y="4986338"/>
          <a:ext cx="1131887" cy="657225"/>
        </p:xfrm>
        <a:graphic>
          <a:graphicData uri="http://schemas.openxmlformats.org/presentationml/2006/ole">
            <p:oleObj spid="_x0000_s24580" name="Equation" r:id="rId6" imgW="78732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71736" y="507207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Smith spent £3.32</a:t>
            </a:r>
          </a:p>
          <a:p>
            <a:r>
              <a:rPr lang="en-GB" dirty="0" smtClean="0"/>
              <a:t>Mrs Jones Spent £2.12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22148" y="38873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4849" y="3719689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4366" y="388297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3558" y="4045174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3519" y="3885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2468" y="4373915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2148" y="4217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8113" y="3722956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1099" y="42128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0292" y="4048434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0052" y="421825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2466" y="4373917"/>
            <a:ext cx="4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7883" y="4973687"/>
            <a:ext cx="61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332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792" y="5233855"/>
            <a:ext cx="61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212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501122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Furthermore if we look at the price of each item at Sainsbury’s the price of an orange is 44p, an apple is 40p and a Banana is 23p work out how much each would spend at this shop.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4825" y="2571750"/>
          <a:ext cx="1279525" cy="1022350"/>
        </p:xfrm>
        <a:graphic>
          <a:graphicData uri="http://schemas.openxmlformats.org/presentationml/2006/ole">
            <p:oleObj spid="_x0000_s23553" name="Equation" r:id="rId3" imgW="888840" imgH="7110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61950" y="3746500"/>
          <a:ext cx="2374900" cy="1022350"/>
        </p:xfrm>
        <a:graphic>
          <a:graphicData uri="http://schemas.openxmlformats.org/presentationml/2006/ole">
            <p:oleObj spid="_x0000_s23554" name="Equation" r:id="rId4" imgW="1650960" imgH="7110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39725" y="4929188"/>
          <a:ext cx="1681163" cy="657225"/>
        </p:xfrm>
        <a:graphic>
          <a:graphicData uri="http://schemas.openxmlformats.org/presentationml/2006/ole">
            <p:oleObj spid="_x0000_s23555" name="Equation" r:id="rId5" imgW="116820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36" y="507207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Smith spent £3.32 at ASDA  £4.36 at Sainsbury’s</a:t>
            </a:r>
          </a:p>
          <a:p>
            <a:r>
              <a:rPr lang="en-GB" dirty="0" smtClean="0"/>
              <a:t>Mrs Jones Spent £2.12 at ASDA £3.34 at Sainsbury’s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5825" y="4880992"/>
            <a:ext cx="54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332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594" y="4880992"/>
            <a:ext cx="66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436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4876" y="5250324"/>
            <a:ext cx="5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212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2594" y="5250324"/>
            <a:ext cx="64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334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677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Matrices</vt:lpstr>
      <vt:lpstr>Matrices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Administrator</dc:creator>
  <cp:lastModifiedBy>Administrator</cp:lastModifiedBy>
  <cp:revision>25</cp:revision>
  <dcterms:created xsi:type="dcterms:W3CDTF">2012-01-17T16:52:20Z</dcterms:created>
  <dcterms:modified xsi:type="dcterms:W3CDTF">2012-01-18T12:16:49Z</dcterms:modified>
</cp:coreProperties>
</file>