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83" r:id="rId4"/>
    <p:sldId id="286" r:id="rId5"/>
    <p:sldId id="287" r:id="rId6"/>
    <p:sldId id="285" r:id="rId7"/>
    <p:sldId id="288" r:id="rId8"/>
    <p:sldId id="282" r:id="rId9"/>
    <p:sldId id="289" r:id="rId10"/>
    <p:sldId id="27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>
        <p:scale>
          <a:sx n="108" d="100"/>
          <a:sy n="108" d="100"/>
        </p:scale>
        <p:origin x="-7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5816E-9854-4624-9FCC-2BFE8417AB4A}" type="datetimeFigureOut">
              <a:rPr lang="en-GB" smtClean="0"/>
              <a:pPr/>
              <a:t>12/09/2019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C33D5-DD1B-48A4-8220-07294736B45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96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06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30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76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44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32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73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12/09/2019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08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12/09/2019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40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12/09/2019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7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14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34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5BFB-31C5-4BCE-A275-9F6A028C7FDD}" type="datetimeFigureOut">
              <a:rPr lang="en-GB" smtClean="0"/>
              <a:pPr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226" y="114491"/>
            <a:ext cx="1503774" cy="109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80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Approximate Solutions To Equations Using Iteration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1826" y="3818347"/>
            <a:ext cx="6858000" cy="1655762"/>
          </a:xfrm>
        </p:spPr>
        <p:txBody>
          <a:bodyPr/>
          <a:lstStyle/>
          <a:p>
            <a:r>
              <a:rPr lang="en-GB" dirty="0" smtClean="0"/>
              <a:t>Find approximate solutions to equations using iteration, including using suffix notation in recursive formulae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22514" y="444137"/>
            <a:ext cx="2338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Grade 9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8656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Reason and explain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Explain why solving x</a:t>
            </a:r>
            <a:r>
              <a:rPr lang="en-GB" dirty="0" smtClean="0">
                <a:latin typeface="Calibri"/>
                <a:cs typeface="Calibri"/>
              </a:rPr>
              <a:t>³+x=3 is difficult? </a:t>
            </a:r>
          </a:p>
          <a:p>
            <a:pPr>
              <a:buNone/>
            </a:pPr>
            <a:endParaRPr lang="en-GB" dirty="0" smtClean="0">
              <a:latin typeface="Calibri"/>
              <a:cs typeface="Calibri"/>
            </a:endParaRPr>
          </a:p>
          <a:p>
            <a:pPr>
              <a:buNone/>
            </a:pPr>
            <a:r>
              <a:rPr lang="en-GB" dirty="0" smtClean="0">
                <a:latin typeface="Calibri"/>
                <a:cs typeface="Calibri"/>
              </a:rPr>
              <a:t>Will every iteration converge? Explain. </a:t>
            </a:r>
          </a:p>
          <a:p>
            <a:pPr>
              <a:buNone/>
            </a:pPr>
            <a:endParaRPr lang="en-GB" dirty="0" smtClean="0">
              <a:latin typeface="Calibri"/>
              <a:cs typeface="Calibri"/>
            </a:endParaRPr>
          </a:p>
          <a:p>
            <a:pPr>
              <a:buNone/>
            </a:pPr>
            <a:r>
              <a:rPr lang="en-GB" dirty="0" smtClean="0">
                <a:latin typeface="Calibri"/>
                <a:cs typeface="Calibri"/>
              </a:rPr>
              <a:t>Why is the graph of the equation useful in iteration? </a:t>
            </a:r>
          </a:p>
          <a:p>
            <a:pPr>
              <a:buNone/>
            </a:pPr>
            <a:endParaRPr lang="en-GB" dirty="0" smtClean="0">
              <a:latin typeface="Calibri"/>
              <a:cs typeface="Calibri"/>
            </a:endParaRPr>
          </a:p>
          <a:p>
            <a:pPr>
              <a:buNone/>
            </a:pPr>
            <a:r>
              <a:rPr lang="en-GB" dirty="0" smtClean="0">
                <a:latin typeface="Calibri"/>
                <a:cs typeface="Calibri"/>
              </a:rPr>
              <a:t>Does it matter what number you start with? Explore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40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Key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Iteration</a:t>
            </a:r>
          </a:p>
          <a:p>
            <a:pPr marL="0" indent="0">
              <a:buNone/>
            </a:pPr>
            <a:r>
              <a:rPr lang="en-GB" dirty="0" smtClean="0"/>
              <a:t>Recursive</a:t>
            </a:r>
          </a:p>
          <a:p>
            <a:pPr marL="0" indent="0">
              <a:buNone/>
            </a:pPr>
            <a:r>
              <a:rPr lang="en-GB" dirty="0" smtClean="0"/>
              <a:t>Solutions</a:t>
            </a:r>
          </a:p>
          <a:p>
            <a:pPr marL="0" indent="0">
              <a:buNone/>
            </a:pPr>
            <a:r>
              <a:rPr lang="en-GB" dirty="0" smtClean="0"/>
              <a:t>Substitute</a:t>
            </a:r>
          </a:p>
          <a:p>
            <a:pPr marL="0" indent="0">
              <a:buNone/>
            </a:pPr>
            <a:r>
              <a:rPr lang="en-GB" dirty="0" smtClean="0"/>
              <a:t>Rearrange</a:t>
            </a:r>
          </a:p>
          <a:p>
            <a:pPr marL="0" indent="0">
              <a:buNone/>
            </a:pPr>
            <a:r>
              <a:rPr lang="en-GB" dirty="0" smtClean="0"/>
              <a:t>Converge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52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41" y="391251"/>
            <a:ext cx="7566116" cy="1325563"/>
          </a:xfrm>
        </p:spPr>
        <p:txBody>
          <a:bodyPr/>
          <a:lstStyle/>
          <a:p>
            <a:r>
              <a:rPr lang="en-GB" b="1" dirty="0" smtClean="0"/>
              <a:t>How to solve equations using iteration</a:t>
            </a:r>
            <a:endParaRPr lang="en-GB" b="1" dirty="0"/>
          </a:p>
        </p:txBody>
      </p:sp>
      <p:sp>
        <p:nvSpPr>
          <p:cNvPr id="39" name="Content Placeholder 38"/>
          <p:cNvSpPr>
            <a:spLocks noGrp="1"/>
          </p:cNvSpPr>
          <p:nvPr>
            <p:ph idx="1"/>
          </p:nvPr>
        </p:nvSpPr>
        <p:spPr>
          <a:xfrm>
            <a:off x="628650" y="1825625"/>
            <a:ext cx="7891236" cy="109174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Iteration is a method we can use to solve difficult</a:t>
            </a:r>
          </a:p>
          <a:p>
            <a:pPr>
              <a:buNone/>
            </a:pPr>
            <a:r>
              <a:rPr lang="en-US" dirty="0" smtClean="0"/>
              <a:t>equations such as x</a:t>
            </a:r>
            <a:r>
              <a:rPr lang="en-US" baseline="30000" dirty="0" smtClean="0"/>
              <a:t>3</a:t>
            </a:r>
            <a:r>
              <a:rPr lang="en-US" dirty="0" smtClean="0"/>
              <a:t> – x + 7=0. </a:t>
            </a:r>
            <a:endParaRPr lang="en-GB" dirty="0"/>
          </a:p>
        </p:txBody>
      </p:sp>
      <p:sp>
        <p:nvSpPr>
          <p:cNvPr id="41" name="Content Placeholder 38"/>
          <p:cNvSpPr txBox="1">
            <a:spLocks/>
          </p:cNvSpPr>
          <p:nvPr/>
        </p:nvSpPr>
        <p:spPr>
          <a:xfrm>
            <a:off x="628651" y="3088367"/>
            <a:ext cx="7891236" cy="171586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Iterative formula is based on a recursive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sequence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It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means using the previous term (n) to find the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next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term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(n+1) to get closer and closer to the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root of the equation.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26798" y="5102162"/>
            <a:ext cx="70527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The iterative formula of  x</a:t>
            </a:r>
            <a:r>
              <a:rPr lang="en-US" sz="2400" dirty="0" smtClean="0">
                <a:cs typeface="Calibri"/>
              </a:rPr>
              <a:t>³-x+7 would be 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n+1</a:t>
            </a:r>
            <a:r>
              <a:rPr lang="en-US" sz="2400" dirty="0" smtClean="0"/>
              <a:t> = (x</a:t>
            </a:r>
            <a:r>
              <a:rPr lang="en-US" sz="2400" baseline="-25000" dirty="0" smtClean="0"/>
              <a:t>n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+ 7)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uiExpand="1" build="p"/>
      <p:bldP spid="41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41" y="391251"/>
            <a:ext cx="7248253" cy="1325563"/>
          </a:xfrm>
        </p:spPr>
        <p:txBody>
          <a:bodyPr/>
          <a:lstStyle/>
          <a:p>
            <a:r>
              <a:rPr lang="en-GB" b="1" dirty="0" smtClean="0"/>
              <a:t>How to solve equations using iteration</a:t>
            </a:r>
            <a:endParaRPr lang="en-GB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08755" y="1663411"/>
            <a:ext cx="7620000" cy="20548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1430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use iteration we must rearrange an equation to the form x=g(x). We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can arrange it in more than one way. Lets rearrange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+ 7 = 0</a:t>
            </a:r>
          </a:p>
          <a:p>
            <a:pPr marL="11430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7317" y="4088517"/>
            <a:ext cx="263726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457200">
              <a:buAutoNum type="alphaLcParenR"/>
            </a:pPr>
            <a:r>
              <a:rPr lang="en-US" sz="2800" dirty="0"/>
              <a:t>x</a:t>
            </a:r>
            <a:r>
              <a:rPr lang="en-US" sz="2800" baseline="30000" dirty="0"/>
              <a:t>3</a:t>
            </a:r>
            <a:r>
              <a:rPr lang="en-US" sz="2800" dirty="0"/>
              <a:t> – </a:t>
            </a:r>
            <a:r>
              <a:rPr lang="en-US" sz="2800" dirty="0" smtClean="0"/>
              <a:t>x </a:t>
            </a:r>
            <a:r>
              <a:rPr lang="en-US" sz="2800" dirty="0"/>
              <a:t>+ </a:t>
            </a:r>
            <a:r>
              <a:rPr lang="en-US" sz="2800" dirty="0" smtClean="0"/>
              <a:t>7 </a:t>
            </a:r>
            <a:r>
              <a:rPr lang="en-US" sz="2800" dirty="0"/>
              <a:t>= 0</a:t>
            </a:r>
          </a:p>
          <a:p>
            <a:pPr marL="114300" indent="0">
              <a:buNone/>
            </a:pPr>
            <a:r>
              <a:rPr lang="en-US" sz="2800" dirty="0"/>
              <a:t>       </a:t>
            </a:r>
            <a:r>
              <a:rPr lang="en-US" sz="2800" dirty="0" smtClean="0"/>
              <a:t>x </a:t>
            </a:r>
            <a:r>
              <a:rPr lang="en-US" sz="2800" dirty="0"/>
              <a:t>= x</a:t>
            </a:r>
            <a:r>
              <a:rPr lang="en-US" sz="2800" baseline="30000" dirty="0"/>
              <a:t>3</a:t>
            </a:r>
            <a:r>
              <a:rPr lang="en-US" sz="2800" dirty="0"/>
              <a:t> + </a:t>
            </a:r>
            <a:r>
              <a:rPr lang="en-US" sz="2800" dirty="0" smtClean="0"/>
              <a:t>7</a:t>
            </a:r>
            <a:endParaRPr lang="en-US" sz="2800" dirty="0"/>
          </a:p>
          <a:p>
            <a:pPr marL="114300" indent="0">
              <a:buNone/>
            </a:pPr>
            <a:r>
              <a:rPr lang="en-US" sz="2800" dirty="0"/>
              <a:t>    x</a:t>
            </a:r>
            <a:r>
              <a:rPr lang="en-US" sz="2800" baseline="-25000" dirty="0"/>
              <a:t>n+1</a:t>
            </a:r>
            <a:r>
              <a:rPr lang="en-US" sz="2800" dirty="0"/>
              <a:t> = </a:t>
            </a:r>
            <a:r>
              <a:rPr lang="en-US" sz="2800" dirty="0" smtClean="0"/>
              <a:t>(</a:t>
            </a:r>
            <a:r>
              <a:rPr lang="en-US" sz="2800" dirty="0"/>
              <a:t>x</a:t>
            </a:r>
            <a:r>
              <a:rPr lang="en-US" sz="2800" baseline="-25000" dirty="0"/>
              <a:t>n</a:t>
            </a:r>
            <a:r>
              <a:rPr lang="en-US" sz="2800" baseline="30000" dirty="0"/>
              <a:t>3</a:t>
            </a:r>
            <a:r>
              <a:rPr lang="en-US" sz="2800" dirty="0"/>
              <a:t> + </a:t>
            </a:r>
            <a:r>
              <a:rPr lang="en-US" sz="2800" dirty="0" smtClean="0"/>
              <a:t>7)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913522" y="4061798"/>
            <a:ext cx="281679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4300"/>
            <a:r>
              <a:rPr lang="en-US" sz="2800" dirty="0" smtClean="0"/>
              <a:t>b)    x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</a:t>
            </a:r>
            <a:r>
              <a:rPr lang="en-US" sz="2800" dirty="0"/>
              <a:t>– </a:t>
            </a:r>
            <a:r>
              <a:rPr lang="en-US" sz="2800" dirty="0" smtClean="0"/>
              <a:t>x </a:t>
            </a:r>
            <a:r>
              <a:rPr lang="en-US" sz="2800" dirty="0"/>
              <a:t>+ </a:t>
            </a:r>
            <a:r>
              <a:rPr lang="en-US" sz="2800" dirty="0" smtClean="0"/>
              <a:t>7 </a:t>
            </a:r>
            <a:r>
              <a:rPr lang="en-US" sz="2800" dirty="0"/>
              <a:t>= 0</a:t>
            </a:r>
          </a:p>
          <a:p>
            <a:pPr marL="114300" indent="0">
              <a:buNone/>
            </a:pPr>
            <a:r>
              <a:rPr lang="en-US" sz="2800" dirty="0"/>
              <a:t>       </a:t>
            </a:r>
            <a:r>
              <a:rPr lang="en-US" sz="2800" dirty="0" smtClean="0"/>
              <a:t> x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</a:t>
            </a:r>
            <a:r>
              <a:rPr lang="en-US" sz="2800" dirty="0"/>
              <a:t>= </a:t>
            </a:r>
            <a:r>
              <a:rPr lang="en-US" sz="2800" dirty="0" smtClean="0"/>
              <a:t>x - </a:t>
            </a:r>
            <a:r>
              <a:rPr lang="en-US" sz="2800" dirty="0"/>
              <a:t>7</a:t>
            </a:r>
          </a:p>
          <a:p>
            <a:pPr marL="114300" indent="0">
              <a:buNone/>
            </a:pPr>
            <a:r>
              <a:rPr lang="en-US" sz="2800" dirty="0"/>
              <a:t>         x = 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√(x – 7)</a:t>
            </a:r>
            <a:endParaRPr lang="en-US" sz="2800" dirty="0"/>
          </a:p>
          <a:p>
            <a:pPr marL="114300"/>
            <a:r>
              <a:rPr lang="en-US" sz="2800" dirty="0"/>
              <a:t>    x</a:t>
            </a:r>
            <a:r>
              <a:rPr lang="en-US" sz="2800" baseline="-25000" dirty="0"/>
              <a:t>n+1</a:t>
            </a:r>
            <a:r>
              <a:rPr lang="en-US" sz="2800" dirty="0"/>
              <a:t> = </a:t>
            </a:r>
            <a:r>
              <a:rPr lang="en-US" sz="2800" baseline="30000" dirty="0"/>
              <a:t>3</a:t>
            </a:r>
            <a:r>
              <a:rPr lang="en-US" sz="2800" dirty="0" smtClean="0"/>
              <a:t>√(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 </a:t>
            </a:r>
            <a:r>
              <a:rPr lang="en-US" sz="2800" dirty="0"/>
              <a:t>– </a:t>
            </a:r>
            <a:r>
              <a:rPr lang="en-US" sz="2800" dirty="0" smtClean="0"/>
              <a:t>7)</a:t>
            </a:r>
            <a:endParaRPr lang="en-US" sz="2800" dirty="0"/>
          </a:p>
          <a:p>
            <a:pPr marL="114300" indent="0">
              <a:buNone/>
            </a:pP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852534" y="2975835"/>
            <a:ext cx="7507696" cy="95410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Rearrange to isolate one of the x’s (could be the x or the x</a:t>
            </a:r>
            <a:r>
              <a:rPr lang="en-US" sz="2800" dirty="0" smtClean="0">
                <a:latin typeface="Calibri"/>
                <a:cs typeface="Calibri"/>
              </a:rPr>
              <a:t>³)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645013" y="5969207"/>
            <a:ext cx="6009821" cy="52322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Now we have two iterative formulae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41" y="391251"/>
            <a:ext cx="7248253" cy="1325563"/>
          </a:xfrm>
        </p:spPr>
        <p:txBody>
          <a:bodyPr/>
          <a:lstStyle/>
          <a:p>
            <a:r>
              <a:rPr lang="en-GB" b="1" dirty="0" smtClean="0"/>
              <a:t>How to solve equations using iteration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17105" y="1843720"/>
            <a:ext cx="4938665" cy="95410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Calibri"/>
                <a:cs typeface="Calibri"/>
              </a:rPr>
              <a:t>Step 1: Use the iterative formula with x</a:t>
            </a:r>
            <a:r>
              <a:rPr lang="en-US" sz="2800" baseline="-25000" dirty="0" smtClean="0">
                <a:latin typeface="Calibri"/>
                <a:cs typeface="Calibri"/>
              </a:rPr>
              <a:t>0</a:t>
            </a:r>
            <a:r>
              <a:rPr lang="en-US" sz="2800" dirty="0" smtClean="0">
                <a:latin typeface="Calibri"/>
                <a:cs typeface="Calibri"/>
              </a:rPr>
              <a:t>=-2.5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5865203" y="1778389"/>
            <a:ext cx="20741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n+1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baseline="30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√(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baseline="-25000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– 7)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17604" y="2235589"/>
            <a:ext cx="20741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baseline="30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√(x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 – 7)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24861" y="2736332"/>
            <a:ext cx="20741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baseline="30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√(-2.5 – 7)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61146" y="3266104"/>
            <a:ext cx="20741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= -2.11791179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9848" y="2954064"/>
            <a:ext cx="4938665" cy="95410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Calibri"/>
                <a:cs typeface="Calibri"/>
              </a:rPr>
              <a:t>Step 2: Now use x</a:t>
            </a:r>
            <a:r>
              <a:rPr lang="en-US" sz="2800" baseline="-25000" dirty="0" smtClean="0">
                <a:latin typeface="Calibri"/>
                <a:cs typeface="Calibri"/>
              </a:rPr>
              <a:t>1 </a:t>
            </a:r>
            <a:r>
              <a:rPr lang="en-US" sz="2800" dirty="0" smtClean="0">
                <a:latin typeface="Calibri"/>
                <a:cs typeface="Calibri"/>
              </a:rPr>
              <a:t> to find x</a:t>
            </a:r>
            <a:r>
              <a:rPr lang="en-US" sz="2800" baseline="-25000" dirty="0" smtClean="0">
                <a:cs typeface="Calibri"/>
              </a:rPr>
              <a:t>2,</a:t>
            </a:r>
            <a:r>
              <a:rPr lang="en-US" sz="2800" dirty="0" smtClean="0">
                <a:latin typeface="Calibri"/>
                <a:cs typeface="Calibri"/>
              </a:rPr>
              <a:t>x</a:t>
            </a:r>
            <a:r>
              <a:rPr lang="en-US" sz="2800" baseline="-25000" dirty="0" smtClean="0">
                <a:cs typeface="Calibri"/>
              </a:rPr>
              <a:t>3,</a:t>
            </a:r>
            <a:r>
              <a:rPr lang="en-US" sz="2800" dirty="0" smtClean="0">
                <a:latin typeface="Calibri"/>
                <a:cs typeface="Calibri"/>
              </a:rPr>
              <a:t>x</a:t>
            </a:r>
            <a:r>
              <a:rPr lang="en-US" sz="2800" baseline="-25000" dirty="0" smtClean="0">
                <a:cs typeface="Calibri"/>
              </a:rPr>
              <a:t>4,</a:t>
            </a:r>
            <a:r>
              <a:rPr lang="en-US" sz="2800" dirty="0" smtClean="0">
                <a:latin typeface="Calibri"/>
                <a:cs typeface="Calibri"/>
              </a:rPr>
              <a:t>x</a:t>
            </a:r>
            <a:r>
              <a:rPr lang="en-US" sz="2800" baseline="-25000" dirty="0" smtClean="0">
                <a:latin typeface="Calibri"/>
                <a:cs typeface="Calibri"/>
              </a:rPr>
              <a:t>5,</a:t>
            </a:r>
            <a:r>
              <a:rPr lang="en-US" sz="2800" dirty="0" smtClean="0">
                <a:cs typeface="Calibri"/>
              </a:rPr>
              <a:t>x</a:t>
            </a:r>
            <a:r>
              <a:rPr lang="en-US" sz="2800" baseline="-25000" dirty="0" smtClean="0">
                <a:latin typeface="Calibri"/>
                <a:cs typeface="Calibri"/>
              </a:rPr>
              <a:t>6 </a:t>
            </a:r>
            <a:r>
              <a:rPr lang="en-US" sz="2800" dirty="0" smtClean="0">
                <a:latin typeface="Calibri"/>
                <a:cs typeface="Calibri"/>
              </a:rPr>
              <a:t>etc. </a:t>
            </a:r>
            <a:endParaRPr lang="en-US" sz="28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388077" y="4151493"/>
            <a:ext cx="4938665" cy="138499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Calibri"/>
                <a:cs typeface="Calibri"/>
              </a:rPr>
              <a:t>Step 3: Keep repeating the process under the result converges to the root. </a:t>
            </a:r>
            <a:endParaRPr lang="en-US" sz="2800" baseline="-25000" dirty="0"/>
          </a:p>
        </p:txBody>
      </p:sp>
      <p:sp>
        <p:nvSpPr>
          <p:cNvPr id="16" name="Rectangle 15"/>
          <p:cNvSpPr/>
          <p:nvPr/>
        </p:nvSpPr>
        <p:spPr>
          <a:xfrm>
            <a:off x="6082918" y="3737817"/>
            <a:ext cx="20741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GB" dirty="0" smtClean="0">
                <a:solidFill>
                  <a:srgbClr val="FF0000"/>
                </a:solidFill>
              </a:rPr>
              <a:t>-2.08912838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03090" y="4151475"/>
            <a:ext cx="20741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 =</a:t>
            </a:r>
            <a:r>
              <a:rPr lang="en-GB" dirty="0" smtClean="0">
                <a:solidFill>
                  <a:srgbClr val="FF0000"/>
                </a:solidFill>
              </a:rPr>
              <a:t>-2.086927743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39374" y="4666732"/>
            <a:ext cx="20741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GB" dirty="0" smtClean="0">
                <a:solidFill>
                  <a:srgbClr val="FF0000"/>
                </a:solidFill>
              </a:rPr>
              <a:t>-2.086759303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68403" y="5087646"/>
            <a:ext cx="21031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5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GB" dirty="0" smtClean="0">
                <a:solidFill>
                  <a:srgbClr val="FF0000"/>
                </a:solidFill>
              </a:rPr>
              <a:t>-2.086746409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77030" y="5537592"/>
            <a:ext cx="1779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6</a:t>
            </a:r>
            <a:r>
              <a:rPr lang="en-GB" dirty="0" smtClean="0">
                <a:solidFill>
                  <a:srgbClr val="FF0000"/>
                </a:solidFill>
              </a:rPr>
              <a:t>=-2.086745422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6306" y="6074636"/>
            <a:ext cx="5686151" cy="52322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Calibri"/>
                <a:cs typeface="Calibri"/>
              </a:rPr>
              <a:t>Step 4: The answer is -2.0867 to 4.d.p</a:t>
            </a:r>
            <a:endParaRPr lang="en-US" sz="28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1" grpId="0"/>
      <p:bldP spid="12" grpId="0"/>
      <p:bldP spid="13" grpId="0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Now you try.....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757646" y="1645920"/>
            <a:ext cx="73935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 smtClean="0"/>
              <a:t>Find the first five iterations of these iterative formulae starting with x</a:t>
            </a:r>
            <a:r>
              <a:rPr lang="en-GB" baseline="-25000" dirty="0" smtClean="0"/>
              <a:t>1</a:t>
            </a:r>
            <a:r>
              <a:rPr lang="en-GB" dirty="0" smtClean="0"/>
              <a:t> = 2 a) x</a:t>
            </a:r>
            <a:r>
              <a:rPr lang="en-GB" baseline="-25000" dirty="0" smtClean="0"/>
              <a:t>n+1</a:t>
            </a:r>
            <a:r>
              <a:rPr lang="en-GB" dirty="0" smtClean="0"/>
              <a:t> = 3x</a:t>
            </a:r>
            <a:r>
              <a:rPr lang="en-GB" baseline="-25000" dirty="0" smtClean="0"/>
              <a:t>n</a:t>
            </a:r>
            <a:r>
              <a:rPr lang="en-GB" dirty="0" smtClean="0"/>
              <a:t> + 6 </a:t>
            </a:r>
          </a:p>
          <a:p>
            <a:pPr marL="342900" indent="-342900"/>
            <a:r>
              <a:rPr lang="en-GB" dirty="0" smtClean="0"/>
              <a:t>	b) x</a:t>
            </a:r>
            <a:r>
              <a:rPr lang="en-GB" baseline="-25000" dirty="0" smtClean="0"/>
              <a:t>n+1</a:t>
            </a:r>
            <a:r>
              <a:rPr lang="en-GB" dirty="0" smtClean="0"/>
              <a:t> = 1-2x</a:t>
            </a:r>
            <a:r>
              <a:rPr lang="en-GB" baseline="-25000" dirty="0" smtClean="0"/>
              <a:t>n</a:t>
            </a:r>
            <a:r>
              <a:rPr lang="en-GB" dirty="0" smtClean="0"/>
              <a:t> </a:t>
            </a:r>
          </a:p>
          <a:p>
            <a:pPr marL="342900" indent="-342900"/>
            <a:r>
              <a:rPr lang="en-GB" dirty="0" smtClean="0"/>
              <a:t>	c) x</a:t>
            </a:r>
            <a:r>
              <a:rPr lang="en-GB" baseline="-25000" dirty="0" smtClean="0"/>
              <a:t>n+1</a:t>
            </a:r>
            <a:r>
              <a:rPr lang="en-GB" dirty="0" smtClean="0"/>
              <a:t> = </a:t>
            </a:r>
            <a:r>
              <a:rPr lang="en-GB" u="sng" dirty="0" err="1" smtClean="0"/>
              <a:t>x</a:t>
            </a:r>
            <a:r>
              <a:rPr lang="en-GB" u="sng" baseline="-25000" dirty="0" err="1" smtClean="0"/>
              <a:t>n</a:t>
            </a:r>
            <a:r>
              <a:rPr lang="en-GB" u="sng" dirty="0" smtClean="0"/>
              <a:t> – 6</a:t>
            </a:r>
          </a:p>
          <a:p>
            <a:pPr marL="342900" indent="-342900"/>
            <a:r>
              <a:rPr lang="en-GB" dirty="0" smtClean="0"/>
              <a:t>			        3</a:t>
            </a:r>
          </a:p>
          <a:p>
            <a:pPr marL="342900" indent="-342900"/>
            <a:r>
              <a:rPr lang="en-GB" dirty="0" smtClean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7165" y="3248297"/>
            <a:ext cx="7458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en-GB" dirty="0" smtClean="0"/>
              <a:t>Starting with x</a:t>
            </a:r>
            <a:r>
              <a:rPr lang="en-GB" baseline="-25000" dirty="0" smtClean="0"/>
              <a:t>0</a:t>
            </a:r>
            <a:r>
              <a:rPr lang="en-GB" dirty="0" smtClean="0"/>
              <a:t> = 3 show that the solution to the  iterative formula</a:t>
            </a:r>
          </a:p>
          <a:p>
            <a:pPr marL="342900" indent="-342900"/>
            <a:r>
              <a:rPr lang="en-GB" dirty="0" smtClean="0"/>
              <a:t>	</a:t>
            </a:r>
            <a:r>
              <a:rPr lang="en-GB" baseline="-25000" dirty="0" smtClean="0"/>
              <a:t> </a:t>
            </a:r>
            <a:r>
              <a:rPr lang="en-GB" dirty="0" smtClean="0"/>
              <a:t>                                is x=2.99 correct to 2.d.p.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4550228"/>
            <a:ext cx="7458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GB" dirty="0" smtClean="0"/>
              <a:t>3.	a) Show that the equation x</a:t>
            </a:r>
            <a:r>
              <a:rPr lang="en-GB" dirty="0" smtClean="0">
                <a:latin typeface="Calibri"/>
                <a:cs typeface="Calibri"/>
              </a:rPr>
              <a:t>² -5x -3=0 </a:t>
            </a:r>
            <a:r>
              <a:rPr lang="en-GB" dirty="0" smtClean="0"/>
              <a:t>can be rearranged into x= </a:t>
            </a:r>
            <a:r>
              <a:rPr lang="en-GB" dirty="0" smtClean="0">
                <a:latin typeface="Calibri"/>
                <a:cs typeface="Calibri"/>
              </a:rPr>
              <a:t>√(5x+3). </a:t>
            </a:r>
            <a:endParaRPr lang="en-GB" dirty="0" smtClean="0"/>
          </a:p>
          <a:p>
            <a:pPr marL="342900" indent="-342900"/>
            <a:r>
              <a:rPr lang="en-GB" dirty="0" smtClean="0"/>
              <a:t>	b) Use the iterative formula x</a:t>
            </a:r>
            <a:r>
              <a:rPr lang="en-GB" baseline="-25000" dirty="0" smtClean="0"/>
              <a:t>n+1</a:t>
            </a:r>
            <a:r>
              <a:rPr lang="en-GB" dirty="0" smtClean="0"/>
              <a:t> = </a:t>
            </a:r>
            <a:r>
              <a:rPr lang="en-GB" dirty="0" smtClean="0">
                <a:cs typeface="Calibri"/>
              </a:rPr>
              <a:t>√(5</a:t>
            </a:r>
            <a:r>
              <a:rPr lang="en-GB" dirty="0" smtClean="0"/>
              <a:t>x</a:t>
            </a:r>
            <a:r>
              <a:rPr lang="en-GB" baseline="-25000" dirty="0" smtClean="0"/>
              <a:t>n</a:t>
            </a:r>
            <a:r>
              <a:rPr lang="en-GB" dirty="0" smtClean="0"/>
              <a:t> +3) starting with x</a:t>
            </a:r>
            <a:r>
              <a:rPr lang="en-GB" baseline="-25000" dirty="0" smtClean="0"/>
              <a:t>0</a:t>
            </a:r>
            <a:r>
              <a:rPr lang="en-GB" dirty="0" smtClean="0"/>
              <a:t>= 5   to find the solution correct to 1.d.p.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111793" y="3510642"/>
          <a:ext cx="1698173" cy="382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1015816" imgH="228738" progId="Equation.3">
                  <p:embed/>
                </p:oleObj>
              </mc:Choice>
              <mc:Fallback>
                <p:oleObj name="Equation" r:id="rId3" imgW="1015816" imgH="228738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793" y="3510642"/>
                        <a:ext cx="1698173" cy="3820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Now you try.....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757646" y="1645920"/>
            <a:ext cx="73935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 smtClean="0"/>
              <a:t>Find the first five iterations of these iterative formulae starting with x</a:t>
            </a:r>
            <a:r>
              <a:rPr lang="en-GB" baseline="-25000" dirty="0" smtClean="0"/>
              <a:t>1</a:t>
            </a:r>
            <a:r>
              <a:rPr lang="en-GB" dirty="0" smtClean="0"/>
              <a:t> = 2 a) x</a:t>
            </a:r>
            <a:r>
              <a:rPr lang="en-GB" baseline="-25000" dirty="0" smtClean="0"/>
              <a:t>n+1</a:t>
            </a:r>
            <a:r>
              <a:rPr lang="en-GB" dirty="0" smtClean="0"/>
              <a:t> = 3x</a:t>
            </a:r>
            <a:r>
              <a:rPr lang="en-GB" baseline="-25000" dirty="0" smtClean="0"/>
              <a:t>n</a:t>
            </a:r>
            <a:r>
              <a:rPr lang="en-GB" dirty="0" smtClean="0"/>
              <a:t> + 6 </a:t>
            </a:r>
          </a:p>
          <a:p>
            <a:pPr marL="342900" indent="-342900"/>
            <a:r>
              <a:rPr lang="en-GB" dirty="0" smtClean="0"/>
              <a:t>	b) x</a:t>
            </a:r>
            <a:r>
              <a:rPr lang="en-GB" baseline="-25000" dirty="0" smtClean="0"/>
              <a:t>n+1</a:t>
            </a:r>
            <a:r>
              <a:rPr lang="en-GB" dirty="0" smtClean="0"/>
              <a:t> = 1-2x</a:t>
            </a:r>
            <a:r>
              <a:rPr lang="en-GB" baseline="-25000" dirty="0" smtClean="0"/>
              <a:t>n</a:t>
            </a:r>
            <a:r>
              <a:rPr lang="en-GB" dirty="0" smtClean="0"/>
              <a:t> </a:t>
            </a:r>
          </a:p>
          <a:p>
            <a:pPr marL="342900" indent="-342900"/>
            <a:r>
              <a:rPr lang="en-GB" dirty="0" smtClean="0"/>
              <a:t>	c) x</a:t>
            </a:r>
            <a:r>
              <a:rPr lang="en-GB" baseline="-25000" dirty="0" smtClean="0"/>
              <a:t>n+1</a:t>
            </a:r>
            <a:r>
              <a:rPr lang="en-GB" dirty="0" smtClean="0"/>
              <a:t> = </a:t>
            </a:r>
            <a:r>
              <a:rPr lang="en-GB" u="sng" dirty="0" err="1" smtClean="0"/>
              <a:t>x</a:t>
            </a:r>
            <a:r>
              <a:rPr lang="en-GB" u="sng" baseline="-25000" dirty="0" err="1" smtClean="0"/>
              <a:t>n</a:t>
            </a:r>
            <a:r>
              <a:rPr lang="en-GB" u="sng" dirty="0" smtClean="0"/>
              <a:t> – 6</a:t>
            </a:r>
          </a:p>
          <a:p>
            <a:pPr marL="342900" indent="-342900"/>
            <a:r>
              <a:rPr lang="en-GB" dirty="0" smtClean="0"/>
              <a:t>			        3</a:t>
            </a:r>
          </a:p>
          <a:p>
            <a:pPr marL="342900" indent="-342900"/>
            <a:r>
              <a:rPr lang="en-GB" dirty="0" smtClean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7165" y="3248297"/>
            <a:ext cx="7458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en-GB" dirty="0" smtClean="0"/>
              <a:t>Starting with x</a:t>
            </a:r>
            <a:r>
              <a:rPr lang="en-GB" baseline="-25000" dirty="0" smtClean="0"/>
              <a:t>0</a:t>
            </a:r>
            <a:r>
              <a:rPr lang="en-GB" dirty="0" smtClean="0"/>
              <a:t> = 3 show that the solution to the  iterative formula</a:t>
            </a:r>
          </a:p>
          <a:p>
            <a:pPr marL="342900" indent="-342900"/>
            <a:r>
              <a:rPr lang="en-GB" dirty="0" smtClean="0"/>
              <a:t>	</a:t>
            </a:r>
            <a:r>
              <a:rPr lang="en-GB" baseline="-25000" dirty="0" smtClean="0"/>
              <a:t> </a:t>
            </a:r>
            <a:r>
              <a:rPr lang="en-GB" dirty="0" smtClean="0"/>
              <a:t>                                is x=2.99 correct to 2.d.p.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4550228"/>
            <a:ext cx="7458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GB" dirty="0" smtClean="0"/>
              <a:t>3.	a) Show that the equation x</a:t>
            </a:r>
            <a:r>
              <a:rPr lang="en-GB" dirty="0" smtClean="0">
                <a:latin typeface="Calibri"/>
                <a:cs typeface="Calibri"/>
              </a:rPr>
              <a:t>² -5x -3=0 </a:t>
            </a:r>
            <a:r>
              <a:rPr lang="en-GB" dirty="0" smtClean="0"/>
              <a:t>can be rearranged into x= </a:t>
            </a:r>
            <a:r>
              <a:rPr lang="en-GB" dirty="0" smtClean="0">
                <a:latin typeface="Calibri"/>
                <a:cs typeface="Calibri"/>
              </a:rPr>
              <a:t>√(5x+3). </a:t>
            </a:r>
            <a:endParaRPr lang="en-GB" dirty="0" smtClean="0"/>
          </a:p>
          <a:p>
            <a:pPr marL="342900" indent="-342900"/>
            <a:r>
              <a:rPr lang="en-GB" dirty="0" smtClean="0"/>
              <a:t>	b) Use the iterative formula x</a:t>
            </a:r>
            <a:r>
              <a:rPr lang="en-GB" baseline="-25000" dirty="0" smtClean="0"/>
              <a:t>n+1</a:t>
            </a:r>
            <a:r>
              <a:rPr lang="en-GB" dirty="0" smtClean="0"/>
              <a:t> = </a:t>
            </a:r>
            <a:r>
              <a:rPr lang="en-GB" dirty="0" smtClean="0">
                <a:cs typeface="Calibri"/>
              </a:rPr>
              <a:t>√(5</a:t>
            </a:r>
            <a:r>
              <a:rPr lang="en-GB" dirty="0" smtClean="0"/>
              <a:t>x</a:t>
            </a:r>
            <a:r>
              <a:rPr lang="en-GB" baseline="-25000" dirty="0" smtClean="0"/>
              <a:t>n</a:t>
            </a:r>
            <a:r>
              <a:rPr lang="en-GB" dirty="0" smtClean="0"/>
              <a:t> +3) starting with x</a:t>
            </a:r>
            <a:r>
              <a:rPr lang="en-GB" baseline="-25000" dirty="0" smtClean="0"/>
              <a:t>0</a:t>
            </a:r>
            <a:r>
              <a:rPr lang="en-GB" dirty="0" smtClean="0"/>
              <a:t>= 5   to find the solution correct to 1.d.p.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111793" y="3510642"/>
          <a:ext cx="1698173" cy="382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1015816" imgH="228738" progId="Equation.3">
                  <p:embed/>
                </p:oleObj>
              </mc:Choice>
              <mc:Fallback>
                <p:oleObj name="Equation" r:id="rId3" imgW="1015816" imgH="228738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793" y="3510642"/>
                        <a:ext cx="1698173" cy="3820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50193" y="1965234"/>
            <a:ext cx="4897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GB" dirty="0" smtClean="0">
                <a:solidFill>
                  <a:srgbClr val="FF0000"/>
                </a:solidFill>
              </a:rPr>
              <a:t>x</a:t>
            </a:r>
            <a:r>
              <a:rPr lang="en-GB" baseline="-25000" dirty="0" smtClean="0">
                <a:solidFill>
                  <a:srgbClr val="FF0000"/>
                </a:solidFill>
              </a:rPr>
              <a:t>2 </a:t>
            </a:r>
            <a:r>
              <a:rPr lang="en-GB" dirty="0" smtClean="0">
                <a:solidFill>
                  <a:srgbClr val="FF0000"/>
                </a:solidFill>
              </a:rPr>
              <a:t>= 12, x</a:t>
            </a:r>
            <a:r>
              <a:rPr lang="en-GB" baseline="-25000" dirty="0" smtClean="0">
                <a:solidFill>
                  <a:srgbClr val="FF0000"/>
                </a:solidFill>
              </a:rPr>
              <a:t>3</a:t>
            </a:r>
            <a:r>
              <a:rPr lang="en-GB" dirty="0" smtClean="0">
                <a:solidFill>
                  <a:srgbClr val="FF0000"/>
                </a:solidFill>
              </a:rPr>
              <a:t>= 42</a:t>
            </a:r>
            <a:r>
              <a:rPr lang="en-GB" baseline="-25000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, x</a:t>
            </a:r>
            <a:r>
              <a:rPr lang="en-GB" baseline="-25000" dirty="0" smtClean="0">
                <a:solidFill>
                  <a:srgbClr val="FF0000"/>
                </a:solidFill>
              </a:rPr>
              <a:t>4 </a:t>
            </a:r>
            <a:r>
              <a:rPr lang="en-GB" dirty="0" smtClean="0">
                <a:solidFill>
                  <a:srgbClr val="FF0000"/>
                </a:solidFill>
              </a:rPr>
              <a:t>= 132, x</a:t>
            </a:r>
            <a:r>
              <a:rPr lang="en-GB" baseline="-25000" dirty="0" smtClean="0">
                <a:solidFill>
                  <a:srgbClr val="FF0000"/>
                </a:solidFill>
              </a:rPr>
              <a:t>5 </a:t>
            </a:r>
            <a:r>
              <a:rPr lang="en-GB" dirty="0" smtClean="0">
                <a:solidFill>
                  <a:srgbClr val="FF0000"/>
                </a:solidFill>
              </a:rPr>
              <a:t>= 402, x</a:t>
            </a:r>
            <a:r>
              <a:rPr lang="en-GB" baseline="-25000" dirty="0" smtClean="0">
                <a:solidFill>
                  <a:srgbClr val="FF0000"/>
                </a:solidFill>
              </a:rPr>
              <a:t>6 </a:t>
            </a:r>
            <a:r>
              <a:rPr lang="en-GB" dirty="0" smtClean="0">
                <a:solidFill>
                  <a:srgbClr val="FF0000"/>
                </a:solidFill>
              </a:rPr>
              <a:t>= 1,212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965" y="2335349"/>
            <a:ext cx="4897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GB" dirty="0" smtClean="0">
                <a:solidFill>
                  <a:srgbClr val="FF0000"/>
                </a:solidFill>
              </a:rPr>
              <a:t>b)	x</a:t>
            </a:r>
            <a:r>
              <a:rPr lang="en-GB" baseline="-25000" dirty="0" smtClean="0">
                <a:solidFill>
                  <a:srgbClr val="FF0000"/>
                </a:solidFill>
              </a:rPr>
              <a:t>2 </a:t>
            </a:r>
            <a:r>
              <a:rPr lang="en-GB" dirty="0" smtClean="0">
                <a:solidFill>
                  <a:srgbClr val="FF0000"/>
                </a:solidFill>
              </a:rPr>
              <a:t>= -3, x</a:t>
            </a:r>
            <a:r>
              <a:rPr lang="en-GB" baseline="-25000" dirty="0" smtClean="0">
                <a:solidFill>
                  <a:srgbClr val="FF0000"/>
                </a:solidFill>
              </a:rPr>
              <a:t>3</a:t>
            </a:r>
            <a:r>
              <a:rPr lang="en-GB" dirty="0" smtClean="0">
                <a:solidFill>
                  <a:srgbClr val="FF0000"/>
                </a:solidFill>
              </a:rPr>
              <a:t>= 7</a:t>
            </a:r>
            <a:r>
              <a:rPr lang="en-GB" baseline="-25000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, x</a:t>
            </a:r>
            <a:r>
              <a:rPr lang="en-GB" baseline="-25000" dirty="0" smtClean="0">
                <a:solidFill>
                  <a:srgbClr val="FF0000"/>
                </a:solidFill>
              </a:rPr>
              <a:t>4 </a:t>
            </a:r>
            <a:r>
              <a:rPr lang="en-GB" dirty="0" smtClean="0">
                <a:solidFill>
                  <a:srgbClr val="FF0000"/>
                </a:solidFill>
              </a:rPr>
              <a:t>= -13, x</a:t>
            </a:r>
            <a:r>
              <a:rPr lang="en-GB" baseline="-25000" dirty="0" smtClean="0">
                <a:solidFill>
                  <a:srgbClr val="FF0000"/>
                </a:solidFill>
              </a:rPr>
              <a:t>5 </a:t>
            </a:r>
            <a:r>
              <a:rPr lang="en-GB" dirty="0" smtClean="0">
                <a:solidFill>
                  <a:srgbClr val="FF0000"/>
                </a:solidFill>
              </a:rPr>
              <a:t>= 27, x</a:t>
            </a:r>
            <a:r>
              <a:rPr lang="en-GB" baseline="-25000" dirty="0" smtClean="0">
                <a:solidFill>
                  <a:srgbClr val="FF0000"/>
                </a:solidFill>
              </a:rPr>
              <a:t>6 </a:t>
            </a:r>
            <a:r>
              <a:rPr lang="en-GB" dirty="0" smtClean="0">
                <a:solidFill>
                  <a:srgbClr val="FF0000"/>
                </a:solidFill>
              </a:rPr>
              <a:t>= -53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4708" y="2690948"/>
            <a:ext cx="4926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 startAt="3"/>
            </a:pPr>
            <a:r>
              <a:rPr lang="en-GB" dirty="0" smtClean="0">
                <a:solidFill>
                  <a:srgbClr val="FF0000"/>
                </a:solidFill>
              </a:rPr>
              <a:t>x</a:t>
            </a:r>
            <a:r>
              <a:rPr lang="en-GB" baseline="-25000" dirty="0" smtClean="0">
                <a:solidFill>
                  <a:srgbClr val="FF0000"/>
                </a:solidFill>
              </a:rPr>
              <a:t>2 </a:t>
            </a:r>
            <a:r>
              <a:rPr lang="en-GB" dirty="0" smtClean="0">
                <a:solidFill>
                  <a:srgbClr val="FF0000"/>
                </a:solidFill>
              </a:rPr>
              <a:t>= -1.3333, x</a:t>
            </a:r>
            <a:r>
              <a:rPr lang="en-GB" baseline="-25000" dirty="0" smtClean="0">
                <a:solidFill>
                  <a:srgbClr val="FF0000"/>
                </a:solidFill>
              </a:rPr>
              <a:t>3</a:t>
            </a:r>
            <a:r>
              <a:rPr lang="en-GB" dirty="0" smtClean="0">
                <a:solidFill>
                  <a:srgbClr val="FF0000"/>
                </a:solidFill>
              </a:rPr>
              <a:t>= -2.4444</a:t>
            </a:r>
            <a:r>
              <a:rPr lang="en-GB" baseline="-25000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, x</a:t>
            </a:r>
            <a:r>
              <a:rPr lang="en-GB" baseline="-25000" dirty="0" smtClean="0">
                <a:solidFill>
                  <a:srgbClr val="FF0000"/>
                </a:solidFill>
              </a:rPr>
              <a:t>4 </a:t>
            </a:r>
            <a:r>
              <a:rPr lang="en-GB" dirty="0" smtClean="0">
                <a:solidFill>
                  <a:srgbClr val="FF0000"/>
                </a:solidFill>
              </a:rPr>
              <a:t>= -2.81481, </a:t>
            </a:r>
          </a:p>
          <a:p>
            <a:pPr marL="342900" indent="-342900"/>
            <a:r>
              <a:rPr lang="en-GB" dirty="0" smtClean="0">
                <a:solidFill>
                  <a:srgbClr val="FF0000"/>
                </a:solidFill>
              </a:rPr>
              <a:t>	x</a:t>
            </a:r>
            <a:r>
              <a:rPr lang="en-GB" baseline="-25000" dirty="0" smtClean="0">
                <a:solidFill>
                  <a:srgbClr val="FF0000"/>
                </a:solidFill>
              </a:rPr>
              <a:t>5 </a:t>
            </a:r>
            <a:r>
              <a:rPr lang="en-GB" dirty="0" smtClean="0">
                <a:solidFill>
                  <a:srgbClr val="FF0000"/>
                </a:solidFill>
              </a:rPr>
              <a:t>= -2.93827, x</a:t>
            </a:r>
            <a:r>
              <a:rPr lang="en-GB" baseline="-25000" dirty="0" smtClean="0">
                <a:solidFill>
                  <a:srgbClr val="FF0000"/>
                </a:solidFill>
              </a:rPr>
              <a:t>6 </a:t>
            </a:r>
            <a:r>
              <a:rPr lang="en-GB" dirty="0" smtClean="0">
                <a:solidFill>
                  <a:srgbClr val="FF0000"/>
                </a:solidFill>
              </a:rPr>
              <a:t>= -2.97942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04536" y="3902891"/>
            <a:ext cx="5688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GB" dirty="0" smtClean="0">
                <a:solidFill>
                  <a:srgbClr val="FF0000"/>
                </a:solidFill>
              </a:rPr>
              <a:t>x</a:t>
            </a:r>
            <a:r>
              <a:rPr lang="en-GB" baseline="-25000" dirty="0" smtClean="0">
                <a:solidFill>
                  <a:srgbClr val="FF0000"/>
                </a:solidFill>
              </a:rPr>
              <a:t>1 </a:t>
            </a:r>
            <a:r>
              <a:rPr lang="en-GB" dirty="0" smtClean="0">
                <a:solidFill>
                  <a:srgbClr val="FF0000"/>
                </a:solidFill>
              </a:rPr>
              <a:t>= 2.9907, x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= 2.9900</a:t>
            </a:r>
            <a:r>
              <a:rPr lang="en-GB" baseline="-25000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, x</a:t>
            </a:r>
            <a:r>
              <a:rPr lang="en-GB" baseline="-25000" dirty="0" smtClean="0">
                <a:solidFill>
                  <a:srgbClr val="FF0000"/>
                </a:solidFill>
              </a:rPr>
              <a:t>3 </a:t>
            </a:r>
            <a:r>
              <a:rPr lang="en-GB" dirty="0" smtClean="0">
                <a:solidFill>
                  <a:srgbClr val="FF0000"/>
                </a:solidFill>
              </a:rPr>
              <a:t>= 2.9899, x</a:t>
            </a:r>
            <a:r>
              <a:rPr lang="en-GB" baseline="-25000" dirty="0" smtClean="0">
                <a:solidFill>
                  <a:srgbClr val="FF0000"/>
                </a:solidFill>
              </a:rPr>
              <a:t>4 </a:t>
            </a:r>
            <a:r>
              <a:rPr lang="en-GB" dirty="0" smtClean="0">
                <a:solidFill>
                  <a:srgbClr val="FF0000"/>
                </a:solidFill>
              </a:rPr>
              <a:t>= 2.9899</a:t>
            </a:r>
          </a:p>
          <a:p>
            <a:pPr marL="342900" indent="-342900"/>
            <a:r>
              <a:rPr lang="en-GB" dirty="0" smtClean="0">
                <a:solidFill>
                  <a:srgbClr val="FF0000"/>
                </a:solidFill>
              </a:rPr>
              <a:t>As x</a:t>
            </a:r>
            <a:r>
              <a:rPr lang="en-GB" baseline="-25000" dirty="0" smtClean="0">
                <a:solidFill>
                  <a:srgbClr val="FF0000"/>
                </a:solidFill>
              </a:rPr>
              <a:t>3</a:t>
            </a:r>
            <a:r>
              <a:rPr lang="en-GB" dirty="0" smtClean="0">
                <a:solidFill>
                  <a:srgbClr val="FF0000"/>
                </a:solidFill>
              </a:rPr>
              <a:t>= x</a:t>
            </a:r>
            <a:r>
              <a:rPr lang="en-GB" baseline="-25000" dirty="0" smtClean="0">
                <a:solidFill>
                  <a:srgbClr val="FF0000"/>
                </a:solidFill>
              </a:rPr>
              <a:t>4</a:t>
            </a:r>
            <a:r>
              <a:rPr lang="en-GB" dirty="0" smtClean="0">
                <a:solidFill>
                  <a:srgbClr val="FF0000"/>
                </a:solidFill>
              </a:rPr>
              <a:t> then answer is x=2.99 correct to 2.d.p.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87921" y="5503783"/>
            <a:ext cx="1887055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4300"/>
            <a:r>
              <a:rPr lang="en-US" dirty="0" smtClean="0">
                <a:solidFill>
                  <a:srgbClr val="FF0000"/>
                </a:solidFill>
              </a:rPr>
              <a:t>a)    x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– </a:t>
            </a:r>
            <a:r>
              <a:rPr lang="en-US" dirty="0" smtClean="0">
                <a:solidFill>
                  <a:srgbClr val="FF0000"/>
                </a:solidFill>
              </a:rPr>
              <a:t>5x -3 </a:t>
            </a:r>
            <a:r>
              <a:rPr lang="en-US" dirty="0">
                <a:solidFill>
                  <a:srgbClr val="FF0000"/>
                </a:solidFill>
              </a:rPr>
              <a:t>= 0</a:t>
            </a:r>
          </a:p>
          <a:p>
            <a:pPr marL="114300" indent="0">
              <a:buNone/>
            </a:pPr>
            <a:r>
              <a:rPr lang="en-US" dirty="0">
                <a:solidFill>
                  <a:srgbClr val="FF0000"/>
                </a:solidFill>
              </a:rPr>
              <a:t>       </a:t>
            </a:r>
            <a:r>
              <a:rPr lang="en-US" dirty="0" smtClean="0">
                <a:solidFill>
                  <a:srgbClr val="FF0000"/>
                </a:solidFill>
              </a:rPr>
              <a:t> x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dirty="0" smtClean="0">
                <a:solidFill>
                  <a:srgbClr val="FF0000"/>
                </a:solidFill>
              </a:rPr>
              <a:t>5x + </a:t>
            </a:r>
            <a:r>
              <a:rPr lang="en-US" dirty="0">
                <a:solidFill>
                  <a:srgbClr val="FF0000"/>
                </a:solidFill>
              </a:rPr>
              <a:t>3</a:t>
            </a:r>
          </a:p>
          <a:p>
            <a:pPr marL="11430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x = </a:t>
            </a:r>
            <a:r>
              <a:rPr lang="en-US" dirty="0" smtClean="0">
                <a:solidFill>
                  <a:srgbClr val="FF0000"/>
                </a:solidFill>
              </a:rPr>
              <a:t>√(5x +3)</a:t>
            </a:r>
            <a:endParaRPr lang="en-US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538650" y="5122091"/>
            <a:ext cx="48971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GB" dirty="0" smtClean="0">
                <a:solidFill>
                  <a:srgbClr val="FF0000"/>
                </a:solidFill>
              </a:rPr>
              <a:t>b)	x</a:t>
            </a:r>
            <a:r>
              <a:rPr lang="en-GB" baseline="-25000" dirty="0" smtClean="0">
                <a:solidFill>
                  <a:srgbClr val="FF0000"/>
                </a:solidFill>
              </a:rPr>
              <a:t>1 </a:t>
            </a:r>
            <a:r>
              <a:rPr lang="en-GB" dirty="0" smtClean="0">
                <a:solidFill>
                  <a:srgbClr val="FF0000"/>
                </a:solidFill>
              </a:rPr>
              <a:t>= 5.291502622 </a:t>
            </a:r>
          </a:p>
          <a:p>
            <a:pPr marL="342900" indent="-342900"/>
            <a:r>
              <a:rPr lang="en-GB" dirty="0" smtClean="0">
                <a:solidFill>
                  <a:srgbClr val="FF0000"/>
                </a:solidFill>
              </a:rPr>
              <a:t>	x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= 5.427477601 </a:t>
            </a:r>
          </a:p>
          <a:p>
            <a:pPr marL="342900" indent="-342900"/>
            <a:r>
              <a:rPr lang="en-GB" dirty="0" smtClean="0">
                <a:solidFill>
                  <a:srgbClr val="FF0000"/>
                </a:solidFill>
              </a:rPr>
              <a:t>	x</a:t>
            </a:r>
            <a:r>
              <a:rPr lang="en-GB" baseline="-25000" dirty="0" smtClean="0">
                <a:solidFill>
                  <a:srgbClr val="FF0000"/>
                </a:solidFill>
              </a:rPr>
              <a:t>3</a:t>
            </a:r>
            <a:r>
              <a:rPr lang="en-GB" dirty="0" smtClean="0">
                <a:solidFill>
                  <a:srgbClr val="FF0000"/>
                </a:solidFill>
              </a:rPr>
              <a:t>= 5.489753</a:t>
            </a:r>
          </a:p>
          <a:p>
            <a:pPr marL="342900" indent="-342900"/>
            <a:r>
              <a:rPr lang="en-GB" dirty="0" smtClean="0">
                <a:solidFill>
                  <a:srgbClr val="FF0000"/>
                </a:solidFill>
              </a:rPr>
              <a:t>	x</a:t>
            </a:r>
            <a:r>
              <a:rPr lang="en-GB" baseline="-25000" dirty="0" smtClean="0">
                <a:solidFill>
                  <a:srgbClr val="FF0000"/>
                </a:solidFill>
              </a:rPr>
              <a:t>4 </a:t>
            </a:r>
            <a:r>
              <a:rPr lang="en-GB" dirty="0" smtClean="0">
                <a:solidFill>
                  <a:srgbClr val="FF0000"/>
                </a:solidFill>
              </a:rPr>
              <a:t>= 5.518039</a:t>
            </a:r>
          </a:p>
          <a:p>
            <a:pPr marL="342900" indent="-342900"/>
            <a:r>
              <a:rPr lang="en-GB" dirty="0" smtClean="0">
                <a:solidFill>
                  <a:srgbClr val="FF0000"/>
                </a:solidFill>
              </a:rPr>
              <a:t>	x</a:t>
            </a:r>
            <a:r>
              <a:rPr lang="en-GB" baseline="-25000" dirty="0" smtClean="0">
                <a:solidFill>
                  <a:srgbClr val="FF0000"/>
                </a:solidFill>
              </a:rPr>
              <a:t>5 </a:t>
            </a:r>
            <a:r>
              <a:rPr lang="en-GB" dirty="0" smtClean="0">
                <a:solidFill>
                  <a:srgbClr val="FF0000"/>
                </a:solidFill>
              </a:rPr>
              <a:t>= 5.530840</a:t>
            </a:r>
          </a:p>
          <a:p>
            <a:pPr marL="342900" indent="-342900"/>
            <a:r>
              <a:rPr lang="en-GB" dirty="0" smtClean="0">
                <a:solidFill>
                  <a:srgbClr val="FF0000"/>
                </a:solidFill>
              </a:rPr>
              <a:t>	x</a:t>
            </a:r>
            <a:r>
              <a:rPr lang="en-GB" baseline="-25000" dirty="0" smtClean="0">
                <a:solidFill>
                  <a:srgbClr val="FF0000"/>
                </a:solidFill>
              </a:rPr>
              <a:t>6</a:t>
            </a:r>
            <a:r>
              <a:rPr lang="en-GB" dirty="0" smtClean="0">
                <a:solidFill>
                  <a:srgbClr val="FF0000"/>
                </a:solidFill>
              </a:rPr>
              <a:t> = 5.536     Answer 5.5 to 1.d.p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 Solving and Reasoning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40229" y="2148114"/>
            <a:ext cx="6328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Cube 4"/>
          <p:cNvSpPr/>
          <p:nvPr/>
        </p:nvSpPr>
        <p:spPr>
          <a:xfrm>
            <a:off x="914400" y="2757714"/>
            <a:ext cx="2278743" cy="227874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165600" y="1770743"/>
            <a:ext cx="43542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dirty="0" smtClean="0"/>
              <a:t>The volume of a cuboid is 170cm</a:t>
            </a:r>
            <a:r>
              <a:rPr lang="en-GB" sz="2000" dirty="0" smtClean="0">
                <a:latin typeface="Calibri"/>
                <a:cs typeface="Calibri"/>
              </a:rPr>
              <a:t>³. The dimensions of the cuboid are x,  x and x+5. Use iteration to find the dimensions of the cuboid. 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287486" y="3200401"/>
            <a:ext cx="3026229" cy="40011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2000" dirty="0" smtClean="0"/>
              <a:t>Step 1: Form an equation </a:t>
            </a:r>
            <a:endParaRPr lang="en-GB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320974" y="3214915"/>
            <a:ext cx="2373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dirty="0" smtClean="0"/>
              <a:t> x(x+5)x = 170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313717" y="3628571"/>
            <a:ext cx="2373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dirty="0" smtClean="0"/>
              <a:t> x(x</a:t>
            </a:r>
            <a:r>
              <a:rPr lang="en-GB" sz="2000" dirty="0" smtClean="0">
                <a:latin typeface="Calibri"/>
                <a:cs typeface="Calibri"/>
              </a:rPr>
              <a:t>²</a:t>
            </a:r>
            <a:r>
              <a:rPr lang="en-GB" sz="2000" dirty="0" smtClean="0"/>
              <a:t>+5x) = 170</a:t>
            </a:r>
            <a:endParaRPr lang="en-GB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350002" y="4085772"/>
            <a:ext cx="2373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dirty="0" smtClean="0"/>
              <a:t> x</a:t>
            </a:r>
            <a:r>
              <a:rPr lang="en-GB" sz="2000" dirty="0" smtClean="0">
                <a:latin typeface="Calibri"/>
                <a:cs typeface="Calibri"/>
              </a:rPr>
              <a:t>³</a:t>
            </a:r>
            <a:r>
              <a:rPr lang="en-GB" sz="2000" dirty="0" smtClean="0"/>
              <a:t>+5x</a:t>
            </a:r>
            <a:r>
              <a:rPr lang="en-GB" sz="2000" dirty="0" smtClean="0">
                <a:latin typeface="Calibri"/>
                <a:cs typeface="Calibri"/>
              </a:rPr>
              <a:t>²</a:t>
            </a:r>
            <a:r>
              <a:rPr lang="en-GB" sz="2000" dirty="0" smtClean="0"/>
              <a:t> = 170</a:t>
            </a:r>
            <a:endParaRPr lang="en-GB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323771" y="5007429"/>
            <a:ext cx="3026229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2000" dirty="0" smtClean="0"/>
              <a:t>Step 2: Make equation into iterative formula by rearranging for x.</a:t>
            </a:r>
            <a:endParaRPr lang="en-GB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6770916" y="4913086"/>
            <a:ext cx="2373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dirty="0" smtClean="0"/>
              <a:t> x</a:t>
            </a:r>
            <a:r>
              <a:rPr lang="en-GB" sz="2000" dirty="0" smtClean="0">
                <a:latin typeface="Calibri"/>
                <a:cs typeface="Calibri"/>
              </a:rPr>
              <a:t>³</a:t>
            </a:r>
            <a:r>
              <a:rPr lang="en-GB" sz="2000" dirty="0" smtClean="0"/>
              <a:t>  = 170-5x</a:t>
            </a:r>
            <a:r>
              <a:rPr lang="en-GB" sz="2000" dirty="0" smtClean="0">
                <a:latin typeface="Calibri"/>
                <a:cs typeface="Calibri"/>
              </a:rPr>
              <a:t>²</a:t>
            </a:r>
            <a:endParaRPr lang="en-GB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6277431" y="5355772"/>
            <a:ext cx="2373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dirty="0" smtClean="0"/>
              <a:t>          x</a:t>
            </a:r>
            <a:r>
              <a:rPr lang="en-GB" sz="2000" dirty="0" smtClean="0">
                <a:latin typeface="Calibri"/>
                <a:cs typeface="Calibri"/>
              </a:rPr>
              <a:t>³</a:t>
            </a:r>
            <a:r>
              <a:rPr lang="en-GB" sz="2000" dirty="0" smtClean="0"/>
              <a:t>  = 170 -5x</a:t>
            </a:r>
            <a:r>
              <a:rPr lang="en-GB" sz="2000" dirty="0" smtClean="0">
                <a:latin typeface="Calibri"/>
                <a:cs typeface="Calibri"/>
              </a:rPr>
              <a:t>² </a:t>
            </a:r>
            <a:endParaRPr lang="en-GB" sz="2000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7024688" y="5776459"/>
          <a:ext cx="15621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3" imgW="952431" imgH="494956" progId="Equation.3">
                  <p:embed/>
                </p:oleObj>
              </mc:Choice>
              <mc:Fallback>
                <p:oleObj name="Equation" r:id="rId3" imgW="952431" imgH="494956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4688" y="5776459"/>
                        <a:ext cx="1562100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6794954" y="6219371"/>
          <a:ext cx="1935163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5" imgW="1180618" imgH="494956" progId="Equation.3">
                  <p:embed/>
                </p:oleObj>
              </mc:Choice>
              <mc:Fallback>
                <p:oleObj name="Equation" r:id="rId5" imgW="1180618" imgH="494956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954" y="6219371"/>
                        <a:ext cx="1935163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731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/>
      <p:bldP spid="10" grpId="0"/>
      <p:bldP spid="12" grpId="0" animBg="1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 Solving and Reasoning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40229" y="2148114"/>
            <a:ext cx="6328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Cube 4"/>
          <p:cNvSpPr/>
          <p:nvPr/>
        </p:nvSpPr>
        <p:spPr>
          <a:xfrm>
            <a:off x="914400" y="2757714"/>
            <a:ext cx="2278743" cy="227874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165600" y="1770743"/>
            <a:ext cx="43542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dirty="0" smtClean="0"/>
              <a:t>The volume of a cuboid is 170cm</a:t>
            </a:r>
            <a:r>
              <a:rPr lang="en-GB" sz="2000" dirty="0" smtClean="0">
                <a:latin typeface="Calibri"/>
                <a:cs typeface="Calibri"/>
              </a:rPr>
              <a:t>³. The dimensions of the cuboid are x,  x and x+5. Use iteration to find the dimensions of the cuboid. 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258457" y="3040744"/>
            <a:ext cx="3026229" cy="40011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2000" dirty="0" smtClean="0"/>
              <a:t>Step 3: Start with x</a:t>
            </a:r>
            <a:r>
              <a:rPr lang="en-GB" sz="2000" baseline="-25000" dirty="0" smtClean="0"/>
              <a:t>1 </a:t>
            </a:r>
            <a:r>
              <a:rPr lang="en-GB" sz="2000" dirty="0" smtClean="0"/>
              <a:t>= 4</a:t>
            </a:r>
            <a:endParaRPr lang="en-GB" sz="2000" dirty="0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196771" y="3563938"/>
          <a:ext cx="193357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3" imgW="1180618" imgH="494956" progId="Equation.3">
                  <p:embed/>
                </p:oleObj>
              </mc:Choice>
              <mc:Fallback>
                <p:oleObj name="Equation" r:id="rId3" imgW="1180618" imgH="494956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6771" y="3563938"/>
                        <a:ext cx="1933575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374345" y="3950607"/>
          <a:ext cx="1893887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5" imgW="1155264" imgH="533538" progId="Equation.3">
                  <p:embed/>
                </p:oleObj>
              </mc:Choice>
              <mc:Fallback>
                <p:oleObj name="Equation" r:id="rId5" imgW="1155264" imgH="533538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4345" y="3950607"/>
                        <a:ext cx="1893887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3323772" y="4398217"/>
            <a:ext cx="294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= 4.481404747 </a:t>
            </a:r>
          </a:p>
          <a:p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80228" y="4638093"/>
            <a:ext cx="29754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 = 4.11312584   </a:t>
            </a:r>
          </a:p>
          <a:p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267147" y="5029979"/>
            <a:ext cx="21031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GB" dirty="0" smtClean="0">
                <a:solidFill>
                  <a:srgbClr val="FF0000"/>
                </a:solidFill>
              </a:rPr>
              <a:t>4.403904577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00709" y="5421868"/>
            <a:ext cx="1758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5</a:t>
            </a:r>
            <a:r>
              <a:rPr lang="en-GB" dirty="0" smtClean="0">
                <a:solidFill>
                  <a:srgbClr val="FF0000"/>
                </a:solidFill>
              </a:rPr>
              <a:t>= 4.179875808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51510" y="5791982"/>
            <a:ext cx="1758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6</a:t>
            </a:r>
            <a:r>
              <a:rPr lang="en-GB" dirty="0" smtClean="0">
                <a:solidFill>
                  <a:srgbClr val="FF0000"/>
                </a:solidFill>
              </a:rPr>
              <a:t>= 4.355810989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366024" y="6125811"/>
            <a:ext cx="1758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7</a:t>
            </a:r>
            <a:r>
              <a:rPr lang="en-GB" dirty="0" smtClean="0">
                <a:solidFill>
                  <a:srgbClr val="FF0000"/>
                </a:solidFill>
              </a:rPr>
              <a:t>= 4.219683743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380539" y="6488668"/>
            <a:ext cx="1758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8</a:t>
            </a:r>
            <a:r>
              <a:rPr lang="en-GB" dirty="0" smtClean="0">
                <a:solidFill>
                  <a:srgbClr val="FF0000"/>
                </a:solidFill>
              </a:rPr>
              <a:t>= 4.326238443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515625" y="3469307"/>
            <a:ext cx="1758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9</a:t>
            </a:r>
            <a:r>
              <a:rPr lang="en-GB" dirty="0" smtClean="0">
                <a:solidFill>
                  <a:srgbClr val="FF0000"/>
                </a:solidFill>
              </a:rPr>
              <a:t>= 4.243580707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527154" y="3882964"/>
            <a:ext cx="1837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10</a:t>
            </a:r>
            <a:r>
              <a:rPr lang="en-GB" dirty="0" smtClean="0">
                <a:solidFill>
                  <a:srgbClr val="FF0000"/>
                </a:solidFill>
              </a:rPr>
              <a:t>= 4.308153161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556181" y="4318392"/>
            <a:ext cx="1837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11</a:t>
            </a:r>
            <a:r>
              <a:rPr lang="en-GB" dirty="0" smtClean="0">
                <a:solidFill>
                  <a:srgbClr val="FF0000"/>
                </a:solidFill>
              </a:rPr>
              <a:t>= 4.257984192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534410" y="4746564"/>
            <a:ext cx="1837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12</a:t>
            </a:r>
            <a:r>
              <a:rPr lang="en-GB" dirty="0" smtClean="0">
                <a:solidFill>
                  <a:srgbClr val="FF0000"/>
                </a:solidFill>
              </a:rPr>
              <a:t>= 4.297129021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621496" y="5181992"/>
            <a:ext cx="1837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13</a:t>
            </a:r>
            <a:r>
              <a:rPr lang="en-GB" dirty="0" smtClean="0">
                <a:solidFill>
                  <a:srgbClr val="FF0000"/>
                </a:solidFill>
              </a:rPr>
              <a:t>= 4.266687075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606982" y="5617421"/>
            <a:ext cx="1837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14</a:t>
            </a:r>
            <a:r>
              <a:rPr lang="en-GB" dirty="0" smtClean="0">
                <a:solidFill>
                  <a:srgbClr val="FF0000"/>
                </a:solidFill>
              </a:rPr>
              <a:t>= 4.290422292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948632" y="6161708"/>
            <a:ext cx="2384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 smtClean="0">
                <a:solidFill>
                  <a:srgbClr val="FF0000"/>
                </a:solidFill>
              </a:rPr>
              <a:t>Therefore x=4.3 to 1.dp</a:t>
            </a:r>
            <a:endParaRPr lang="en-US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31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11563</TotalTime>
  <Words>696</Words>
  <Application>Microsoft Office PowerPoint</Application>
  <PresentationFormat>On-screen Show (4:3)</PresentationFormat>
  <Paragraphs>113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Approximate Solutions To Equations Using Iteration</vt:lpstr>
      <vt:lpstr>Key Vocabulary</vt:lpstr>
      <vt:lpstr>How to solve equations using iteration</vt:lpstr>
      <vt:lpstr>How to solve equations using iteration</vt:lpstr>
      <vt:lpstr>How to solve equations using iteration</vt:lpstr>
      <vt:lpstr>Now you try.....</vt:lpstr>
      <vt:lpstr>Now you try.....</vt:lpstr>
      <vt:lpstr>Problem Solving and Reasoning</vt:lpstr>
      <vt:lpstr>Problem Solving and Reasoning</vt:lpstr>
      <vt:lpstr>Reason and explain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Moody</dc:creator>
  <cp:lastModifiedBy>A Karlsberg</cp:lastModifiedBy>
  <cp:revision>100</cp:revision>
  <dcterms:created xsi:type="dcterms:W3CDTF">2016-01-18T14:56:17Z</dcterms:created>
  <dcterms:modified xsi:type="dcterms:W3CDTF">2019-09-12T06:38:14Z</dcterms:modified>
</cp:coreProperties>
</file>