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4" r:id="rId2"/>
    <p:sldId id="355" r:id="rId3"/>
    <p:sldId id="356" r:id="rId4"/>
    <p:sldId id="377" r:id="rId5"/>
    <p:sldId id="358" r:id="rId6"/>
    <p:sldId id="360" r:id="rId7"/>
    <p:sldId id="361" r:id="rId8"/>
    <p:sldId id="380" r:id="rId9"/>
    <p:sldId id="362" r:id="rId10"/>
    <p:sldId id="370" r:id="rId11"/>
    <p:sldId id="364" r:id="rId12"/>
    <p:sldId id="365" r:id="rId13"/>
    <p:sldId id="366" r:id="rId14"/>
    <p:sldId id="384" r:id="rId15"/>
    <p:sldId id="389" r:id="rId16"/>
    <p:sldId id="390" r:id="rId17"/>
    <p:sldId id="372" r:id="rId18"/>
    <p:sldId id="373" r:id="rId19"/>
    <p:sldId id="376" r:id="rId20"/>
    <p:sldId id="38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Plan" id="{99A6F7D2-8C87-0F40-B119-C138F9EE5058}">
          <p14:sldIdLst/>
        </p14:section>
        <p14:section name="Lesson Content" id="{90D52419-00ED-B34D-A68D-A5B7158FB720}">
          <p14:sldIdLst>
            <p14:sldId id="354"/>
            <p14:sldId id="355"/>
            <p14:sldId id="356"/>
            <p14:sldId id="377"/>
            <p14:sldId id="358"/>
            <p14:sldId id="360"/>
            <p14:sldId id="361"/>
            <p14:sldId id="380"/>
            <p14:sldId id="362"/>
            <p14:sldId id="370"/>
            <p14:sldId id="364"/>
            <p14:sldId id="365"/>
            <p14:sldId id="366"/>
            <p14:sldId id="384"/>
            <p14:sldId id="389"/>
            <p14:sldId id="390"/>
            <p14:sldId id="372"/>
            <p14:sldId id="373"/>
            <p14:sldId id="376"/>
            <p14:sldId id="388"/>
          </p14:sldIdLst>
        </p14:section>
        <p14:section name="Student Resources" id="{6E71030A-F047-0D45-9709-795C199BB7D2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2" autoAdjust="0"/>
    <p:restoredTop sz="94660"/>
  </p:normalViewPr>
  <p:slideViewPr>
    <p:cSldViewPr snapToGrid="0">
      <p:cViewPr>
        <p:scale>
          <a:sx n="110" d="100"/>
          <a:sy n="110" d="100"/>
        </p:scale>
        <p:origin x="1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5816E-9854-4624-9FCC-2BFE8417AB4A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C33D5-DD1B-48A4-8220-07294736B4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6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6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4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2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3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8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0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5BFB-31C5-4BCE-A275-9F6A028C7FDD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26" y="114491"/>
            <a:ext cx="1503774" cy="10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Gradient and Area Under Curve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659" y="3564348"/>
            <a:ext cx="6858000" cy="1655762"/>
          </a:xfrm>
        </p:spPr>
        <p:txBody>
          <a:bodyPr/>
          <a:lstStyle/>
          <a:p>
            <a:r>
              <a:rPr lang="en-GB" dirty="0"/>
              <a:t>Calculate or estimate gradients of graphs and areas under graphs (including quadratic and other non-linear) interpreting results in cases such as distance-time, velocity-time and financial contexts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1441" y="5305145"/>
            <a:ext cx="428111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If you have any questions regarding these resources or come across any errors, please contact </a:t>
            </a:r>
          </a:p>
          <a:p>
            <a:pPr algn="ctr"/>
            <a:r>
              <a:rPr lang="en-US" sz="2000" b="1" dirty="0"/>
              <a:t>helpful-report@pixl.org.uk</a:t>
            </a:r>
          </a:p>
        </p:txBody>
      </p:sp>
    </p:spTree>
    <p:extLst>
      <p:ext uri="{BB962C8B-B14F-4D97-AF65-F5344CB8AC3E}">
        <p14:creationId xmlns:p14="http://schemas.microsoft.com/office/powerpoint/2010/main" val="14872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6146" t="10769" r="13581" b="15114"/>
          <a:stretch/>
        </p:blipFill>
        <p:spPr>
          <a:xfrm>
            <a:off x="330739" y="1179423"/>
            <a:ext cx="4665342" cy="460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4786" y="6291884"/>
            <a:ext cx="2886413" cy="414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6081" y="1683511"/>
            <a:ext cx="4040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container is filled with water in 5 seconds. The graph shows the depth of the water, d cm, at the time, t seconds.</a:t>
            </a:r>
          </a:p>
          <a:p>
            <a:endParaRPr lang="en-GB" dirty="0"/>
          </a:p>
          <a:p>
            <a:r>
              <a:rPr lang="en-GB" dirty="0"/>
              <a:t>Use the graph to estimate the rate at which the depth of water is increasing at 3 seconds.</a:t>
            </a:r>
          </a:p>
        </p:txBody>
      </p:sp>
      <p:sp>
        <p:nvSpPr>
          <p:cNvPr id="8" name="Oval 7"/>
          <p:cNvSpPr/>
          <p:nvPr/>
        </p:nvSpPr>
        <p:spPr>
          <a:xfrm>
            <a:off x="2850205" y="2317893"/>
            <a:ext cx="68093" cy="6809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91055" y="1286762"/>
            <a:ext cx="2762656" cy="23249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88723" y="1753689"/>
            <a:ext cx="1420240" cy="9729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2137558" y="1763422"/>
            <a:ext cx="2525" cy="1213679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3871" y="2079992"/>
            <a:ext cx="29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3410" y="1346269"/>
            <a:ext cx="29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83433" y="3626263"/>
            <a:ext cx="29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</a:rPr>
              <a:t>8</a:t>
            </a:r>
          </a:p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77072" y="3635990"/>
            <a:ext cx="87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0774" y="4547146"/>
            <a:ext cx="343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FF0000"/>
                </a:solidFill>
              </a:rPr>
              <a:t>Note that exam mark schemes will allow for some degree of error (3.5 </a:t>
            </a:r>
            <a:r>
              <a:rPr lang="mr-IN" sz="2000" i="1" dirty="0">
                <a:solidFill>
                  <a:srgbClr val="FF0000"/>
                </a:solidFill>
              </a:rPr>
              <a:t>–</a:t>
            </a:r>
            <a:r>
              <a:rPr lang="en-GB" sz="2000" i="1" dirty="0">
                <a:solidFill>
                  <a:srgbClr val="FF0000"/>
                </a:solidFill>
              </a:rPr>
              <a:t> 4.5 in this case)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69497" y="6082548"/>
            <a:ext cx="87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itle 38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Gradient of a quadratic graph contextualised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2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9" y="0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Interpreting gradient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58161" t="13147" r="23542" b="44181"/>
          <a:stretch>
            <a:fillRect/>
          </a:stretch>
        </p:blipFill>
        <p:spPr bwMode="auto">
          <a:xfrm>
            <a:off x="882868" y="1135117"/>
            <a:ext cx="3846787" cy="50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0275" y="1828800"/>
            <a:ext cx="35157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this conversion graph the gradient is 2.  This means for every 1 unit of x,  you need 2 units of y or the value of y is double the value of 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95448"/>
            <a:ext cx="102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 axis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8041" y="6237889"/>
            <a:ext cx="151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 axis</a:t>
            </a:r>
          </a:p>
        </p:txBody>
      </p:sp>
    </p:spTree>
    <p:extLst>
      <p:ext uri="{BB962C8B-B14F-4D97-AF65-F5344CB8AC3E}">
        <p14:creationId xmlns:p14="http://schemas.microsoft.com/office/powerpoint/2010/main" val="14449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985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Gradients of zero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6165" t="12500" r="31176" b="22414"/>
          <a:stretch>
            <a:fillRect/>
          </a:stretch>
        </p:blipFill>
        <p:spPr bwMode="auto">
          <a:xfrm>
            <a:off x="583324" y="1910103"/>
            <a:ext cx="4099035" cy="47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82359" y="4698124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538" y="1650124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2617075"/>
            <a:ext cx="3503945" cy="23298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55986" y="5859515"/>
            <a:ext cx="3503945" cy="23298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02046" y="1702676"/>
            <a:ext cx="2900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At these points on the graph the gradient is zero (flat)</a:t>
            </a:r>
          </a:p>
        </p:txBody>
      </p:sp>
      <p:sp>
        <p:nvSpPr>
          <p:cNvPr id="13" name="Down Arrow 12"/>
          <p:cNvSpPr/>
          <p:nvPr/>
        </p:nvSpPr>
        <p:spPr>
          <a:xfrm rot="4973743">
            <a:off x="3322682" y="796365"/>
            <a:ext cx="497718" cy="3199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3301375">
            <a:off x="4263358" y="3392421"/>
            <a:ext cx="497718" cy="3199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26525" y="5927834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x =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0525" y="1650123"/>
            <a:ext cx="135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x = -8/3</a:t>
            </a:r>
          </a:p>
        </p:txBody>
      </p:sp>
    </p:spTree>
    <p:extLst>
      <p:ext uri="{BB962C8B-B14F-4D97-AF65-F5344CB8AC3E}">
        <p14:creationId xmlns:p14="http://schemas.microsoft.com/office/powerpoint/2010/main" val="14274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655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Velocity time graphs</a:t>
            </a:r>
          </a:p>
        </p:txBody>
      </p:sp>
      <p:pic>
        <p:nvPicPr>
          <p:cNvPr id="33794" name="Picture 2" descr="Image result for velocity time graph"/>
          <p:cNvPicPr>
            <a:picLocks noChangeAspect="1" noChangeArrowheads="1"/>
          </p:cNvPicPr>
          <p:nvPr/>
        </p:nvPicPr>
        <p:blipFill>
          <a:blip r:embed="rId2" cstate="print"/>
          <a:srcRect l="14566" t="8382" r="12286" b="8180"/>
          <a:stretch>
            <a:fillRect/>
          </a:stretch>
        </p:blipFill>
        <p:spPr bwMode="auto">
          <a:xfrm>
            <a:off x="0" y="1986455"/>
            <a:ext cx="5549462" cy="36875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49462" y="1797269"/>
            <a:ext cx="3526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b="1" u="sng" dirty="0">
                <a:solidFill>
                  <a:srgbClr val="0070C0"/>
                </a:solidFill>
              </a:rPr>
              <a:t>gradient</a:t>
            </a:r>
            <a:r>
              <a:rPr lang="en-GB" sz="2000" dirty="0"/>
              <a:t> of a velocity-time graph represents </a:t>
            </a:r>
            <a:r>
              <a:rPr lang="en-GB" sz="2000" b="1" dirty="0">
                <a:solidFill>
                  <a:srgbClr val="FF0000"/>
                </a:solidFill>
              </a:rPr>
              <a:t>acceleration</a:t>
            </a:r>
            <a:r>
              <a:rPr lang="en-GB" sz="2000" dirty="0"/>
              <a:t> or </a:t>
            </a:r>
            <a:r>
              <a:rPr lang="en-GB" sz="2000" b="1" dirty="0">
                <a:solidFill>
                  <a:srgbClr val="FF0000"/>
                </a:solidFill>
              </a:rPr>
              <a:t>deceleration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at that point.</a:t>
            </a:r>
          </a:p>
          <a:p>
            <a:r>
              <a:rPr lang="en-GB" sz="2000" dirty="0"/>
              <a:t>The units are m/s</a:t>
            </a:r>
            <a:r>
              <a:rPr lang="en-GB" sz="2000" baseline="30000" dirty="0"/>
              <a:t>-2</a:t>
            </a:r>
            <a:r>
              <a:rPr lang="en-GB" sz="20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103" y="4713889"/>
            <a:ext cx="4445876" cy="39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19807" y="4745421"/>
            <a:ext cx="458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0       1      2      3      4       5      6      7       8      9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4852" y="3427483"/>
            <a:ext cx="34791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</a:t>
            </a:r>
            <a:r>
              <a:rPr lang="en-GB" sz="2000" b="1" u="sng" dirty="0">
                <a:solidFill>
                  <a:srgbClr val="0070C0"/>
                </a:solidFill>
              </a:rPr>
              <a:t>area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/>
              <a:t>under a velocity-time graph represents the </a:t>
            </a:r>
            <a:r>
              <a:rPr lang="en-GB" sz="2000" b="1" dirty="0">
                <a:solidFill>
                  <a:srgbClr val="FF0000"/>
                </a:solidFill>
              </a:rPr>
              <a:t>distance travelled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/>
              <a:t>The units here are metres.</a:t>
            </a:r>
            <a:endParaRPr lang="en-GB" sz="2000" baseline="30000" dirty="0"/>
          </a:p>
          <a:p>
            <a:r>
              <a:rPr lang="en-GB" sz="2000" dirty="0"/>
              <a:t>This can be estimated by splitting the area under the graph into sections, calculating each one and then adding them together. </a:t>
            </a:r>
          </a:p>
        </p:txBody>
      </p:sp>
    </p:spTree>
    <p:extLst>
      <p:ext uri="{BB962C8B-B14F-4D97-AF65-F5344CB8AC3E}">
        <p14:creationId xmlns:p14="http://schemas.microsoft.com/office/powerpoint/2010/main" val="13364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9179" t="22503" r="19294" b="28400"/>
          <a:stretch/>
        </p:blipFill>
        <p:spPr>
          <a:xfrm>
            <a:off x="351944" y="3001720"/>
            <a:ext cx="4178198" cy="367987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+mn-lt"/>
              </a:rPr>
              <a:t>Velocity time </a:t>
            </a:r>
            <a:r>
              <a:rPr lang="en-GB" b="1">
                <a:latin typeface="+mn-lt"/>
              </a:rPr>
              <a:t>graphs p</a:t>
            </a:r>
            <a:r>
              <a:rPr lang="en-GB" b="1" smtClean="0">
                <a:latin typeface="+mn-lt"/>
              </a:rPr>
              <a:t>ractice</a:t>
            </a:r>
            <a:endParaRPr lang="en-GB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525" y="1028969"/>
            <a:ext cx="8536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A toy car is placed on the floor of a sports hall.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It moves in a straight line starting from rest.</a:t>
            </a:r>
          </a:p>
          <a:p>
            <a:pPr algn="just"/>
            <a:r>
              <a:rPr lang="en-GB" dirty="0"/>
              <a:t>It travels with constant acceleration for 4 seconds reaching a velocity of 5m/s.</a:t>
            </a:r>
          </a:p>
          <a:p>
            <a:pPr algn="just"/>
            <a:r>
              <a:rPr lang="en-GB" dirty="0"/>
              <a:t>It then slows down with constant deceleration of 1m/s</a:t>
            </a:r>
            <a:r>
              <a:rPr lang="en-GB" baseline="30000" dirty="0"/>
              <a:t>2</a:t>
            </a:r>
            <a:r>
              <a:rPr lang="en-GB" dirty="0"/>
              <a:t> for 2 seconds.</a:t>
            </a:r>
          </a:p>
          <a:p>
            <a:pPr algn="just"/>
            <a:r>
              <a:rPr lang="en-GB" dirty="0"/>
              <a:t>It then hits a wall and stops.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7438" y="3157982"/>
            <a:ext cx="415225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GB" dirty="0"/>
              <a:t>Draw the velocity </a:t>
            </a:r>
            <a:r>
              <a:rPr lang="mr-IN" dirty="0"/>
              <a:t>–</a:t>
            </a:r>
            <a:r>
              <a:rPr lang="en-GB" dirty="0"/>
              <a:t> time graph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GB" dirty="0"/>
              <a:t>Work out the total distance travelled by the toy car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99002" y="3857755"/>
            <a:ext cx="1780162" cy="2217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79164" y="3857755"/>
            <a:ext cx="904672" cy="846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87413" y="4179369"/>
            <a:ext cx="313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0.5 (4 x 5) + 0.5 (5 + 3) x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7413" y="4680503"/>
            <a:ext cx="313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18m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97356" y="4731026"/>
            <a:ext cx="0" cy="140738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00184" y="3864334"/>
            <a:ext cx="0" cy="223564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1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95177"/>
          <a:stretch/>
        </p:blipFill>
        <p:spPr>
          <a:xfrm>
            <a:off x="4327336" y="6571308"/>
            <a:ext cx="4203821" cy="20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889" r="1236" b="22081"/>
          <a:stretch/>
        </p:blipFill>
        <p:spPr>
          <a:xfrm>
            <a:off x="4236650" y="3125102"/>
            <a:ext cx="3982339" cy="3338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504" y="6408902"/>
            <a:ext cx="168796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Sheet 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02" y="834955"/>
            <a:ext cx="3892972" cy="4761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9674" y="834955"/>
            <a:ext cx="3450352" cy="2290147"/>
          </a:xfrm>
          <a:prstGeom prst="rect">
            <a:avLst/>
          </a:prstGeom>
        </p:spPr>
      </p:pic>
      <p:sp>
        <p:nvSpPr>
          <p:cNvPr id="9" name="Title 13"/>
          <p:cNvSpPr txBox="1">
            <a:spLocks/>
          </p:cNvSpPr>
          <p:nvPr/>
        </p:nvSpPr>
        <p:spPr>
          <a:xfrm>
            <a:off x="6229" y="10250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8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504" y="6408902"/>
            <a:ext cx="168796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Sheet 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b="66389"/>
          <a:stretch/>
        </p:blipFill>
        <p:spPr>
          <a:xfrm>
            <a:off x="366955" y="4253097"/>
            <a:ext cx="4068858" cy="390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261" y="5088169"/>
            <a:ext cx="4056705" cy="1250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955" y="962485"/>
            <a:ext cx="2940450" cy="3355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t="76630"/>
          <a:stretch/>
        </p:blipFill>
        <p:spPr>
          <a:xfrm>
            <a:off x="379108" y="4852434"/>
            <a:ext cx="4068858" cy="271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6772" t="8794" r="5942"/>
          <a:stretch/>
        </p:blipFill>
        <p:spPr>
          <a:xfrm>
            <a:off x="4447966" y="1211471"/>
            <a:ext cx="4266276" cy="3722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7288" y="4933608"/>
            <a:ext cx="4448373" cy="1852521"/>
          </a:xfrm>
          <a:prstGeom prst="rect">
            <a:avLst/>
          </a:prstGeom>
        </p:spPr>
      </p:pic>
      <p:sp>
        <p:nvSpPr>
          <p:cNvPr id="15" name="Title 5"/>
          <p:cNvSpPr txBox="1">
            <a:spLocks/>
          </p:cNvSpPr>
          <p:nvPr/>
        </p:nvSpPr>
        <p:spPr>
          <a:xfrm>
            <a:off x="5928536" y="953505"/>
            <a:ext cx="1305135" cy="427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Curve 2.0 Related Question</a:t>
            </a:r>
            <a:endParaRPr lang="en-US" sz="1200" dirty="0"/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229" y="10250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6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55" y="4253097"/>
            <a:ext cx="4068858" cy="116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108" y="5413953"/>
            <a:ext cx="4056705" cy="1250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5413" t="66951" r="9978" b="1844"/>
          <a:stretch/>
        </p:blipFill>
        <p:spPr>
          <a:xfrm>
            <a:off x="3517658" y="1532583"/>
            <a:ext cx="5408578" cy="2140086"/>
          </a:xfrm>
          <a:prstGeom prst="rect">
            <a:avLst/>
          </a:prstGeom>
        </p:spPr>
      </p:pic>
      <p:sp>
        <p:nvSpPr>
          <p:cNvPr id="6" name="Title 13"/>
          <p:cNvSpPr txBox="1">
            <a:spLocks/>
          </p:cNvSpPr>
          <p:nvPr/>
        </p:nvSpPr>
        <p:spPr>
          <a:xfrm>
            <a:off x="6229" y="10250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955" y="962485"/>
            <a:ext cx="2940450" cy="3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95177"/>
          <a:stretch/>
        </p:blipFill>
        <p:spPr>
          <a:xfrm>
            <a:off x="183354" y="6118698"/>
            <a:ext cx="6719174" cy="330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889" r="1236" b="22081"/>
          <a:stretch/>
        </p:blipFill>
        <p:spPr>
          <a:xfrm>
            <a:off x="183354" y="922505"/>
            <a:ext cx="5272391" cy="4419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6645" t="5883" r="3821" b="8144"/>
          <a:stretch/>
        </p:blipFill>
        <p:spPr>
          <a:xfrm>
            <a:off x="3579780" y="1721796"/>
            <a:ext cx="5243208" cy="1410510"/>
          </a:xfrm>
          <a:prstGeom prst="rect">
            <a:avLst/>
          </a:prstGeom>
        </p:spPr>
      </p:pic>
      <p:sp>
        <p:nvSpPr>
          <p:cNvPr id="6" name="Title 13"/>
          <p:cNvSpPr txBox="1">
            <a:spLocks/>
          </p:cNvSpPr>
          <p:nvPr/>
        </p:nvSpPr>
        <p:spPr>
          <a:xfrm>
            <a:off x="6229" y="10250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02" y="962485"/>
            <a:ext cx="4557597" cy="5573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464" y="1358456"/>
            <a:ext cx="4101580" cy="2722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5955" y="4042758"/>
            <a:ext cx="3540598" cy="2763137"/>
          </a:xfrm>
          <a:prstGeom prst="rect">
            <a:avLst/>
          </a:prstGeom>
        </p:spPr>
      </p:pic>
      <p:sp>
        <p:nvSpPr>
          <p:cNvPr id="6" name="Title 13"/>
          <p:cNvSpPr txBox="1">
            <a:spLocks/>
          </p:cNvSpPr>
          <p:nvPr/>
        </p:nvSpPr>
        <p:spPr>
          <a:xfrm>
            <a:off x="6229" y="10250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2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>
                <a:latin typeface="+mn-lt"/>
              </a:rPr>
              <a:t>Key </a:t>
            </a:r>
            <a:r>
              <a:rPr lang="en-GB" b="1" smtClean="0">
                <a:latin typeface="+mn-lt"/>
              </a:rPr>
              <a:t>vocabulary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Gradient</a:t>
            </a:r>
          </a:p>
          <a:p>
            <a:pPr marL="0" indent="0">
              <a:buNone/>
            </a:pPr>
            <a:r>
              <a:rPr lang="en-GB" dirty="0"/>
              <a:t>Estimate </a:t>
            </a:r>
          </a:p>
          <a:p>
            <a:pPr marL="0" indent="0">
              <a:buNone/>
            </a:pPr>
            <a:r>
              <a:rPr lang="en-GB" dirty="0"/>
              <a:t>Linear</a:t>
            </a:r>
          </a:p>
          <a:p>
            <a:pPr marL="0" indent="0">
              <a:buNone/>
            </a:pPr>
            <a:r>
              <a:rPr lang="en-GB" dirty="0"/>
              <a:t>Non-linear</a:t>
            </a:r>
          </a:p>
          <a:p>
            <a:pPr marL="0" indent="0">
              <a:buNone/>
            </a:pPr>
            <a:r>
              <a:rPr lang="en-GB" dirty="0"/>
              <a:t>Quadratic</a:t>
            </a:r>
          </a:p>
          <a:p>
            <a:pPr marL="0" indent="0">
              <a:buNone/>
            </a:pPr>
            <a:r>
              <a:rPr lang="en-GB" dirty="0"/>
              <a:t>Velocity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9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6772" t="8794" r="5942"/>
          <a:stretch/>
        </p:blipFill>
        <p:spPr>
          <a:xfrm>
            <a:off x="321012" y="1375157"/>
            <a:ext cx="4266276" cy="3722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b="95414"/>
          <a:stretch/>
        </p:blipFill>
        <p:spPr>
          <a:xfrm>
            <a:off x="228535" y="899470"/>
            <a:ext cx="7018572" cy="268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7288" y="4933608"/>
            <a:ext cx="4448373" cy="1852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066" y="2431803"/>
            <a:ext cx="8842443" cy="1625940"/>
          </a:xfrm>
          <a:prstGeom prst="rect">
            <a:avLst/>
          </a:prstGeom>
        </p:spPr>
      </p:pic>
      <p:sp>
        <p:nvSpPr>
          <p:cNvPr id="11" name="Title 13"/>
          <p:cNvSpPr txBox="1">
            <a:spLocks/>
          </p:cNvSpPr>
          <p:nvPr/>
        </p:nvSpPr>
        <p:spPr>
          <a:xfrm>
            <a:off x="6229" y="10250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1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457974" y="5175209"/>
            <a:ext cx="1468102" cy="6727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Change in y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Change in x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0" y="-18169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Gradient from a linear graph</a:t>
            </a:r>
            <a:endParaRPr lang="en-GB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964" y="1577522"/>
            <a:ext cx="8950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A linear graph is a straight line graph with an equation which can be written in the form </a:t>
            </a:r>
            <a:r>
              <a:rPr lang="en-GB" sz="2800" b="1" i="1" dirty="0">
                <a:latin typeface="+mj-lt"/>
                <a:ea typeface="Calibri" pitchFamily="34" charset="0"/>
                <a:cs typeface="Times New Roman" pitchFamily="18" charset="0"/>
              </a:rPr>
              <a:t>y = </a:t>
            </a:r>
            <a:r>
              <a:rPr lang="en-GB" sz="2800" b="1" i="1" dirty="0" err="1">
                <a:latin typeface="+mj-lt"/>
                <a:ea typeface="Calibri" pitchFamily="34" charset="0"/>
                <a:cs typeface="Times New Roman" pitchFamily="18" charset="0"/>
              </a:rPr>
              <a:t>mx</a:t>
            </a:r>
            <a:r>
              <a:rPr lang="en-GB" sz="2800" b="1" i="1" dirty="0">
                <a:latin typeface="+mj-lt"/>
                <a:ea typeface="Calibri" pitchFamily="34" charset="0"/>
                <a:cs typeface="Times New Roman" pitchFamily="18" charset="0"/>
              </a:rPr>
              <a:t> + c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latin typeface="+mj-lt"/>
                <a:cs typeface="Times New Roman" pitchFamily="18" charset="0"/>
              </a:rPr>
              <a:t>The gradient is ‘m’ and can be found from the graph</a:t>
            </a:r>
            <a:endParaRPr lang="en-GB" sz="4000" dirty="0">
              <a:latin typeface="+mj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1444" y="3166384"/>
            <a:ext cx="3090392" cy="1915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3239" t="3117" r="3245" b="5443"/>
          <a:stretch/>
        </p:blipFill>
        <p:spPr>
          <a:xfrm>
            <a:off x="350970" y="3166384"/>
            <a:ext cx="2304681" cy="1468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44433"/>
          <a:stretch/>
        </p:blipFill>
        <p:spPr>
          <a:xfrm>
            <a:off x="3390651" y="3012715"/>
            <a:ext cx="1787077" cy="177590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958405" y="5179384"/>
            <a:ext cx="710577" cy="6727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Rise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Step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01116" y="5175210"/>
            <a:ext cx="1291047" cy="6727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y</a:t>
            </a:r>
            <a:r>
              <a:rPr lang="en-GB" b="1" u="sng" baseline="-25000" dirty="0">
                <a:solidFill>
                  <a:schemeClr val="tx1"/>
                </a:solidFill>
              </a:rPr>
              <a:t>2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mr-IN" b="1" u="sng" dirty="0">
                <a:solidFill>
                  <a:schemeClr val="tx1"/>
                </a:solidFill>
              </a:rPr>
              <a:t>–</a:t>
            </a:r>
            <a:r>
              <a:rPr lang="en-GB" b="1" u="sng" dirty="0">
                <a:solidFill>
                  <a:schemeClr val="tx1"/>
                </a:solidFill>
              </a:rPr>
              <a:t> y</a:t>
            </a:r>
            <a:r>
              <a:rPr lang="en-GB" b="1" u="sng" baseline="-25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x</a:t>
            </a:r>
            <a:r>
              <a:rPr lang="en-GB" b="1" baseline="-25000" dirty="0">
                <a:solidFill>
                  <a:schemeClr val="tx1"/>
                </a:solidFill>
              </a:rPr>
              <a:t>2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mr-IN" b="1" dirty="0">
                <a:solidFill>
                  <a:schemeClr val="tx1"/>
                </a:solidFill>
              </a:rPr>
              <a:t>–</a:t>
            </a:r>
            <a:r>
              <a:rPr lang="en-GB" b="1" dirty="0">
                <a:solidFill>
                  <a:schemeClr val="tx1"/>
                </a:solidFill>
              </a:rPr>
              <a:t> x</a:t>
            </a:r>
            <a:r>
              <a:rPr lang="en-GB" b="1" baseline="-25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10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208" y="1441090"/>
            <a:ext cx="7908587" cy="2748764"/>
          </a:xfrm>
          <a:prstGeom prst="rect">
            <a:avLst/>
          </a:prstGeom>
        </p:spPr>
      </p:pic>
      <p:sp>
        <p:nvSpPr>
          <p:cNvPr id="3" name="Title 38"/>
          <p:cNvSpPr txBox="1">
            <a:spLocks/>
          </p:cNvSpPr>
          <p:nvPr/>
        </p:nvSpPr>
        <p:spPr>
          <a:xfrm>
            <a:off x="0" y="11351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+mn-lt"/>
              </a:rPr>
              <a:t>Find the gradients of these lines: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030" y="4280171"/>
            <a:ext cx="1527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= 2</a:t>
            </a:r>
          </a:p>
          <a:p>
            <a:r>
              <a:rPr lang="en-US" dirty="0"/>
              <a:t>b = 1/3</a:t>
            </a:r>
          </a:p>
          <a:p>
            <a:r>
              <a:rPr lang="en-US" dirty="0"/>
              <a:t>c = -3</a:t>
            </a:r>
          </a:p>
          <a:p>
            <a:r>
              <a:rPr lang="en-US" dirty="0"/>
              <a:t>d = 1</a:t>
            </a:r>
          </a:p>
          <a:p>
            <a:r>
              <a:rPr lang="en-US" dirty="0"/>
              <a:t>e = -2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6272" y="42801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 = -1/3</a:t>
            </a:r>
          </a:p>
          <a:p>
            <a:r>
              <a:rPr lang="en-US" dirty="0"/>
              <a:t>g = 5</a:t>
            </a:r>
          </a:p>
          <a:p>
            <a:r>
              <a:rPr lang="en-US" dirty="0"/>
              <a:t>h = -5</a:t>
            </a:r>
          </a:p>
          <a:p>
            <a:r>
              <a:rPr lang="en-US" dirty="0" err="1"/>
              <a:t>i</a:t>
            </a:r>
            <a:r>
              <a:rPr lang="en-US" dirty="0"/>
              <a:t> = 1/5</a:t>
            </a:r>
          </a:p>
          <a:p>
            <a:r>
              <a:rPr lang="en-US" dirty="0"/>
              <a:t>j = -3/4</a:t>
            </a:r>
          </a:p>
        </p:txBody>
      </p:sp>
    </p:spTree>
    <p:extLst>
      <p:ext uri="{BB962C8B-B14F-4D97-AF65-F5344CB8AC3E}">
        <p14:creationId xmlns:p14="http://schemas.microsoft.com/office/powerpoint/2010/main" val="20819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-711" y="-8699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Gradient from a linear equation</a:t>
            </a:r>
            <a:endParaRPr lang="en-GB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964" y="1577522"/>
            <a:ext cx="895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latin typeface="+mj-lt"/>
                <a:cs typeface="Times New Roman" pitchFamily="18" charset="0"/>
              </a:rPr>
              <a:t>Rearrange this equation to make y the subject and identify the gradient of this linear graph.</a:t>
            </a:r>
            <a:endParaRPr lang="en-GB" sz="4000" dirty="0">
              <a:latin typeface="+mj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1624084" y="3261815"/>
            <a:ext cx="4558352" cy="1569660"/>
            <a:chOff x="1624084" y="3261815"/>
            <a:chExt cx="4558352" cy="1569660"/>
          </a:xfrm>
        </p:grpSpPr>
        <p:sp>
          <p:nvSpPr>
            <p:cNvPr id="19" name="TextBox 18"/>
            <p:cNvSpPr txBox="1"/>
            <p:nvPr/>
          </p:nvSpPr>
          <p:spPr>
            <a:xfrm>
              <a:off x="1624084" y="3261815"/>
              <a:ext cx="455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               </a:t>
              </a:r>
            </a:p>
            <a:p>
              <a:r>
                <a:rPr lang="en-GB" sz="3200" dirty="0"/>
                <a:t>               2y = 5x - 8</a:t>
              </a:r>
            </a:p>
            <a:p>
              <a:r>
                <a:rPr lang="en-GB" sz="3200" dirty="0"/>
                <a:t>                y =     x  - 4</a:t>
              </a:r>
            </a:p>
          </p:txBody>
        </p:sp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5964" y="4251277"/>
              <a:ext cx="133350" cy="561975"/>
            </a:xfrm>
            <a:prstGeom prst="rect">
              <a:avLst/>
            </a:prstGeom>
            <a:noFill/>
          </p:spPr>
        </p:pic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9204298">
            <a:off x="2456597" y="5158854"/>
            <a:ext cx="1528549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1937982" y="5793475"/>
            <a:ext cx="2402006" cy="561975"/>
            <a:chOff x="3575713" y="5506872"/>
            <a:chExt cx="2402006" cy="561975"/>
          </a:xfrm>
        </p:grpSpPr>
        <p:sp>
          <p:nvSpPr>
            <p:cNvPr id="27" name="TextBox 26"/>
            <p:cNvSpPr txBox="1"/>
            <p:nvPr/>
          </p:nvSpPr>
          <p:spPr>
            <a:xfrm>
              <a:off x="3575713" y="5636525"/>
              <a:ext cx="2402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Gradient = 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1307" y="5506872"/>
              <a:ext cx="133350" cy="561975"/>
            </a:xfrm>
            <a:prstGeom prst="rect">
              <a:avLst/>
            </a:prstGeom>
            <a:noFill/>
          </p:spPr>
        </p:pic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9743" y="2866030"/>
            <a:ext cx="3862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2y - 5x + 8 = 0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747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Gradient from a linear equation</a:t>
            </a:r>
            <a:endParaRPr lang="en-GB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964" y="1577522"/>
            <a:ext cx="8950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latin typeface="+mj-lt"/>
                <a:cs typeface="Times New Roman" pitchFamily="18" charset="0"/>
              </a:rPr>
              <a:t>Rearrange this equation to make y the subject and identify the gradient of this linear graph.</a:t>
            </a:r>
            <a:endParaRPr lang="en-GB" sz="4000" dirty="0">
              <a:latin typeface="+mj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9204298">
            <a:off x="1026477" y="5081032"/>
            <a:ext cx="1528549" cy="341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7862" y="5845306"/>
            <a:ext cx="240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Gradient =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9623" y="2788208"/>
            <a:ext cx="3862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3y + 4x - 9 = 0</a:t>
            </a:r>
          </a:p>
          <a:p>
            <a:endParaRPr lang="en-GB" sz="32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20"/>
          <p:cNvGrpSpPr/>
          <p:nvPr/>
        </p:nvGrpSpPr>
        <p:grpSpPr>
          <a:xfrm>
            <a:off x="193964" y="3183993"/>
            <a:ext cx="4558352" cy="1569660"/>
            <a:chOff x="1624084" y="3261815"/>
            <a:chExt cx="4558352" cy="1569660"/>
          </a:xfrm>
        </p:grpSpPr>
        <p:sp>
          <p:nvSpPr>
            <p:cNvPr id="19" name="TextBox 18"/>
            <p:cNvSpPr txBox="1"/>
            <p:nvPr/>
          </p:nvSpPr>
          <p:spPr>
            <a:xfrm>
              <a:off x="1624084" y="3261815"/>
              <a:ext cx="455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               </a:t>
              </a:r>
            </a:p>
            <a:p>
              <a:r>
                <a:rPr lang="en-GB" sz="3200" dirty="0"/>
                <a:t>               3y = -4x + 9</a:t>
              </a:r>
            </a:p>
            <a:p>
              <a:r>
                <a:rPr lang="en-GB" sz="3200" dirty="0"/>
                <a:t>                y =     x  + 3</a:t>
              </a:r>
            </a:p>
          </p:txBody>
        </p:sp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66782" y="4251277"/>
              <a:ext cx="304800" cy="552450"/>
            </a:xfrm>
            <a:prstGeom prst="rect">
              <a:avLst/>
            </a:prstGeom>
            <a:noFill/>
          </p:spPr>
        </p:pic>
      </p:grp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8435" y="5772518"/>
            <a:ext cx="304800" cy="5524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84160" y="2583559"/>
            <a:ext cx="39576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GB" dirty="0"/>
              <a:t>4x </a:t>
            </a:r>
            <a:r>
              <a:rPr lang="mr-IN" dirty="0"/>
              <a:t>–</a:t>
            </a:r>
            <a:r>
              <a:rPr lang="en-GB" dirty="0"/>
              <a:t> 2y = 12</a:t>
            </a:r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r>
              <a:rPr lang="en-GB" dirty="0"/>
              <a:t>y </a:t>
            </a:r>
            <a:r>
              <a:rPr lang="mr-IN" dirty="0"/>
              <a:t>–</a:t>
            </a:r>
            <a:r>
              <a:rPr lang="en-GB" dirty="0"/>
              <a:t> 4x = 8</a:t>
            </a:r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r>
              <a:rPr lang="en-GB" dirty="0"/>
              <a:t>y </a:t>
            </a:r>
            <a:r>
              <a:rPr lang="mr-IN" dirty="0"/>
              <a:t>–</a:t>
            </a:r>
            <a:r>
              <a:rPr lang="en-GB" dirty="0"/>
              <a:t> 8 = -1/2(x + 4)</a:t>
            </a:r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endParaRPr lang="en-GB" dirty="0"/>
          </a:p>
          <a:p>
            <a:pPr marL="457200" indent="-457200">
              <a:buAutoNum type="alphaLcParenBoth"/>
            </a:pPr>
            <a:r>
              <a:rPr lang="en-GB" dirty="0"/>
              <a:t>3x </a:t>
            </a:r>
            <a:r>
              <a:rPr lang="mr-IN" dirty="0"/>
              <a:t>–</a:t>
            </a:r>
            <a:r>
              <a:rPr lang="en-GB" dirty="0"/>
              <a:t> 4y =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0631" y="2188262"/>
            <a:ext cx="12247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8501" y="3054955"/>
            <a:ext cx="127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 = 2x - 6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51118" y="4150519"/>
            <a:ext cx="127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4x + 8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1118" y="5384220"/>
            <a:ext cx="160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y = -1/2x + 6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1117" y="6305381"/>
            <a:ext cx="160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3/4x -2  </a:t>
            </a:r>
          </a:p>
        </p:txBody>
      </p:sp>
    </p:spTree>
    <p:extLst>
      <p:ext uri="{BB962C8B-B14F-4D97-AF65-F5344CB8AC3E}">
        <p14:creationId xmlns:p14="http://schemas.microsoft.com/office/powerpoint/2010/main" val="18889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16" grpId="0"/>
      <p:bldP spid="17" grpId="0" animBg="1"/>
      <p:bldP spid="3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Gradient of a quadratic graph</a:t>
            </a:r>
            <a:endParaRPr lang="en-GB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49931"/>
            <a:ext cx="895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latin typeface="+mj-lt"/>
                <a:ea typeface="Calibri" pitchFamily="34" charset="0"/>
                <a:cs typeface="Times New Roman" pitchFamily="18" charset="0"/>
              </a:rPr>
              <a:t>This is a quadratic graph with equation  </a:t>
            </a:r>
            <a:r>
              <a:rPr lang="en-GB" sz="2800" dirty="0">
                <a:cs typeface="Times New Roman" pitchFamily="18" charset="0"/>
              </a:rPr>
              <a:t>y = x</a:t>
            </a:r>
            <a:r>
              <a:rPr lang="en-GB" sz="2800" baseline="30000" dirty="0">
                <a:cs typeface="Times New Roman" pitchFamily="18" charset="0"/>
              </a:rPr>
              <a:t>2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baseline="30000" dirty="0">
                <a:cs typeface="Times New Roman" pitchFamily="18" charset="0"/>
              </a:rPr>
              <a:t>  </a:t>
            </a:r>
            <a:endParaRPr lang="en-GB" sz="4000" dirty="0">
              <a:latin typeface="+mj-lt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42352" t="13487" r="26208" b="35526"/>
          <a:stretch>
            <a:fillRect/>
          </a:stretch>
        </p:blipFill>
        <p:spPr bwMode="auto">
          <a:xfrm>
            <a:off x="267569" y="1939777"/>
            <a:ext cx="4045124" cy="3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3507475" y="2634016"/>
            <a:ext cx="81888" cy="204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5114167">
            <a:off x="4135272" y="1951631"/>
            <a:ext cx="532263" cy="1473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380931" y="4599295"/>
            <a:ext cx="600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x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336042" y="1612710"/>
            <a:ext cx="600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y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57939" y="1717674"/>
            <a:ext cx="3930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estimate the gradient of this graph at the point (2,4) by considering points just above and just below x= 2</a:t>
            </a:r>
          </a:p>
          <a:p>
            <a:r>
              <a:rPr lang="en-GB" sz="2400" dirty="0" err="1"/>
              <a:t>ie</a:t>
            </a:r>
            <a:r>
              <a:rPr lang="en-GB" sz="2400" dirty="0"/>
              <a:t> x = 2.1 and x = 1.9</a:t>
            </a:r>
          </a:p>
          <a:p>
            <a:endParaRPr lang="en-GB" sz="2400" dirty="0"/>
          </a:p>
          <a:p>
            <a:r>
              <a:rPr lang="en-GB" sz="2400" dirty="0"/>
              <a:t>Between x = 2.1 and x = 1.9</a:t>
            </a:r>
          </a:p>
          <a:p>
            <a:r>
              <a:rPr lang="en-GB" sz="2400" dirty="0"/>
              <a:t>Gradient = </a:t>
            </a:r>
            <a:endParaRPr lang="en-GB" sz="2400" u="sng" dirty="0"/>
          </a:p>
          <a:p>
            <a:r>
              <a:rPr lang="en-GB" sz="2400" u="sng" dirty="0"/>
              <a:t>4.41 – 3.61</a:t>
            </a:r>
          </a:p>
          <a:p>
            <a:r>
              <a:rPr lang="en-GB" sz="2400" dirty="0"/>
              <a:t>2.1 – 1.9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711213" y="4707017"/>
            <a:ext cx="163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569" y="5828078"/>
            <a:ext cx="851192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We can do this more efficiently and accurately by drawing a tangent at the point (2,4) and then finding the gradient of </a:t>
            </a:r>
            <a:r>
              <a:rPr lang="en-GB" sz="2400">
                <a:solidFill>
                  <a:srgbClr val="FF0000"/>
                </a:solidFill>
              </a:rPr>
              <a:t>this line.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Gradient of a quadratic graph</a:t>
            </a:r>
            <a:endParaRPr lang="en-GB" dirty="0">
              <a:latin typeface="+mn-lt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42352" t="13487" r="26208" b="35526"/>
          <a:stretch>
            <a:fillRect/>
          </a:stretch>
        </p:blipFill>
        <p:spPr bwMode="auto">
          <a:xfrm>
            <a:off x="267569" y="1939777"/>
            <a:ext cx="4045124" cy="36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3507475" y="2634016"/>
            <a:ext cx="81888" cy="204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380931" y="4599295"/>
            <a:ext cx="600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x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336042" y="1612710"/>
            <a:ext cx="600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y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81181" y="2423236"/>
            <a:ext cx="409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/>
              <a:t>4</a:t>
            </a:r>
            <a:endParaRPr lang="en-GB" sz="2400" u="sng" dirty="0"/>
          </a:p>
          <a:p>
            <a:r>
              <a:rPr lang="en-GB" sz="2400" dirty="0"/>
              <a:t>1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090615" y="2505933"/>
            <a:ext cx="163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569" y="5828078"/>
            <a:ext cx="851192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We can do this more efficiently and accurately by drawing a tangent at the point (2,4) and then finding the gradient of </a:t>
            </a:r>
            <a:r>
              <a:rPr lang="en-GB" sz="2400">
                <a:solidFill>
                  <a:srgbClr val="FF0000"/>
                </a:solidFill>
              </a:rPr>
              <a:t>this line.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54485" y="1325563"/>
            <a:ext cx="898593" cy="3273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89629" y="3764422"/>
            <a:ext cx="590492" cy="290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832407" y="1812765"/>
            <a:ext cx="1" cy="19711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139117"/>
            <a:ext cx="895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latin typeface="+mj-lt"/>
                <a:ea typeface="Calibri" pitchFamily="34" charset="0"/>
                <a:cs typeface="Times New Roman" pitchFamily="18" charset="0"/>
              </a:rPr>
              <a:t>This is a quadratic graph with equation  </a:t>
            </a:r>
            <a:r>
              <a:rPr lang="en-GB" sz="3200" dirty="0">
                <a:cs typeface="Times New Roman" pitchFamily="18" charset="0"/>
              </a:rPr>
              <a:t>y = x</a:t>
            </a:r>
            <a:r>
              <a:rPr lang="en-GB" sz="3200" baseline="30000" dirty="0">
                <a:cs typeface="Times New Roman" pitchFamily="18" charset="0"/>
              </a:rPr>
              <a:t>2</a:t>
            </a:r>
            <a:r>
              <a:rPr lang="en-GB" sz="3200" dirty="0">
                <a:cs typeface="Times New Roman" pitchFamily="18" charset="0"/>
              </a:rPr>
              <a:t>- 3x + 1 </a:t>
            </a:r>
            <a:r>
              <a:rPr lang="en-GB" sz="3200" baseline="30000" dirty="0">
                <a:cs typeface="Times New Roman" pitchFamily="18" charset="0"/>
              </a:rPr>
              <a:t>  </a:t>
            </a:r>
            <a:endParaRPr lang="en-GB" sz="4400" dirty="0"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1" y="195821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Estimate the gradient of this graph at the point (0,1)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20263" y="1644241"/>
            <a:ext cx="4461169" cy="4472780"/>
            <a:chOff x="520263" y="1644241"/>
            <a:chExt cx="4461169" cy="4472780"/>
          </a:xfrm>
        </p:grpSpPr>
        <p:sp>
          <p:nvSpPr>
            <p:cNvPr id="24" name="TextBox 23"/>
            <p:cNvSpPr txBox="1"/>
            <p:nvPr/>
          </p:nvSpPr>
          <p:spPr>
            <a:xfrm>
              <a:off x="4380931" y="4599295"/>
              <a:ext cx="600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x</a:t>
              </a:r>
              <a:endParaRPr lang="en-GB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89655" y="1644241"/>
              <a:ext cx="600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y</a:t>
              </a:r>
              <a:endParaRPr lang="en-GB" b="1" dirty="0"/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9801" t="14440" r="21240" b="29526"/>
            <a:stretch>
              <a:fillRect/>
            </a:stretch>
          </p:blipFill>
          <p:spPr bwMode="auto">
            <a:xfrm>
              <a:off x="520263" y="2017987"/>
              <a:ext cx="3767958" cy="409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1789034" y="4194803"/>
              <a:ext cx="81888" cy="204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92029" y="3023541"/>
            <a:ext cx="70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-3</a:t>
            </a:r>
          </a:p>
          <a:p>
            <a:r>
              <a:rPr lang="en-GB" sz="2400" dirty="0"/>
              <a:t>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1464" y="3106238"/>
            <a:ext cx="163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 -3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63487" y="2423236"/>
            <a:ext cx="1229207" cy="3569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1" idx="2"/>
          </p:cNvCxnSpPr>
          <p:nvPr/>
        </p:nvCxnSpPr>
        <p:spPr>
          <a:xfrm flipV="1">
            <a:off x="1789034" y="4297162"/>
            <a:ext cx="603660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359958" y="4297162"/>
            <a:ext cx="32736" cy="155888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8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Gradient of a quadratic graph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6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6241</TotalTime>
  <Words>805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Gradient and Area Under Curve</vt:lpstr>
      <vt:lpstr>Key vocabulary</vt:lpstr>
      <vt:lpstr>Gradient from a linear graph</vt:lpstr>
      <vt:lpstr>PowerPoint Presentation</vt:lpstr>
      <vt:lpstr>Gradient from a linear equation</vt:lpstr>
      <vt:lpstr>Gradient from a linear equation</vt:lpstr>
      <vt:lpstr>Gradient of a quadratic graph</vt:lpstr>
      <vt:lpstr>Gradient of a quadratic graph</vt:lpstr>
      <vt:lpstr>Gradient of a quadratic graph</vt:lpstr>
      <vt:lpstr>PowerPoint Presentation</vt:lpstr>
      <vt:lpstr>Interpreting gradient</vt:lpstr>
      <vt:lpstr>Gradients of zero</vt:lpstr>
      <vt:lpstr>Velocity 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Moody</dc:creator>
  <cp:lastModifiedBy>A Karlsberg</cp:lastModifiedBy>
  <cp:revision>461</cp:revision>
  <dcterms:created xsi:type="dcterms:W3CDTF">2016-01-18T14:56:17Z</dcterms:created>
  <dcterms:modified xsi:type="dcterms:W3CDTF">2019-09-12T06:39:33Z</dcterms:modified>
</cp:coreProperties>
</file>