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6" r:id="rId8"/>
    <p:sldId id="264" r:id="rId9"/>
    <p:sldId id="265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4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4.wmf"/><Relationship Id="rId7" Type="http://schemas.openxmlformats.org/officeDocument/2006/relationships/image" Target="../media/image36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35.wmf"/><Relationship Id="rId9" Type="http://schemas.openxmlformats.org/officeDocument/2006/relationships/image" Target="../media/image3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8877-E222-4C77-808D-6F480E56E143}" type="datetimeFigureOut">
              <a:rPr lang="en-GB" smtClean="0"/>
              <a:pPr/>
              <a:t>02/02/2012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ECEF-0768-4F68-AB18-55AD2D6302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8877-E222-4C77-808D-6F480E56E143}" type="datetimeFigureOut">
              <a:rPr lang="en-GB" smtClean="0"/>
              <a:pPr/>
              <a:t>02/02/2012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ECEF-0768-4F68-AB18-55AD2D6302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8877-E222-4C77-808D-6F480E56E143}" type="datetimeFigureOut">
              <a:rPr lang="en-GB" smtClean="0"/>
              <a:pPr/>
              <a:t>02/02/2012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ECEF-0768-4F68-AB18-55AD2D6302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8877-E222-4C77-808D-6F480E56E143}" type="datetimeFigureOut">
              <a:rPr lang="en-GB" smtClean="0"/>
              <a:pPr/>
              <a:t>02/02/2012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ECEF-0768-4F68-AB18-55AD2D6302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8877-E222-4C77-808D-6F480E56E143}" type="datetimeFigureOut">
              <a:rPr lang="en-GB" smtClean="0"/>
              <a:pPr/>
              <a:t>02/02/2012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ECEF-0768-4F68-AB18-55AD2D6302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8877-E222-4C77-808D-6F480E56E143}" type="datetimeFigureOut">
              <a:rPr lang="en-GB" smtClean="0"/>
              <a:pPr/>
              <a:t>02/02/2012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ECEF-0768-4F68-AB18-55AD2D6302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8877-E222-4C77-808D-6F480E56E143}" type="datetimeFigureOut">
              <a:rPr lang="en-GB" smtClean="0"/>
              <a:pPr/>
              <a:t>02/02/2012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ECEF-0768-4F68-AB18-55AD2D6302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8877-E222-4C77-808D-6F480E56E143}" type="datetimeFigureOut">
              <a:rPr lang="en-GB" smtClean="0"/>
              <a:pPr/>
              <a:t>02/02/2012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ECEF-0768-4F68-AB18-55AD2D6302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8877-E222-4C77-808D-6F480E56E143}" type="datetimeFigureOut">
              <a:rPr lang="en-GB" smtClean="0"/>
              <a:pPr/>
              <a:t>02/02/2012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ECEF-0768-4F68-AB18-55AD2D6302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8877-E222-4C77-808D-6F480E56E143}" type="datetimeFigureOut">
              <a:rPr lang="en-GB" smtClean="0"/>
              <a:pPr/>
              <a:t>02/02/2012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ECEF-0768-4F68-AB18-55AD2D6302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8877-E222-4C77-808D-6F480E56E143}" type="datetimeFigureOut">
              <a:rPr lang="en-GB" smtClean="0"/>
              <a:pPr/>
              <a:t>02/02/2012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ECEF-0768-4F68-AB18-55AD2D6302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98877-E222-4C77-808D-6F480E56E143}" type="datetimeFigureOut">
              <a:rPr lang="en-GB" smtClean="0"/>
              <a:pPr/>
              <a:t>02/02/2012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9ECEF-0768-4F68-AB18-55AD2D63022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21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31.png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39.png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Trig Identities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312C2BAA-8F02-46E6-B114-36AB449B106B}" type="datetime2">
              <a:rPr lang="en-GB" smtClean="0"/>
              <a:pPr/>
              <a:t>Thursday, 02 February 2012</a:t>
            </a:fld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Rectangle 3"/>
              <p:cNvSpPr/>
              <p:nvPr/>
            </p:nvSpPr>
            <p:spPr>
              <a:xfrm>
                <a:off x="122832" y="330230"/>
                <a:ext cx="8571606" cy="47524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000" dirty="0" smtClean="0"/>
                  <a:t>3. Solve the equation 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/>
                      </a:rPr>
                      <m:t>5</m:t>
                    </m:r>
                    <m:func>
                      <m:funcPr>
                        <m:ctrlPr>
                          <a:rPr lang="en-GB" sz="2000" b="0" i="1" dirty="0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dirty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GB" sz="2000" b="0" i="1" dirty="0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GB" sz="2000" b="0" i="1" dirty="0" smtClean="0">
                        <a:latin typeface="Cambria Math"/>
                      </a:rPr>
                      <m:t>=2</m:t>
                    </m:r>
                    <m:func>
                      <m:funcPr>
                        <m:ctrlPr>
                          <a:rPr lang="en-GB" sz="2000" b="0" i="1" dirty="0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dirty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GB" sz="2000" b="0" i="1" dirty="0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 smtClean="0"/>
                  <a:t>   for values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2000" dirty="0" smtClean="0"/>
                  <a:t> in the </a:t>
                </a:r>
                <a:r>
                  <a:rPr lang="en-GB" sz="2000" dirty="0" smtClean="0"/>
                  <a:t>range  </a:t>
                </a:r>
                <a:endParaRPr lang="en-GB" sz="2000" i="1" dirty="0" smtClean="0">
                  <a:latin typeface="Cambria Math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      </m:t>
                    </m:r>
                    <m:r>
                      <a:rPr lang="en-GB" sz="2000" i="1">
                        <a:latin typeface="Cambria Math"/>
                      </a:rPr>
                      <m:t>0</m:t>
                    </m:r>
                    <m:r>
                      <a:rPr lang="en-GB" sz="2000" i="1">
                        <a:latin typeface="Cambria Math"/>
                        <a:ea typeface="Cambria Math"/>
                      </a:rPr>
                      <m:t>°≤</m:t>
                    </m:r>
                    <m:r>
                      <a:rPr lang="en-GB" sz="20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GB" sz="2000" i="1">
                        <a:latin typeface="Cambria Math"/>
                        <a:ea typeface="Cambria Math"/>
                      </a:rPr>
                      <m:t>≤360°</m:t>
                    </m:r>
                  </m:oMath>
                </a14:m>
                <a:r>
                  <a:rPr lang="en-GB" sz="2000" dirty="0"/>
                  <a:t> </a:t>
                </a:r>
                <a:endParaRPr lang="en-GB" sz="2000" dirty="0"/>
              </a:p>
              <a:p>
                <a:pPr>
                  <a:lnSpc>
                    <a:spcPct val="150000"/>
                  </a:lnSpc>
                </a:pPr>
                <a:endParaRPr lang="en-GB" sz="2000" dirty="0" smtClean="0"/>
              </a:p>
              <a:p>
                <a:pPr>
                  <a:lnSpc>
                    <a:spcPct val="150000"/>
                  </a:lnSpc>
                </a:pPr>
                <a:endParaRPr lang="en-GB" sz="2000" dirty="0"/>
              </a:p>
              <a:p>
                <a:pPr>
                  <a:lnSpc>
                    <a:spcPct val="150000"/>
                  </a:lnSpc>
                </a:pPr>
                <a:endParaRPr lang="en-GB" sz="2000" dirty="0" smtClean="0"/>
              </a:p>
              <a:p>
                <a:pPr>
                  <a:lnSpc>
                    <a:spcPct val="150000"/>
                  </a:lnSpc>
                </a:pPr>
                <a:endParaRPr lang="en-GB" sz="2000" dirty="0"/>
              </a:p>
              <a:p>
                <a:pPr>
                  <a:lnSpc>
                    <a:spcPct val="150000"/>
                  </a:lnSpc>
                </a:pPr>
                <a:endParaRPr lang="en-GB" sz="200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000" dirty="0" smtClean="0"/>
                  <a:t>4. Solve the equation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 dirty="0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i="0" dirty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GB" sz="2000" b="0" i="1" dirty="0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GB" sz="2000" b="0" i="1" dirty="0" smtClean="0"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GB" sz="2000" b="0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000" b="0" i="1" dirty="0" smtClean="0">
                            <a:latin typeface="Cambria Math"/>
                          </a:rPr>
                          <m:t>3</m:t>
                        </m:r>
                      </m:e>
                    </m:rad>
                    <m:func>
                      <m:funcPr>
                        <m:ctrlPr>
                          <a:rPr lang="en-GB" sz="2000" b="0" i="1" dirty="0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dirty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GB" sz="2000" b="0" i="1" dirty="0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GB" sz="2000" b="0" i="1" dirty="0" smtClean="0">
                        <a:latin typeface="Cambria Math"/>
                      </a:rPr>
                      <m:t>=0</m:t>
                    </m:r>
                  </m:oMath>
                </a14:m>
                <a:r>
                  <a:rPr lang="en-GB" sz="2000" dirty="0" smtClean="0"/>
                  <a:t> for </a:t>
                </a:r>
                <a:r>
                  <a:rPr lang="en-GB" sz="2000" dirty="0" smtClean="0"/>
                  <a:t>  values </a:t>
                </a:r>
                <a:r>
                  <a:rPr lang="en-GB" sz="2000" dirty="0" smtClean="0"/>
                  <a:t>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2000" dirty="0" smtClean="0"/>
                  <a:t> in the range </a:t>
                </a:r>
                <a:endParaRPr lang="en-GB" sz="200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000" dirty="0"/>
                  <a:t> </a:t>
                </a:r>
                <a:r>
                  <a:rPr lang="en-GB" sz="2000" dirty="0" smtClean="0"/>
                  <a:t>   </a:t>
                </a:r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0</m:t>
                    </m:r>
                    <m:r>
                      <a:rPr lang="en-GB" sz="2000" i="1">
                        <a:latin typeface="Cambria Math"/>
                        <a:ea typeface="Cambria Math"/>
                      </a:rPr>
                      <m:t>°≤</m:t>
                    </m:r>
                    <m:r>
                      <a:rPr lang="en-GB" sz="20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GB" sz="2000" i="1">
                        <a:latin typeface="Cambria Math"/>
                        <a:ea typeface="Cambria Math"/>
                      </a:rPr>
                      <m:t>≤360°</m:t>
                    </m:r>
                  </m:oMath>
                </a14:m>
                <a:r>
                  <a:rPr lang="en-GB" sz="2000" dirty="0"/>
                  <a:t> </a:t>
                </a:r>
                <a:endParaRPr lang="en-GB" sz="2000" dirty="0"/>
              </a:p>
              <a:p>
                <a:pPr>
                  <a:lnSpc>
                    <a:spcPct val="150000"/>
                  </a:lnSpc>
                </a:pPr>
                <a:endParaRPr lang="en-GB" sz="20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832" y="330230"/>
                <a:ext cx="8571606" cy="475245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7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947916" y="6114197"/>
            <a:ext cx="2743200" cy="64144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GB" sz="3200" dirty="0" smtClean="0">
                <a:latin typeface="Verdana" pitchFamily="34" charset="0"/>
              </a:rPr>
              <a:t>Right angled Triangle Trigonometry</a:t>
            </a:r>
            <a:endParaRPr lang="en-GB" sz="32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971550" y="1989138"/>
            <a:ext cx="1800225" cy="2663825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700338" y="4508500"/>
            <a:ext cx="431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84213" y="1628775"/>
            <a:ext cx="431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84213" y="4508500"/>
            <a:ext cx="431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B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692275" y="4652963"/>
            <a:ext cx="431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908175" y="2997200"/>
            <a:ext cx="431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b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39750" y="3068638"/>
            <a:ext cx="431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012952" y="1559080"/>
            <a:ext cx="2376264" cy="2592288"/>
            <a:chOff x="4283968" y="1412776"/>
            <a:chExt cx="2376264" cy="2592288"/>
          </a:xfrm>
        </p:grpSpPr>
        <p:sp>
          <p:nvSpPr>
            <p:cNvPr id="29" name="Rounded Rectangle 28"/>
            <p:cNvSpPr/>
            <p:nvPr/>
          </p:nvSpPr>
          <p:spPr>
            <a:xfrm>
              <a:off x="4283968" y="1412776"/>
              <a:ext cx="2376264" cy="259228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572000" y="1556792"/>
              <a:ext cx="1244571" cy="461665"/>
            </a:xfrm>
            <a:prstGeom prst="rect">
              <a:avLst/>
            </a:prstGeom>
            <a:blipFill rotWithShape="1">
              <a:blip r:embed="rId2" cstate="print"/>
              <a:stretch>
                <a:fillRect/>
              </a:stretch>
            </a:blipFill>
          </p:spPr>
          <p:txBody>
            <a:bodyPr/>
            <a:lstStyle/>
            <a:p>
              <a:r>
                <a:rPr lang="en-GB">
                  <a:noFill/>
                </a:rPr>
                <a:t> </a:t>
              </a:r>
            </a:p>
          </p:txBody>
        </p:sp>
        <p:sp>
          <p:nvSpPr>
            <p:cNvPr id="14" name="TextBox 13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5796136" y="1412776"/>
              <a:ext cx="432618" cy="725007"/>
            </a:xfrm>
            <a:prstGeom prst="rect">
              <a:avLst/>
            </a:prstGeom>
            <a:blipFill rotWithShape="1">
              <a:blip r:embed="rId3" cstate="print"/>
              <a:stretch>
                <a:fillRect/>
              </a:stretch>
            </a:blipFill>
          </p:spPr>
          <p:txBody>
            <a:bodyPr/>
            <a:lstStyle/>
            <a:p>
              <a:r>
                <a:rPr lang="en-GB">
                  <a:noFill/>
                </a:rPr>
                <a:t> </a:t>
              </a:r>
            </a:p>
          </p:txBody>
        </p:sp>
        <p:sp>
          <p:nvSpPr>
            <p:cNvPr id="15" name="TextBox 14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572000" y="2415961"/>
              <a:ext cx="1207703" cy="461665"/>
            </a:xfrm>
            <a:prstGeom prst="rect">
              <a:avLst/>
            </a:prstGeom>
            <a:blipFill rotWithShape="1">
              <a:blip r:embed="rId4" cstate="print"/>
              <a:stretch>
                <a:fillRect/>
              </a:stretch>
            </a:blipFill>
          </p:spPr>
          <p:txBody>
            <a:bodyPr/>
            <a:lstStyle/>
            <a:p>
              <a:r>
                <a:rPr lang="en-GB">
                  <a:noFill/>
                </a:rPr>
                <a:t> </a:t>
              </a:r>
            </a:p>
          </p:txBody>
        </p:sp>
        <p:sp>
          <p:nvSpPr>
            <p:cNvPr id="16" name="TextBox 15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5796136" y="2271945"/>
              <a:ext cx="432618" cy="724814"/>
            </a:xfrm>
            <a:prstGeom prst="rect">
              <a:avLst/>
            </a:prstGeom>
            <a:blipFill rotWithShape="1">
              <a:blip r:embed="rId5" cstate="print"/>
              <a:stretch>
                <a:fillRect/>
              </a:stretch>
            </a:blipFill>
          </p:spPr>
          <p:txBody>
            <a:bodyPr/>
            <a:lstStyle/>
            <a:p>
              <a:r>
                <a:rPr lang="en-GB">
                  <a:noFill/>
                </a:rPr>
                <a:t> </a:t>
              </a:r>
            </a:p>
          </p:txBody>
        </p:sp>
        <p:sp>
          <p:nvSpPr>
            <p:cNvPr id="17" name="TextBox 16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572000" y="3275130"/>
              <a:ext cx="1250983" cy="461665"/>
            </a:xfrm>
            <a:prstGeom prst="rect">
              <a:avLst/>
            </a:prstGeom>
            <a:blipFill rotWithShape="1">
              <a:blip r:embed="rId6" cstate="print"/>
              <a:stretch>
                <a:fillRect/>
              </a:stretch>
            </a:blipFill>
          </p:spPr>
          <p:txBody>
            <a:bodyPr/>
            <a:lstStyle/>
            <a:p>
              <a:r>
                <a:rPr lang="en-GB">
                  <a:noFill/>
                </a:rPr>
                <a:t> </a:t>
              </a:r>
            </a:p>
          </p:txBody>
        </p:sp>
        <p:sp>
          <p:nvSpPr>
            <p:cNvPr id="18" name="TextBox 17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5796136" y="3131114"/>
              <a:ext cx="427040" cy="724686"/>
            </a:xfrm>
            <a:prstGeom prst="rect">
              <a:avLst/>
            </a:prstGeom>
            <a:blipFill rotWithShape="1">
              <a:blip r:embed="rId7" cstate="print"/>
              <a:stretch>
                <a:fillRect/>
              </a:stretch>
            </a:blipFill>
          </p:spPr>
          <p:txBody>
            <a:bodyPr/>
            <a:lstStyle/>
            <a:p>
              <a:r>
                <a:rPr lang="en-GB">
                  <a:noFill/>
                </a:rPr>
                <a:t> 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786992" y="1642480"/>
            <a:ext cx="2376264" cy="1008112"/>
            <a:chOff x="3967336" y="5647552"/>
            <a:chExt cx="2376264" cy="1008112"/>
          </a:xfrm>
        </p:grpSpPr>
        <p:sp>
          <p:nvSpPr>
            <p:cNvPr id="30" name="Rounded Rectangle 29"/>
            <p:cNvSpPr/>
            <p:nvPr/>
          </p:nvSpPr>
          <p:spPr>
            <a:xfrm>
              <a:off x="3967336" y="5647552"/>
              <a:ext cx="2376264" cy="1008112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xtBox 27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067944" y="5733256"/>
              <a:ext cx="2012730" cy="786241"/>
            </a:xfrm>
            <a:prstGeom prst="rect">
              <a:avLst/>
            </a:prstGeom>
            <a:blipFill rotWithShape="1">
              <a:blip r:embed="rId8" cstate="print"/>
              <a:stretch>
                <a:fillRect/>
              </a:stretch>
            </a:blipFill>
          </p:spPr>
          <p:txBody>
            <a:bodyPr/>
            <a:lstStyle/>
            <a:p>
              <a:r>
                <a:rPr lang="en-GB">
                  <a:noFill/>
                </a:rPr>
                <a:t> 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566382" y="5322627"/>
                <a:ext cx="235102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200" i="0" smtClean="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200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200" b="0" i="0" smtClean="0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82" y="5322627"/>
                <a:ext cx="2351028" cy="430887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TextBox 22"/>
              <p:cNvSpPr txBox="1"/>
              <p:nvPr/>
            </p:nvSpPr>
            <p:spPr>
              <a:xfrm>
                <a:off x="2847833" y="5120185"/>
                <a:ext cx="1720599" cy="739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2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i="1">
                                      <a:latin typeface="Cambria Math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GB" sz="2200" i="1">
                                      <a:latin typeface="Cambria Math"/>
                                    </a:rPr>
                                    <m:t>𝑏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22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2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latin typeface="Cambria Math"/>
                                    </a:rPr>
                                    <m:t>𝑐</m:t>
                                  </m:r>
                                </m:num>
                                <m:den>
                                  <m:r>
                                    <a:rPr lang="en-GB" sz="2200" i="1">
                                      <a:latin typeface="Cambria Math"/>
                                    </a:rPr>
                                    <m:t>𝑏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7833" y="5120185"/>
                <a:ext cx="1720599" cy="739048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TextBox 23"/>
              <p:cNvSpPr txBox="1"/>
              <p:nvPr/>
            </p:nvSpPr>
            <p:spPr>
              <a:xfrm>
                <a:off x="4487839" y="5108810"/>
                <a:ext cx="1458476" cy="7716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i="1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22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GB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i="1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839" y="5108810"/>
                <a:ext cx="1458476" cy="771686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TextBox 24"/>
              <p:cNvSpPr txBox="1"/>
              <p:nvPr/>
            </p:nvSpPr>
            <p:spPr>
              <a:xfrm>
                <a:off x="5936765" y="5097439"/>
                <a:ext cx="1440844" cy="7716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i="1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2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i="1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GB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6765" y="5097439"/>
                <a:ext cx="1440844" cy="771686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TextBox 25"/>
              <p:cNvSpPr txBox="1"/>
              <p:nvPr/>
            </p:nvSpPr>
            <p:spPr>
              <a:xfrm>
                <a:off x="7252778" y="5086066"/>
                <a:ext cx="828753" cy="7716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2778" y="5086066"/>
                <a:ext cx="828753" cy="771686"/>
              </a:xfrm>
              <a:prstGeom prst="rect">
                <a:avLst/>
              </a:prstGeom>
              <a:blipFill rotWithShape="1">
                <a:blip r:embed="rId1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/>
              <p:cNvSpPr txBox="1"/>
              <p:nvPr/>
            </p:nvSpPr>
            <p:spPr>
              <a:xfrm>
                <a:off x="8118399" y="5334003"/>
                <a:ext cx="69262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dirty="0" smtClean="0">
                          <a:latin typeface="Cambria Math"/>
                        </a:rPr>
                        <m:t>=</m:t>
                      </m:r>
                      <m:r>
                        <a:rPr lang="en-GB" sz="2200" b="0" i="1" dirty="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8399" y="5334003"/>
                <a:ext cx="692626" cy="430887"/>
              </a:xfrm>
              <a:prstGeom prst="rect">
                <a:avLst/>
              </a:prstGeom>
              <a:blipFill rotWithShape="1">
                <a:blip r:embed="rId1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4" name="TextBox 33"/>
              <p:cNvSpPr txBox="1"/>
              <p:nvPr/>
            </p:nvSpPr>
            <p:spPr>
              <a:xfrm>
                <a:off x="3011606" y="6225654"/>
                <a:ext cx="258487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200" i="0" smtClean="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200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200" b="0" i="0" smtClean="0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2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1606" y="6225654"/>
                <a:ext cx="2584875" cy="430887"/>
              </a:xfrm>
              <a:prstGeom prst="rect">
                <a:avLst/>
              </a:prstGeom>
              <a:blipFill rotWithShape="1">
                <a:blip r:embed="rId1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251175" y="186144"/>
                <a:ext cx="8196789" cy="1891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000" u="sng" dirty="0" smtClean="0"/>
                  <a:t>Example</a:t>
                </a:r>
                <a:endParaRPr lang="en-GB" sz="2000" dirty="0"/>
              </a:p>
              <a:p>
                <a:pPr>
                  <a:lnSpc>
                    <a:spcPct val="150000"/>
                  </a:lnSpc>
                </a:pPr>
                <a:r>
                  <a:rPr lang="en-GB" sz="2000" dirty="0"/>
                  <a:t>Solve the </a:t>
                </a:r>
                <a:r>
                  <a:rPr lang="en-GB" sz="2000" dirty="0" smtClean="0"/>
                  <a:t>equation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2</m:t>
                    </m:r>
                    <m:func>
                      <m:funcPr>
                        <m:ctrlPr>
                          <a:rPr lang="en-GB" sz="2000" i="1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en-GB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2000" i="1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GB" sz="2000" i="1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GB" sz="20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/>
                          </a:rPr>
                          <m:t>s</m:t>
                        </m:r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/>
                          </a:rPr>
                          <m:t>in</m:t>
                        </m:r>
                      </m:fName>
                      <m:e>
                        <m:r>
                          <a:rPr lang="en-GB" sz="2000" i="1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latin typeface="Cambria Math"/>
                      </a:rPr>
                      <m:t>−</m:t>
                    </m:r>
                    <m:r>
                      <a:rPr lang="en-GB" sz="2000" i="1">
                        <a:latin typeface="Cambria Math"/>
                      </a:rPr>
                      <m:t>1</m:t>
                    </m:r>
                    <m:r>
                      <a:rPr lang="en-GB" sz="20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GB" sz="2000" dirty="0" smtClean="0"/>
                  <a:t> for </a:t>
                </a:r>
                <a:r>
                  <a:rPr lang="en-GB" sz="2000" dirty="0"/>
                  <a:t>values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2000" dirty="0"/>
                  <a:t> in the range of 0</a:t>
                </a:r>
                <a:r>
                  <a:rPr lang="en-GB" sz="2000" dirty="0">
                    <a:sym typeface="Symbol"/>
                  </a:rPr>
                  <a:t></a:t>
                </a:r>
                <a:r>
                  <a:rPr lang="en-GB" sz="2000" dirty="0"/>
                  <a:t> to 360</a:t>
                </a:r>
                <a:r>
                  <a:rPr lang="en-GB" sz="2000" dirty="0">
                    <a:sym typeface="Symbol"/>
                  </a:rPr>
                  <a:t></a:t>
                </a:r>
                <a:endParaRPr lang="en-GB" sz="2000" dirty="0"/>
              </a:p>
              <a:p>
                <a:pPr>
                  <a:lnSpc>
                    <a:spcPct val="150000"/>
                  </a:lnSpc>
                </a:pPr>
                <a:endParaRPr lang="en-GB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175" y="186144"/>
                <a:ext cx="8196789" cy="189128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7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72769" y="1750060"/>
          <a:ext cx="2490471" cy="375920"/>
        </p:xfrm>
        <a:graphic>
          <a:graphicData uri="http://schemas.openxmlformats.org/presentationml/2006/ole">
            <p:oleObj spid="_x0000_s12289" name="Equation" r:id="rId4" imgW="1346040" imgH="203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0355" y="2199323"/>
          <a:ext cx="2770188" cy="400050"/>
        </p:xfrm>
        <a:graphic>
          <a:graphicData uri="http://schemas.openxmlformats.org/presentationml/2006/ole">
            <p:oleObj spid="_x0000_s12290" name="Equation" r:id="rId5" imgW="149832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32737" y="2789238"/>
          <a:ext cx="1079500" cy="728662"/>
        </p:xfrm>
        <a:graphic>
          <a:graphicData uri="http://schemas.openxmlformats.org/presentationml/2006/ole">
            <p:oleObj spid="_x0000_s12291" name="Equation" r:id="rId6" imgW="583920" imgH="3934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807662" y="3003724"/>
          <a:ext cx="1174750" cy="328613"/>
        </p:xfrm>
        <a:graphic>
          <a:graphicData uri="http://schemas.openxmlformats.org/presentationml/2006/ole">
            <p:oleObj spid="_x0000_s12292" name="Equation" r:id="rId7" imgW="634680" imgH="177480" progId="Equation.3">
              <p:embed/>
            </p:oleObj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793433" y="3575050"/>
          <a:ext cx="798512" cy="330200"/>
        </p:xfrm>
        <a:graphic>
          <a:graphicData uri="http://schemas.openxmlformats.org/presentationml/2006/ole">
            <p:oleObj spid="_x0000_s12293" name="Equation" r:id="rId8" imgW="431640" imgH="177480" progId="Equation.3">
              <p:embed/>
            </p:oleObj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2182178" y="3560763"/>
          <a:ext cx="962025" cy="330200"/>
        </p:xfrm>
        <a:graphic>
          <a:graphicData uri="http://schemas.openxmlformats.org/presentationml/2006/ole">
            <p:oleObj spid="_x0000_s12294" name="Equation" r:id="rId9" imgW="520560" imgH="177480" progId="Equation.3">
              <p:embed/>
            </p:oleObj>
          </a:graphicData>
        </a:graphic>
      </p:graphicFrame>
      <p:sp>
        <p:nvSpPr>
          <p:cNvPr id="35" name="Oval 4"/>
          <p:cNvSpPr>
            <a:spLocks noChangeArrowheads="1"/>
          </p:cNvSpPr>
          <p:nvPr/>
        </p:nvSpPr>
        <p:spPr bwMode="auto">
          <a:xfrm>
            <a:off x="472573" y="4101616"/>
            <a:ext cx="1925627" cy="192562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5"/>
          <p:cNvSpPr>
            <a:spLocks noChangeShapeType="1"/>
          </p:cNvSpPr>
          <p:nvPr/>
        </p:nvSpPr>
        <p:spPr bwMode="auto">
          <a:xfrm>
            <a:off x="472573" y="5088922"/>
            <a:ext cx="192562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7" name="Line 6"/>
          <p:cNvSpPr>
            <a:spLocks noChangeShapeType="1"/>
          </p:cNvSpPr>
          <p:nvPr/>
        </p:nvSpPr>
        <p:spPr bwMode="auto">
          <a:xfrm flipV="1">
            <a:off x="1410894" y="4101616"/>
            <a:ext cx="0" cy="1925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2300231" y="4249657"/>
            <a:ext cx="376635" cy="29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A</a:t>
            </a:r>
            <a:endParaRPr lang="en-GB"/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2300231" y="5364323"/>
            <a:ext cx="376635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C</a:t>
            </a:r>
            <a:endParaRPr lang="en-GB"/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176490" y="4323678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S</a:t>
            </a:r>
            <a:endParaRPr lang="en-GB"/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127505" y="5359969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T</a:t>
            </a:r>
            <a:endParaRPr lang="en-GB"/>
          </a:p>
        </p:txBody>
      </p:sp>
      <p:cxnSp>
        <p:nvCxnSpPr>
          <p:cNvPr id="42" name="Straight Connector 41"/>
          <p:cNvCxnSpPr>
            <a:endCxn id="36" idx="1"/>
          </p:cNvCxnSpPr>
          <p:nvPr/>
        </p:nvCxnSpPr>
        <p:spPr>
          <a:xfrm>
            <a:off x="1403274" y="5081302"/>
            <a:ext cx="994926" cy="762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35" idx="1"/>
          </p:cNvCxnSpPr>
          <p:nvPr/>
        </p:nvCxnSpPr>
        <p:spPr>
          <a:xfrm rot="16200000" flipV="1">
            <a:off x="730012" y="4408041"/>
            <a:ext cx="697754" cy="64877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4" name="Arc 43"/>
          <p:cNvSpPr/>
          <p:nvPr/>
        </p:nvSpPr>
        <p:spPr>
          <a:xfrm>
            <a:off x="1207337" y="4836381"/>
            <a:ext cx="489843" cy="489843"/>
          </a:xfrm>
          <a:prstGeom prst="arc">
            <a:avLst>
              <a:gd name="adj1" fmla="val 13212617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831239" y="4815013"/>
            <a:ext cx="5878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3</a:t>
            </a:r>
            <a:r>
              <a:rPr lang="en-GB" sz="1800" dirty="0" smtClean="0">
                <a:solidFill>
                  <a:srgbClr val="FF0000"/>
                </a:solidFill>
              </a:rPr>
              <a:t>0</a:t>
            </a:r>
            <a:r>
              <a:rPr lang="en-GB" sz="1800" dirty="0">
                <a:solidFill>
                  <a:srgbClr val="FF0000"/>
                </a:solidFill>
              </a:rPr>
              <a:t>°</a:t>
            </a:r>
          </a:p>
        </p:txBody>
      </p:sp>
      <p:sp>
        <p:nvSpPr>
          <p:cNvPr id="46" name="Oval 4"/>
          <p:cNvSpPr>
            <a:spLocks noChangeArrowheads="1"/>
          </p:cNvSpPr>
          <p:nvPr/>
        </p:nvSpPr>
        <p:spPr bwMode="auto">
          <a:xfrm>
            <a:off x="3117725" y="4101616"/>
            <a:ext cx="1925627" cy="192562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5"/>
          <p:cNvSpPr>
            <a:spLocks noChangeShapeType="1"/>
          </p:cNvSpPr>
          <p:nvPr/>
        </p:nvSpPr>
        <p:spPr bwMode="auto">
          <a:xfrm>
            <a:off x="3117725" y="5088922"/>
            <a:ext cx="192562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8" name="Line 6"/>
          <p:cNvSpPr>
            <a:spLocks noChangeShapeType="1"/>
          </p:cNvSpPr>
          <p:nvPr/>
        </p:nvSpPr>
        <p:spPr bwMode="auto">
          <a:xfrm flipV="1">
            <a:off x="4056047" y="4101616"/>
            <a:ext cx="0" cy="1925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9" name="Text Box 11"/>
          <p:cNvSpPr txBox="1">
            <a:spLocks noChangeArrowheads="1"/>
          </p:cNvSpPr>
          <p:nvPr/>
        </p:nvSpPr>
        <p:spPr bwMode="auto">
          <a:xfrm>
            <a:off x="4945384" y="4249657"/>
            <a:ext cx="376635" cy="29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A</a:t>
            </a:r>
            <a:endParaRPr lang="en-GB"/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4945384" y="5364323"/>
            <a:ext cx="376635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C</a:t>
            </a:r>
            <a:endParaRPr lang="en-GB"/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2821642" y="4323678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S</a:t>
            </a:r>
            <a:endParaRPr lang="en-GB"/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2772658" y="5359969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T</a:t>
            </a:r>
            <a:endParaRPr lang="en-GB"/>
          </a:p>
        </p:txBody>
      </p:sp>
      <p:cxnSp>
        <p:nvCxnSpPr>
          <p:cNvPr id="53" name="Straight Connector 52"/>
          <p:cNvCxnSpPr>
            <a:endCxn id="47" idx="1"/>
          </p:cNvCxnSpPr>
          <p:nvPr/>
        </p:nvCxnSpPr>
        <p:spPr>
          <a:xfrm>
            <a:off x="4048427" y="5081302"/>
            <a:ext cx="994926" cy="762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46" idx="7"/>
          </p:cNvCxnSpPr>
          <p:nvPr/>
        </p:nvCxnSpPr>
        <p:spPr>
          <a:xfrm flipV="1">
            <a:off x="4048427" y="4383617"/>
            <a:ext cx="712923" cy="697685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Arc 54"/>
          <p:cNvSpPr/>
          <p:nvPr/>
        </p:nvSpPr>
        <p:spPr>
          <a:xfrm>
            <a:off x="3852490" y="4836381"/>
            <a:ext cx="489843" cy="489843"/>
          </a:xfrm>
          <a:prstGeom prst="arc">
            <a:avLst>
              <a:gd name="adj1" fmla="val 18516141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339218" y="4721706"/>
            <a:ext cx="5878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3</a:t>
            </a:r>
            <a:r>
              <a:rPr lang="en-GB" sz="1800" dirty="0" smtClean="0">
                <a:solidFill>
                  <a:srgbClr val="FF0000"/>
                </a:solidFill>
              </a:rPr>
              <a:t>0</a:t>
            </a:r>
            <a:r>
              <a:rPr lang="en-GB" sz="1800" dirty="0">
                <a:solidFill>
                  <a:srgbClr val="FF0000"/>
                </a:solidFill>
              </a:rPr>
              <a:t>°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1060383" y="6207942"/>
            <a:ext cx="12204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>
                <a:sym typeface="Symbol" pitchFamily="18" charset="2"/>
              </a:rPr>
              <a:t>= </a:t>
            </a:r>
            <a:r>
              <a:rPr lang="en-GB" sz="2000" dirty="0" smtClean="0">
                <a:sym typeface="Symbol" pitchFamily="18" charset="2"/>
              </a:rPr>
              <a:t>15</a:t>
            </a:r>
            <a:r>
              <a:rPr lang="en-GB" sz="2000" dirty="0" smtClean="0"/>
              <a:t>0</a:t>
            </a:r>
            <a:r>
              <a:rPr lang="en-GB" sz="2000" dirty="0"/>
              <a:t>°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460614" y="6207942"/>
            <a:ext cx="12552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>
                <a:sym typeface="Symbol" pitchFamily="18" charset="2"/>
              </a:rPr>
              <a:t>= </a:t>
            </a:r>
            <a:r>
              <a:rPr lang="en-GB" sz="2000" dirty="0" smtClean="0">
                <a:sym typeface="Symbol" pitchFamily="18" charset="2"/>
              </a:rPr>
              <a:t>30</a:t>
            </a:r>
            <a:r>
              <a:rPr lang="en-GB" sz="2000" dirty="0" smtClean="0"/>
              <a:t>°</a:t>
            </a:r>
            <a:endParaRPr lang="en-GB" sz="2000" dirty="0"/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6150474" y="6074592"/>
            <a:ext cx="22620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>
                <a:sym typeface="Symbol" pitchFamily="18" charset="2"/>
              </a:rPr>
              <a:t>= </a:t>
            </a:r>
            <a:r>
              <a:rPr lang="en-GB" sz="2000" dirty="0" smtClean="0">
                <a:sym typeface="Symbol" pitchFamily="18" charset="2"/>
              </a:rPr>
              <a:t>30</a:t>
            </a:r>
            <a:r>
              <a:rPr lang="en-GB" sz="2000" dirty="0" smtClean="0"/>
              <a:t>°, 150</a:t>
            </a:r>
            <a:r>
              <a:rPr lang="en-GB" sz="2000" dirty="0" smtClean="0"/>
              <a:t>°, </a:t>
            </a:r>
            <a:r>
              <a:rPr lang="en-GB" sz="2000" dirty="0" smtClean="0"/>
              <a:t>270°</a:t>
            </a:r>
          </a:p>
          <a:p>
            <a:endParaRPr lang="en-GB" sz="2000" dirty="0"/>
          </a:p>
        </p:txBody>
      </p:sp>
      <p:cxnSp>
        <p:nvCxnSpPr>
          <p:cNvPr id="63" name="Straight Connector 62"/>
          <p:cNvCxnSpPr/>
          <p:nvPr/>
        </p:nvCxnSpPr>
        <p:spPr>
          <a:xfrm>
            <a:off x="6172200" y="6457950"/>
            <a:ext cx="196596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4" grpId="0" animBg="1"/>
      <p:bldP spid="45" grpId="0"/>
      <p:bldP spid="46" grpId="0" animBg="1"/>
      <p:bldP spid="47" grpId="0" animBg="1"/>
      <p:bldP spid="48" grpId="0" animBg="1"/>
      <p:bldP spid="49" grpId="0"/>
      <p:bldP spid="50" grpId="0"/>
      <p:bldP spid="51" grpId="0"/>
      <p:bldP spid="52" grpId="0"/>
      <p:bldP spid="55" grpId="0" animBg="1"/>
      <p:bldP spid="56" grpId="0"/>
      <p:bldP spid="57" grpId="0"/>
      <p:bldP spid="58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290" name="Text Box 2"/>
              <p:cNvSpPr txBox="1">
                <a:spLocks noChangeArrowheads="1"/>
              </p:cNvSpPr>
              <p:nvPr/>
            </p:nvSpPr>
            <p:spPr bwMode="auto">
              <a:xfrm>
                <a:off x="297289" y="200830"/>
                <a:ext cx="8109731" cy="11695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GB" sz="2000" u="sng" dirty="0" smtClean="0"/>
                  <a:t>Example</a:t>
                </a:r>
              </a:p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GB" sz="2000" dirty="0"/>
                  <a:t>Solve the </a:t>
                </a:r>
                <a:r>
                  <a:rPr lang="en-GB" sz="2000" dirty="0" smtClean="0"/>
                  <a:t>equation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3</m:t>
                    </m:r>
                    <m:func>
                      <m:func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latin typeface="Cambria Math"/>
                      </a:rPr>
                      <m:t>+5</m:t>
                    </m:r>
                    <m:func>
                      <m:func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latin typeface="Cambria Math"/>
                      </a:rPr>
                      <m:t>=1</m:t>
                    </m:r>
                    <m:r>
                      <a:rPr lang="en-GB" sz="2000" b="0" i="0" smtClean="0">
                        <a:latin typeface="Cambria Math"/>
                      </a:rPr>
                      <m:t>    </m:t>
                    </m:r>
                  </m:oMath>
                </a14:m>
                <a:r>
                  <a:rPr lang="en-GB" sz="2000" dirty="0" smtClean="0"/>
                  <a:t>for </a:t>
                </a:r>
                <a:r>
                  <a:rPr lang="en-GB" sz="2000" dirty="0"/>
                  <a:t>values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𝑥</m:t>
                    </m:r>
                    <m:r>
                      <a:rPr lang="en-GB" sz="20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GB" sz="2000" dirty="0"/>
                  <a:t>from 0 to 360.</a:t>
                </a:r>
              </a:p>
            </p:txBody>
          </p:sp>
        </mc:Choice>
        <mc:Fallback>
          <p:sp>
            <p:nvSpPr>
              <p:cNvPr id="12290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7289" y="200830"/>
                <a:ext cx="8109731" cy="116955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827" b="-41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265" name="Object 1"/>
          <p:cNvGraphicFramePr>
            <a:graphicFrameLocks noChangeAspect="1"/>
          </p:cNvGraphicFramePr>
          <p:nvPr/>
        </p:nvGraphicFramePr>
        <p:xfrm>
          <a:off x="657225" y="1323236"/>
          <a:ext cx="2278063" cy="376238"/>
        </p:xfrm>
        <a:graphic>
          <a:graphicData uri="http://schemas.openxmlformats.org/presentationml/2006/ole">
            <p:oleObj spid="_x0000_s11265" name="Equation" r:id="rId4" imgW="1231560" imgH="203040" progId="Equation.3">
              <p:embed/>
            </p:oleObj>
          </a:graphicData>
        </a:graphic>
      </p:graphicFrame>
      <p:graphicFrame>
        <p:nvGraphicFramePr>
          <p:cNvPr id="11266" name="Object 1"/>
          <p:cNvGraphicFramePr>
            <a:graphicFrameLocks noChangeAspect="1"/>
          </p:cNvGraphicFramePr>
          <p:nvPr/>
        </p:nvGraphicFramePr>
        <p:xfrm>
          <a:off x="2298395" y="3139663"/>
          <a:ext cx="2887663" cy="400050"/>
        </p:xfrm>
        <a:graphic>
          <a:graphicData uri="http://schemas.openxmlformats.org/presentationml/2006/ole">
            <p:oleObj spid="_x0000_s11266" name="Equation" r:id="rId5" imgW="1562040" imgH="215640" progId="Equation.3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282575" y="3455249"/>
          <a:ext cx="1312863" cy="728662"/>
        </p:xfrm>
        <a:graphic>
          <a:graphicData uri="http://schemas.openxmlformats.org/presentationml/2006/ole">
            <p:oleObj spid="_x0000_s11267" name="Equation" r:id="rId6" imgW="711000" imgH="393480" progId="Equation.3">
              <p:embed/>
            </p:oleObj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1820863" y="3669561"/>
          <a:ext cx="1079500" cy="328613"/>
        </p:xfrm>
        <a:graphic>
          <a:graphicData uri="http://schemas.openxmlformats.org/presentationml/2006/ole">
            <p:oleObj spid="_x0000_s11268" name="Equation" r:id="rId7" imgW="583920" imgH="177480" progId="Equation.3">
              <p:embed/>
            </p:oleObj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670469" y="4203483"/>
          <a:ext cx="1127125" cy="330200"/>
        </p:xfrm>
        <a:graphic>
          <a:graphicData uri="http://schemas.openxmlformats.org/presentationml/2006/ole">
            <p:oleObj spid="_x0000_s11269" name="Equation" r:id="rId8" imgW="609480" imgH="177480" progId="Equation.3">
              <p:embed/>
            </p:oleObj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2034305" y="4190435"/>
          <a:ext cx="1314450" cy="377825"/>
        </p:xfrm>
        <a:graphic>
          <a:graphicData uri="http://schemas.openxmlformats.org/presentationml/2006/ole">
            <p:oleObj spid="_x0000_s11270" name="Equation" r:id="rId9" imgW="711000" imgH="203040" progId="Equation.3">
              <p:embed/>
            </p:oleObj>
          </a:graphicData>
        </a:graphic>
      </p:graphicFrame>
      <p:graphicFrame>
        <p:nvGraphicFramePr>
          <p:cNvPr id="9" name="Object 1"/>
          <p:cNvGraphicFramePr>
            <a:graphicFrameLocks noChangeAspect="1"/>
          </p:cNvGraphicFramePr>
          <p:nvPr/>
        </p:nvGraphicFramePr>
        <p:xfrm>
          <a:off x="151765" y="1782976"/>
          <a:ext cx="2771775" cy="423863"/>
        </p:xfrm>
        <a:graphic>
          <a:graphicData uri="http://schemas.openxmlformats.org/presentationml/2006/ole">
            <p:oleObj spid="_x0000_s11271" name="Equation" r:id="rId10" imgW="1498320" imgH="228600" progId="Equation.3">
              <p:embed/>
            </p:oleObj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/>
        </p:nvGraphicFramePr>
        <p:xfrm>
          <a:off x="214465" y="2258078"/>
          <a:ext cx="2701925" cy="377825"/>
        </p:xfrm>
        <a:graphic>
          <a:graphicData uri="http://schemas.openxmlformats.org/presentationml/2006/ole">
            <p:oleObj spid="_x0000_s11272" name="Equation" r:id="rId11" imgW="1460160" imgH="203040" progId="Equation.3">
              <p:embed/>
            </p:oleObj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/>
        </p:nvGraphicFramePr>
        <p:xfrm>
          <a:off x="2274214" y="2672959"/>
          <a:ext cx="2773363" cy="377825"/>
        </p:xfrm>
        <a:graphic>
          <a:graphicData uri="http://schemas.openxmlformats.org/presentationml/2006/ole">
            <p:oleObj spid="_x0000_s11273" name="Equation" r:id="rId12" imgW="1498320" imgH="203040" progId="Equation.3">
              <p:embed/>
            </p:oleObj>
          </a:graphicData>
        </a:graphic>
      </p:graphicFrame>
      <p:sp>
        <p:nvSpPr>
          <p:cNvPr id="37" name="Oval 4"/>
          <p:cNvSpPr>
            <a:spLocks noChangeArrowheads="1"/>
          </p:cNvSpPr>
          <p:nvPr/>
        </p:nvSpPr>
        <p:spPr bwMode="auto">
          <a:xfrm>
            <a:off x="472573" y="4565078"/>
            <a:ext cx="1925627" cy="192562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5"/>
          <p:cNvSpPr>
            <a:spLocks noChangeShapeType="1"/>
          </p:cNvSpPr>
          <p:nvPr/>
        </p:nvSpPr>
        <p:spPr bwMode="auto">
          <a:xfrm>
            <a:off x="472573" y="5552384"/>
            <a:ext cx="192562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 flipV="1">
            <a:off x="1410894" y="4565078"/>
            <a:ext cx="0" cy="1925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2300231" y="4713119"/>
            <a:ext cx="376635" cy="29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A</a:t>
            </a:r>
            <a:endParaRPr lang="en-GB"/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2300231" y="5827785"/>
            <a:ext cx="376635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C</a:t>
            </a:r>
            <a:endParaRPr lang="en-GB"/>
          </a:p>
        </p:txBody>
      </p: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176490" y="4787140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S</a:t>
            </a:r>
            <a:endParaRPr lang="en-GB"/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127505" y="5823431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T</a:t>
            </a:r>
            <a:endParaRPr lang="en-GB"/>
          </a:p>
        </p:txBody>
      </p:sp>
      <p:cxnSp>
        <p:nvCxnSpPr>
          <p:cNvPr id="44" name="Straight Connector 43"/>
          <p:cNvCxnSpPr>
            <a:endCxn id="38" idx="1"/>
          </p:cNvCxnSpPr>
          <p:nvPr/>
        </p:nvCxnSpPr>
        <p:spPr>
          <a:xfrm>
            <a:off x="1403274" y="5544764"/>
            <a:ext cx="994926" cy="762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37" idx="1"/>
          </p:cNvCxnSpPr>
          <p:nvPr/>
        </p:nvCxnSpPr>
        <p:spPr>
          <a:xfrm rot="16200000" flipV="1">
            <a:off x="730012" y="4871503"/>
            <a:ext cx="697754" cy="64877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" name="Arc 45"/>
          <p:cNvSpPr/>
          <p:nvPr/>
        </p:nvSpPr>
        <p:spPr>
          <a:xfrm>
            <a:off x="1207337" y="5299843"/>
            <a:ext cx="489843" cy="489843"/>
          </a:xfrm>
          <a:prstGeom prst="arc">
            <a:avLst>
              <a:gd name="adj1" fmla="val 13212617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1371600" y="5015585"/>
            <a:ext cx="8818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1</a:t>
            </a:r>
            <a:r>
              <a:rPr lang="en-GB" sz="1800" dirty="0" smtClean="0">
                <a:solidFill>
                  <a:srgbClr val="FF0000"/>
                </a:solidFill>
              </a:rPr>
              <a:t>09.5°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8" name="Oval 4"/>
          <p:cNvSpPr>
            <a:spLocks noChangeArrowheads="1"/>
          </p:cNvSpPr>
          <p:nvPr/>
        </p:nvSpPr>
        <p:spPr bwMode="auto">
          <a:xfrm>
            <a:off x="3117725" y="4565078"/>
            <a:ext cx="1925627" cy="192562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5"/>
          <p:cNvSpPr>
            <a:spLocks noChangeShapeType="1"/>
          </p:cNvSpPr>
          <p:nvPr/>
        </p:nvSpPr>
        <p:spPr bwMode="auto">
          <a:xfrm>
            <a:off x="3117725" y="5552384"/>
            <a:ext cx="192562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0" name="Line 6"/>
          <p:cNvSpPr>
            <a:spLocks noChangeShapeType="1"/>
          </p:cNvSpPr>
          <p:nvPr/>
        </p:nvSpPr>
        <p:spPr bwMode="auto">
          <a:xfrm flipV="1">
            <a:off x="4056047" y="4565078"/>
            <a:ext cx="0" cy="1925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" name="Text Box 11"/>
          <p:cNvSpPr txBox="1">
            <a:spLocks noChangeArrowheads="1"/>
          </p:cNvSpPr>
          <p:nvPr/>
        </p:nvSpPr>
        <p:spPr bwMode="auto">
          <a:xfrm>
            <a:off x="4945384" y="4713119"/>
            <a:ext cx="376635" cy="29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A</a:t>
            </a:r>
            <a:endParaRPr lang="en-GB"/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4945384" y="5827785"/>
            <a:ext cx="376635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C</a:t>
            </a:r>
            <a:endParaRPr lang="en-GB"/>
          </a:p>
        </p:txBody>
      </p:sp>
      <p:sp>
        <p:nvSpPr>
          <p:cNvPr id="53" name="Text Box 13"/>
          <p:cNvSpPr txBox="1">
            <a:spLocks noChangeArrowheads="1"/>
          </p:cNvSpPr>
          <p:nvPr/>
        </p:nvSpPr>
        <p:spPr bwMode="auto">
          <a:xfrm>
            <a:off x="2821642" y="4787140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S</a:t>
            </a:r>
            <a:endParaRPr lang="en-GB"/>
          </a:p>
        </p:txBody>
      </p:sp>
      <p:sp>
        <p:nvSpPr>
          <p:cNvPr id="54" name="Text Box 14"/>
          <p:cNvSpPr txBox="1">
            <a:spLocks noChangeArrowheads="1"/>
          </p:cNvSpPr>
          <p:nvPr/>
        </p:nvSpPr>
        <p:spPr bwMode="auto">
          <a:xfrm>
            <a:off x="2772658" y="5823431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T</a:t>
            </a:r>
            <a:endParaRPr lang="en-GB"/>
          </a:p>
        </p:txBody>
      </p:sp>
      <p:cxnSp>
        <p:nvCxnSpPr>
          <p:cNvPr id="55" name="Straight Connector 54"/>
          <p:cNvCxnSpPr>
            <a:endCxn id="49" idx="1"/>
          </p:cNvCxnSpPr>
          <p:nvPr/>
        </p:nvCxnSpPr>
        <p:spPr>
          <a:xfrm>
            <a:off x="4048427" y="5544764"/>
            <a:ext cx="994926" cy="762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48" idx="3"/>
          </p:cNvCxnSpPr>
          <p:nvPr/>
        </p:nvCxnSpPr>
        <p:spPr>
          <a:xfrm flipH="1">
            <a:off x="3399727" y="5544765"/>
            <a:ext cx="648700" cy="66394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7" name="Arc 56"/>
          <p:cNvSpPr/>
          <p:nvPr/>
        </p:nvSpPr>
        <p:spPr>
          <a:xfrm>
            <a:off x="3852490" y="5299843"/>
            <a:ext cx="489843" cy="489843"/>
          </a:xfrm>
          <a:prstGeom prst="arc">
            <a:avLst>
              <a:gd name="adj1" fmla="val 8660894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962028" y="5608078"/>
            <a:ext cx="815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109.5</a:t>
            </a:r>
            <a:r>
              <a:rPr lang="en-GB" sz="1800" dirty="0" smtClean="0">
                <a:solidFill>
                  <a:srgbClr val="FF0000"/>
                </a:solidFill>
              </a:rPr>
              <a:t>°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1060383" y="6445936"/>
            <a:ext cx="12204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>
                <a:sym typeface="Symbol" pitchFamily="18" charset="2"/>
              </a:rPr>
              <a:t>= </a:t>
            </a:r>
            <a:r>
              <a:rPr lang="en-GB" sz="2000" dirty="0" smtClean="0">
                <a:sym typeface="Symbol" pitchFamily="18" charset="2"/>
              </a:rPr>
              <a:t>1</a:t>
            </a:r>
            <a:r>
              <a:rPr lang="en-GB" sz="2000" dirty="0" smtClean="0"/>
              <a:t>09.5°</a:t>
            </a:r>
            <a:endParaRPr lang="en-GB" sz="2000" dirty="0"/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3460614" y="6445936"/>
            <a:ext cx="12552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>
                <a:sym typeface="Symbol" pitchFamily="18" charset="2"/>
              </a:rPr>
              <a:t>= </a:t>
            </a:r>
            <a:r>
              <a:rPr lang="en-GB" sz="2000" dirty="0" smtClean="0">
                <a:sym typeface="Symbol" pitchFamily="18" charset="2"/>
              </a:rPr>
              <a:t>250.5</a:t>
            </a:r>
            <a:r>
              <a:rPr lang="en-GB" sz="2000" dirty="0" smtClean="0"/>
              <a:t>°</a:t>
            </a:r>
            <a:endParaRPr lang="en-GB" sz="2000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6206490" y="6487072"/>
            <a:ext cx="196596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6150474" y="6074592"/>
            <a:ext cx="22620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>
                <a:sym typeface="Symbol" pitchFamily="18" charset="2"/>
              </a:rPr>
              <a:t>= </a:t>
            </a:r>
            <a:r>
              <a:rPr lang="en-GB" sz="2000" dirty="0" smtClean="0">
                <a:sym typeface="Symbol" pitchFamily="18" charset="2"/>
              </a:rPr>
              <a:t>109.5</a:t>
            </a:r>
            <a:r>
              <a:rPr lang="en-GB" sz="2000" dirty="0" smtClean="0"/>
              <a:t>°, 250.5°</a:t>
            </a:r>
            <a:endParaRPr lang="en-GB" sz="2000" dirty="0" smtClean="0"/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/>
      <p:bldP spid="41" grpId="0"/>
      <p:bldP spid="42" grpId="0"/>
      <p:bldP spid="43" grpId="0"/>
      <p:bldP spid="46" grpId="0" animBg="1"/>
      <p:bldP spid="47" grpId="0"/>
      <p:bldP spid="48" grpId="0" animBg="1"/>
      <p:bldP spid="49" grpId="0" animBg="1"/>
      <p:bldP spid="50" grpId="0" animBg="1"/>
      <p:bldP spid="51" grpId="0"/>
      <p:bldP spid="52" grpId="0"/>
      <p:bldP spid="53" grpId="0"/>
      <p:bldP spid="54" grpId="0"/>
      <p:bldP spid="57" grpId="0" animBg="1"/>
      <p:bldP spid="58" grpId="0"/>
      <p:bldP spid="59" grpId="0"/>
      <p:bldP spid="60" grpId="0"/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284868" y="298525"/>
                <a:ext cx="8613471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000" u="sng" dirty="0" smtClean="0"/>
                  <a:t>Example</a:t>
                </a:r>
                <a:endParaRPr lang="en-GB" sz="2000" dirty="0"/>
              </a:p>
              <a:p>
                <a:pPr>
                  <a:lnSpc>
                    <a:spcPct val="150000"/>
                  </a:lnSpc>
                </a:pPr>
                <a:r>
                  <a:rPr lang="en-GB" sz="2000" dirty="0"/>
                  <a:t>Solve the equation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/>
                      </a:rPr>
                      <m:t> </m:t>
                    </m:r>
                    <m:r>
                      <a:rPr lang="en-GB" sz="2000" i="1">
                        <a:latin typeface="Cambria Math"/>
                      </a:rPr>
                      <m:t>3</m:t>
                    </m:r>
                    <m:func>
                      <m:funcPr>
                        <m:ctrlPr>
                          <a:rPr lang="en-GB" sz="2000" i="1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en-GB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2000" i="1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GB" sz="2000" i="1">
                        <a:latin typeface="Cambria Math"/>
                      </a:rPr>
                      <m:t>+</m:t>
                    </m:r>
                    <m:r>
                      <a:rPr lang="en-GB" sz="2000" b="0" i="1" smtClean="0">
                        <a:latin typeface="Cambria Math"/>
                      </a:rPr>
                      <m:t>10</m:t>
                    </m:r>
                    <m:func>
                      <m:funcPr>
                        <m:ctrlPr>
                          <a:rPr lang="en-GB" sz="20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GB" sz="2000" i="1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latin typeface="Cambria Math"/>
                      </a:rPr>
                      <m:t>−6=0</m:t>
                    </m:r>
                  </m:oMath>
                </a14:m>
                <a:r>
                  <a:rPr lang="en-GB" sz="2000" dirty="0" smtClean="0"/>
                  <a:t> </a:t>
                </a:r>
                <a:r>
                  <a:rPr lang="en-GB" sz="2000" dirty="0" smtClean="0"/>
                  <a:t>  for </a:t>
                </a:r>
                <a:r>
                  <a:rPr lang="en-GB" sz="2000" dirty="0"/>
                  <a:t>values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2000" dirty="0"/>
                  <a:t> in the range of 0</a:t>
                </a:r>
                <a:r>
                  <a:rPr lang="en-GB" sz="2000" dirty="0">
                    <a:sym typeface="Symbol"/>
                  </a:rPr>
                  <a:t></a:t>
                </a:r>
                <a:r>
                  <a:rPr lang="en-GB" sz="2000" dirty="0"/>
                  <a:t> to 360</a:t>
                </a:r>
                <a:r>
                  <a:rPr lang="en-GB" sz="2000" dirty="0">
                    <a:sym typeface="Symbol"/>
                  </a:rPr>
                  <a:t></a:t>
                </a:r>
                <a:endParaRPr lang="en-GB" sz="2000" dirty="0"/>
              </a:p>
              <a:p>
                <a:pPr>
                  <a:lnSpc>
                    <a:spcPct val="150000"/>
                  </a:lnSpc>
                </a:pPr>
                <a:endParaRPr lang="en-GB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868" y="298525"/>
                <a:ext cx="8613471" cy="193899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1628775" y="1411288"/>
          <a:ext cx="2841625" cy="376237"/>
        </p:xfrm>
        <a:graphic>
          <a:graphicData uri="http://schemas.openxmlformats.org/presentationml/2006/ole">
            <p:oleObj spid="_x0000_s10241" name="Equation" r:id="rId4" imgW="1536480" imgH="203040" progId="Equation.3">
              <p:embed/>
            </p:oleObj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3775292" y="3227388"/>
          <a:ext cx="2863850" cy="400050"/>
        </p:xfrm>
        <a:graphic>
          <a:graphicData uri="http://schemas.openxmlformats.org/presentationml/2006/ole">
            <p:oleObj spid="_x0000_s10242" name="Equation" r:id="rId5" imgW="1549080" imgH="215640" progId="Equation.3">
              <p:embed/>
            </p:oleObj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535176" y="3542931"/>
          <a:ext cx="1312863" cy="728662"/>
        </p:xfrm>
        <a:graphic>
          <a:graphicData uri="http://schemas.openxmlformats.org/presentationml/2006/ole">
            <p:oleObj spid="_x0000_s10243" name="Equation" r:id="rId6" imgW="711000" imgH="393480" progId="Equation.3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3178914" y="3757613"/>
          <a:ext cx="1219200" cy="328612"/>
        </p:xfrm>
        <a:graphic>
          <a:graphicData uri="http://schemas.openxmlformats.org/presentationml/2006/ole">
            <p:oleObj spid="_x0000_s10244" name="Equation" r:id="rId7" imgW="660240" imgH="177480" progId="Equation.3">
              <p:embed/>
            </p:oleObj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1923070" y="4291165"/>
          <a:ext cx="1127125" cy="330200"/>
        </p:xfrm>
        <a:graphic>
          <a:graphicData uri="http://schemas.openxmlformats.org/presentationml/2006/ole">
            <p:oleObj spid="_x0000_s10245" name="Equation" r:id="rId8" imgW="609480" imgH="177480" progId="Equation.3">
              <p:embed/>
            </p:oleObj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3286906" y="4278117"/>
          <a:ext cx="1314450" cy="377825"/>
        </p:xfrm>
        <a:graphic>
          <a:graphicData uri="http://schemas.openxmlformats.org/presentationml/2006/ole">
            <p:oleObj spid="_x0000_s10246" name="Equation" r:id="rId9" imgW="711000" imgH="203040" progId="Equation.3">
              <p:embed/>
            </p:oleObj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/>
        </p:nvGraphicFramePr>
        <p:xfrm>
          <a:off x="1112838" y="1870075"/>
          <a:ext cx="3357562" cy="423863"/>
        </p:xfrm>
        <a:graphic>
          <a:graphicData uri="http://schemas.openxmlformats.org/presentationml/2006/ole">
            <p:oleObj spid="_x0000_s10247" name="Equation" r:id="rId10" imgW="1815840" imgH="228600" progId="Equation.3">
              <p:embed/>
            </p:oleObj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/>
        </p:nvGraphicFramePr>
        <p:xfrm>
          <a:off x="1173163" y="2346325"/>
          <a:ext cx="3289300" cy="377825"/>
        </p:xfrm>
        <a:graphic>
          <a:graphicData uri="http://schemas.openxmlformats.org/presentationml/2006/ole">
            <p:oleObj spid="_x0000_s10248" name="Equation" r:id="rId11" imgW="1777680" imgH="203040" progId="Equation.3">
              <p:embed/>
            </p:oleObj>
          </a:graphicData>
        </a:graphic>
      </p:graphicFrame>
      <p:graphicFrame>
        <p:nvGraphicFramePr>
          <p:cNvPr id="12" name="Object 1"/>
          <p:cNvGraphicFramePr>
            <a:graphicFrameLocks noChangeAspect="1"/>
          </p:cNvGraphicFramePr>
          <p:nvPr/>
        </p:nvGraphicFramePr>
        <p:xfrm>
          <a:off x="3767898" y="2760663"/>
          <a:ext cx="2868613" cy="377825"/>
        </p:xfrm>
        <a:graphic>
          <a:graphicData uri="http://schemas.openxmlformats.org/presentationml/2006/ole">
            <p:oleObj spid="_x0000_s10249" name="Equation" r:id="rId12" imgW="1549080" imgH="203040" progId="Equation.3">
              <p:embed/>
            </p:oleObj>
          </a:graphicData>
        </a:graphic>
      </p:graphicFrame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472573" y="4665286"/>
            <a:ext cx="1925627" cy="192562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472573" y="5652592"/>
            <a:ext cx="192562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 flipV="1">
            <a:off x="1410894" y="4665286"/>
            <a:ext cx="0" cy="1925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2300231" y="4813327"/>
            <a:ext cx="376635" cy="29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A</a:t>
            </a:r>
            <a:endParaRPr lang="en-GB"/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300231" y="5927993"/>
            <a:ext cx="376635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C</a:t>
            </a:r>
            <a:endParaRPr lang="en-GB"/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176490" y="4887348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S</a:t>
            </a:r>
            <a:endParaRPr lang="en-GB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127505" y="5923639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T</a:t>
            </a:r>
            <a:endParaRPr lang="en-GB"/>
          </a:p>
        </p:txBody>
      </p:sp>
      <p:cxnSp>
        <p:nvCxnSpPr>
          <p:cNvPr id="20" name="Straight Connector 19"/>
          <p:cNvCxnSpPr>
            <a:endCxn id="14" idx="1"/>
          </p:cNvCxnSpPr>
          <p:nvPr/>
        </p:nvCxnSpPr>
        <p:spPr>
          <a:xfrm>
            <a:off x="1403274" y="5644972"/>
            <a:ext cx="994926" cy="762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3" idx="1"/>
          </p:cNvCxnSpPr>
          <p:nvPr/>
        </p:nvCxnSpPr>
        <p:spPr>
          <a:xfrm rot="16200000" flipV="1">
            <a:off x="730012" y="4971711"/>
            <a:ext cx="697754" cy="64877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>
            <a:off x="1207337" y="5400051"/>
            <a:ext cx="489843" cy="489843"/>
          </a:xfrm>
          <a:prstGeom prst="arc">
            <a:avLst>
              <a:gd name="adj1" fmla="val 13212617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371600" y="5115793"/>
            <a:ext cx="8818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1</a:t>
            </a:r>
            <a:r>
              <a:rPr lang="en-GB" sz="1800" dirty="0" smtClean="0">
                <a:solidFill>
                  <a:srgbClr val="FF0000"/>
                </a:solidFill>
              </a:rPr>
              <a:t>09.5°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24" name="Oval 4"/>
          <p:cNvSpPr>
            <a:spLocks noChangeArrowheads="1"/>
          </p:cNvSpPr>
          <p:nvPr/>
        </p:nvSpPr>
        <p:spPr bwMode="auto">
          <a:xfrm>
            <a:off x="3117725" y="4665286"/>
            <a:ext cx="1925627" cy="192562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5"/>
          <p:cNvSpPr>
            <a:spLocks noChangeShapeType="1"/>
          </p:cNvSpPr>
          <p:nvPr/>
        </p:nvSpPr>
        <p:spPr bwMode="auto">
          <a:xfrm>
            <a:off x="3117725" y="5652592"/>
            <a:ext cx="192562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" name="Line 6"/>
          <p:cNvSpPr>
            <a:spLocks noChangeShapeType="1"/>
          </p:cNvSpPr>
          <p:nvPr/>
        </p:nvSpPr>
        <p:spPr bwMode="auto">
          <a:xfrm flipV="1">
            <a:off x="4056047" y="4665286"/>
            <a:ext cx="0" cy="1925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4945384" y="4813327"/>
            <a:ext cx="376635" cy="29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A</a:t>
            </a:r>
            <a:endParaRPr lang="en-GB"/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4945384" y="5927993"/>
            <a:ext cx="376635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C</a:t>
            </a:r>
            <a:endParaRPr lang="en-GB"/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2821642" y="4887348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S</a:t>
            </a:r>
            <a:endParaRPr lang="en-GB"/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2772658" y="5923639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T</a:t>
            </a:r>
            <a:endParaRPr lang="en-GB"/>
          </a:p>
        </p:txBody>
      </p:sp>
      <p:cxnSp>
        <p:nvCxnSpPr>
          <p:cNvPr id="31" name="Straight Connector 30"/>
          <p:cNvCxnSpPr>
            <a:endCxn id="25" idx="1"/>
          </p:cNvCxnSpPr>
          <p:nvPr/>
        </p:nvCxnSpPr>
        <p:spPr>
          <a:xfrm>
            <a:off x="4048427" y="5644972"/>
            <a:ext cx="994926" cy="762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24" idx="3"/>
          </p:cNvCxnSpPr>
          <p:nvPr/>
        </p:nvCxnSpPr>
        <p:spPr>
          <a:xfrm flipH="1">
            <a:off x="3399727" y="5644973"/>
            <a:ext cx="648700" cy="66394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Arc 32"/>
          <p:cNvSpPr/>
          <p:nvPr/>
        </p:nvSpPr>
        <p:spPr>
          <a:xfrm>
            <a:off x="3852490" y="5400051"/>
            <a:ext cx="489843" cy="489843"/>
          </a:xfrm>
          <a:prstGeom prst="arc">
            <a:avLst>
              <a:gd name="adj1" fmla="val 8660894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962028" y="5708286"/>
            <a:ext cx="815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109.5</a:t>
            </a:r>
            <a:r>
              <a:rPr lang="en-GB" sz="1800" dirty="0" smtClean="0">
                <a:solidFill>
                  <a:srgbClr val="FF0000"/>
                </a:solidFill>
              </a:rPr>
              <a:t>°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060383" y="6546144"/>
            <a:ext cx="12204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>
                <a:sym typeface="Symbol" pitchFamily="18" charset="2"/>
              </a:rPr>
              <a:t>= </a:t>
            </a:r>
            <a:r>
              <a:rPr lang="en-GB" sz="2000" dirty="0" smtClean="0">
                <a:sym typeface="Symbol" pitchFamily="18" charset="2"/>
              </a:rPr>
              <a:t>1</a:t>
            </a:r>
            <a:r>
              <a:rPr lang="en-GB" sz="2000" dirty="0" smtClean="0"/>
              <a:t>09.5°</a:t>
            </a:r>
            <a:endParaRPr lang="en-GB" sz="2000" dirty="0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460614" y="6546144"/>
            <a:ext cx="12552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>
                <a:sym typeface="Symbol" pitchFamily="18" charset="2"/>
              </a:rPr>
              <a:t>= </a:t>
            </a:r>
            <a:r>
              <a:rPr lang="en-GB" sz="2000" dirty="0" smtClean="0">
                <a:sym typeface="Symbol" pitchFamily="18" charset="2"/>
              </a:rPr>
              <a:t>250.5</a:t>
            </a:r>
            <a:r>
              <a:rPr lang="en-GB" sz="2000" dirty="0" smtClean="0"/>
              <a:t>°</a:t>
            </a:r>
            <a:endParaRPr lang="en-GB" sz="20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6206490" y="6587280"/>
            <a:ext cx="196596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150474" y="6174800"/>
            <a:ext cx="22620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>
                <a:sym typeface="Symbol" pitchFamily="18" charset="2"/>
              </a:rPr>
              <a:t>= </a:t>
            </a:r>
            <a:r>
              <a:rPr lang="en-GB" sz="2000" dirty="0" smtClean="0">
                <a:sym typeface="Symbol" pitchFamily="18" charset="2"/>
              </a:rPr>
              <a:t>109.5</a:t>
            </a:r>
            <a:r>
              <a:rPr lang="en-GB" sz="2000" dirty="0" smtClean="0"/>
              <a:t>°, 250.5°</a:t>
            </a:r>
            <a:endParaRPr lang="en-GB" sz="2000" dirty="0" smtClean="0"/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2" grpId="0" animBg="1"/>
      <p:bldP spid="23" grpId="0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3" grpId="0" animBg="1"/>
      <p:bldP spid="34" grpId="0"/>
      <p:bldP spid="35" grpId="0"/>
      <p:bldP spid="36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207032" y="278479"/>
                <a:ext cx="8143932" cy="1891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000" u="sng" dirty="0" smtClean="0"/>
                  <a:t>Example</a:t>
                </a:r>
                <a:endParaRPr lang="en-GB" sz="2000" dirty="0"/>
              </a:p>
              <a:p>
                <a:pPr>
                  <a:lnSpc>
                    <a:spcPct val="150000"/>
                  </a:lnSpc>
                </a:pPr>
                <a:r>
                  <a:rPr lang="en-GB" sz="2000" dirty="0"/>
                  <a:t>Solve the equation </a:t>
                </a:r>
                <a:r>
                  <a:rPr lang="en-GB" sz="2000" dirty="0" smtClean="0"/>
                  <a:t>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2</m:t>
                    </m:r>
                    <m:func>
                      <m:func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latin typeface="Cambria Math"/>
                      </a:rPr>
                      <m:t>=3</m:t>
                    </m:r>
                    <m:func>
                      <m:func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 smtClean="0"/>
                  <a:t>      </a:t>
                </a:r>
                <a:r>
                  <a:rPr lang="en-GB" sz="2000" dirty="0"/>
                  <a:t>for values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2000" dirty="0"/>
                  <a:t> in the </a:t>
                </a:r>
                <a:r>
                  <a:rPr lang="en-GB" sz="2000" dirty="0" smtClean="0"/>
                  <a:t>range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0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°≤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≤360°</m:t>
                    </m:r>
                  </m:oMath>
                </a14:m>
                <a:r>
                  <a:rPr lang="en-GB" sz="2000" dirty="0" smtClean="0"/>
                  <a:t> </a:t>
                </a:r>
                <a:endParaRPr lang="en-GB" sz="2000" dirty="0"/>
              </a:p>
              <a:p>
                <a:pPr>
                  <a:lnSpc>
                    <a:spcPct val="150000"/>
                  </a:lnSpc>
                </a:pPr>
                <a:endParaRPr lang="en-GB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32" y="278479"/>
                <a:ext cx="8143932" cy="189128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8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25513" y="1691640"/>
          <a:ext cx="1785937" cy="330200"/>
        </p:xfrm>
        <a:graphic>
          <a:graphicData uri="http://schemas.openxmlformats.org/presentationml/2006/ole">
            <p:oleObj spid="_x0000_s9217" name="Equation" r:id="rId4" imgW="96516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98342" y="2035175"/>
          <a:ext cx="1173163" cy="728663"/>
        </p:xfrm>
        <a:graphic>
          <a:graphicData uri="http://schemas.openxmlformats.org/presentationml/2006/ole">
            <p:oleObj spid="_x0000_s9218" name="Equation" r:id="rId5" imgW="634680" imgH="393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37465" y="2789238"/>
          <a:ext cx="1125537" cy="728662"/>
        </p:xfrm>
        <a:graphic>
          <a:graphicData uri="http://schemas.openxmlformats.org/presentationml/2006/ole">
            <p:oleObj spid="_x0000_s9219" name="Equation" r:id="rId6" imgW="609480" imgH="39348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413896" y="3575050"/>
          <a:ext cx="1011237" cy="330200"/>
        </p:xfrm>
        <a:graphic>
          <a:graphicData uri="http://schemas.openxmlformats.org/presentationml/2006/ole">
            <p:oleObj spid="_x0000_s9221" name="Equation" r:id="rId7" imgW="545760" imgH="177480" progId="Equation.3">
              <p:embed/>
            </p:oleObj>
          </a:graphicData>
        </a:graphic>
      </p:graphicFrame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472573" y="4101616"/>
            <a:ext cx="1925627" cy="192562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472573" y="5088922"/>
            <a:ext cx="192562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 flipV="1">
            <a:off x="1410894" y="4101616"/>
            <a:ext cx="0" cy="1925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300231" y="4249657"/>
            <a:ext cx="376635" cy="29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A</a:t>
            </a:r>
            <a:endParaRPr lang="en-GB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2300231" y="5364323"/>
            <a:ext cx="376635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C</a:t>
            </a:r>
            <a:endParaRPr lang="en-GB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176490" y="4323678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S</a:t>
            </a:r>
            <a:endParaRPr lang="en-GB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127505" y="5359969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T</a:t>
            </a:r>
            <a:endParaRPr lang="en-GB"/>
          </a:p>
        </p:txBody>
      </p:sp>
      <p:cxnSp>
        <p:nvCxnSpPr>
          <p:cNvPr id="18" name="Straight Connector 17"/>
          <p:cNvCxnSpPr>
            <a:endCxn id="12" idx="1"/>
          </p:cNvCxnSpPr>
          <p:nvPr/>
        </p:nvCxnSpPr>
        <p:spPr>
          <a:xfrm>
            <a:off x="1403274" y="5081302"/>
            <a:ext cx="994926" cy="762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11" idx="3"/>
          </p:cNvCxnSpPr>
          <p:nvPr/>
        </p:nvCxnSpPr>
        <p:spPr>
          <a:xfrm flipH="1">
            <a:off x="754575" y="5081303"/>
            <a:ext cx="648699" cy="66394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>
            <a:off x="1207337" y="4836381"/>
            <a:ext cx="489843" cy="489843"/>
          </a:xfrm>
          <a:prstGeom prst="arc">
            <a:avLst>
              <a:gd name="adj1" fmla="val 8122284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01458" y="5027955"/>
            <a:ext cx="7050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56.3</a:t>
            </a:r>
            <a:r>
              <a:rPr lang="en-GB" sz="1800" dirty="0" smtClean="0">
                <a:solidFill>
                  <a:srgbClr val="FF0000"/>
                </a:solidFill>
              </a:rPr>
              <a:t>°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3117725" y="4101616"/>
            <a:ext cx="1925627" cy="192562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>
            <a:off x="3117725" y="5088922"/>
            <a:ext cx="192562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 flipV="1">
            <a:off x="4056047" y="4101616"/>
            <a:ext cx="0" cy="1925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4945384" y="4249657"/>
            <a:ext cx="376635" cy="29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A</a:t>
            </a:r>
            <a:endParaRPr lang="en-GB"/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4945384" y="5364323"/>
            <a:ext cx="376635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C</a:t>
            </a:r>
            <a:endParaRPr lang="en-GB"/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2821642" y="4323678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S</a:t>
            </a:r>
            <a:endParaRPr lang="en-GB"/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2772658" y="5359969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T</a:t>
            </a:r>
            <a:endParaRPr lang="en-GB"/>
          </a:p>
        </p:txBody>
      </p:sp>
      <p:cxnSp>
        <p:nvCxnSpPr>
          <p:cNvPr id="29" name="Straight Connector 28"/>
          <p:cNvCxnSpPr>
            <a:endCxn id="23" idx="1"/>
          </p:cNvCxnSpPr>
          <p:nvPr/>
        </p:nvCxnSpPr>
        <p:spPr>
          <a:xfrm>
            <a:off x="4048427" y="5081302"/>
            <a:ext cx="994926" cy="762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22" idx="7"/>
          </p:cNvCxnSpPr>
          <p:nvPr/>
        </p:nvCxnSpPr>
        <p:spPr>
          <a:xfrm flipV="1">
            <a:off x="4048427" y="4383617"/>
            <a:ext cx="712923" cy="697685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Arc 30"/>
          <p:cNvSpPr/>
          <p:nvPr/>
        </p:nvSpPr>
        <p:spPr>
          <a:xfrm>
            <a:off x="3852490" y="4836381"/>
            <a:ext cx="489843" cy="489843"/>
          </a:xfrm>
          <a:prstGeom prst="arc">
            <a:avLst>
              <a:gd name="adj1" fmla="val 18516141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339217" y="4721706"/>
            <a:ext cx="6837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56.3</a:t>
            </a:r>
            <a:r>
              <a:rPr lang="en-GB" sz="1800" dirty="0" smtClean="0">
                <a:solidFill>
                  <a:srgbClr val="FF0000"/>
                </a:solidFill>
              </a:rPr>
              <a:t>°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060383" y="6207942"/>
            <a:ext cx="12204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>
                <a:sym typeface="Symbol" pitchFamily="18" charset="2"/>
              </a:rPr>
              <a:t>= </a:t>
            </a:r>
            <a:r>
              <a:rPr lang="en-GB" sz="2000" dirty="0" smtClean="0">
                <a:sym typeface="Symbol" pitchFamily="18" charset="2"/>
              </a:rPr>
              <a:t>236.3</a:t>
            </a:r>
            <a:r>
              <a:rPr lang="en-GB" sz="2000" dirty="0" smtClean="0"/>
              <a:t>°</a:t>
            </a:r>
            <a:endParaRPr lang="en-GB" sz="2000" dirty="0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460614" y="6207942"/>
            <a:ext cx="12552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>
                <a:sym typeface="Symbol" pitchFamily="18" charset="2"/>
              </a:rPr>
              <a:t>= </a:t>
            </a:r>
            <a:r>
              <a:rPr lang="en-GB" sz="2000" dirty="0" smtClean="0">
                <a:sym typeface="Symbol" pitchFamily="18" charset="2"/>
              </a:rPr>
              <a:t>56.3</a:t>
            </a:r>
            <a:r>
              <a:rPr lang="en-GB" sz="2000" dirty="0" smtClean="0"/>
              <a:t>°</a:t>
            </a:r>
            <a:endParaRPr lang="en-GB" sz="2000" dirty="0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150474" y="6074592"/>
            <a:ext cx="22620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>
                <a:sym typeface="Symbol" pitchFamily="18" charset="2"/>
              </a:rPr>
              <a:t>= </a:t>
            </a:r>
            <a:r>
              <a:rPr lang="en-GB" sz="2000" dirty="0" smtClean="0">
                <a:sym typeface="Symbol" pitchFamily="18" charset="2"/>
              </a:rPr>
              <a:t>56.3</a:t>
            </a:r>
            <a:r>
              <a:rPr lang="en-GB" sz="2000" dirty="0" smtClean="0"/>
              <a:t>°, 236.3°</a:t>
            </a:r>
            <a:endParaRPr lang="en-GB" sz="2000" dirty="0" smtClean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6172200" y="6457950"/>
            <a:ext cx="196596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20" grpId="0" animBg="1"/>
      <p:bldP spid="21" grpId="0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31" grpId="0" animBg="1"/>
      <p:bldP spid="32" grpId="0"/>
      <p:bldP spid="33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890" y="308610"/>
            <a:ext cx="8149590" cy="1426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u="sng" dirty="0" smtClean="0"/>
              <a:t>Example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Solve the equation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	</a:t>
            </a:r>
            <a:r>
              <a:rPr lang="en-GB" sz="2000" dirty="0" smtClean="0"/>
              <a:t>				in the range 0 to 360</a:t>
            </a:r>
            <a:r>
              <a:rPr lang="en-GB" sz="2000" dirty="0" smtClean="0">
                <a:sym typeface="Symbol"/>
              </a:rPr>
              <a:t></a:t>
            </a:r>
            <a:endParaRPr lang="en-GB" sz="2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383790" y="1304290"/>
          <a:ext cx="1952466" cy="318770"/>
        </p:xfrm>
        <a:graphic>
          <a:graphicData uri="http://schemas.openxmlformats.org/presentationml/2006/ole">
            <p:oleObj spid="_x0000_s28674" name="Equation" r:id="rId3" imgW="1244520" imgH="2030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8748" y="1817440"/>
          <a:ext cx="2367092" cy="386464"/>
        </p:xfrm>
        <a:graphic>
          <a:graphicData uri="http://schemas.openxmlformats.org/presentationml/2006/ole">
            <p:oleObj spid="_x0000_s28675" name="Equation" r:id="rId4" imgW="1244520" imgH="203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99162" y="2295678"/>
          <a:ext cx="2367286" cy="409944"/>
        </p:xfrm>
        <a:graphic>
          <a:graphicData uri="http://schemas.openxmlformats.org/presentationml/2006/ole">
            <p:oleObj spid="_x0000_s28676" name="Equation" r:id="rId5" imgW="124452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5613" y="2987675"/>
          <a:ext cx="1033462" cy="330200"/>
        </p:xfrm>
        <a:graphic>
          <a:graphicData uri="http://schemas.openxmlformats.org/presentationml/2006/ole">
            <p:oleObj spid="_x0000_s28677" name="Equation" r:id="rId6" imgW="558720" imgH="177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874685" y="2803525"/>
          <a:ext cx="1292225" cy="728663"/>
        </p:xfrm>
        <a:graphic>
          <a:graphicData uri="http://schemas.openxmlformats.org/presentationml/2006/ole">
            <p:oleObj spid="_x0000_s28678" name="Equation" r:id="rId7" imgW="698400" imgH="3934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82588" y="3552825"/>
          <a:ext cx="1620837" cy="376238"/>
        </p:xfrm>
        <a:graphic>
          <a:graphicData uri="http://schemas.openxmlformats.org/presentationml/2006/ole">
            <p:oleObj spid="_x0000_s28679" name="Equation" r:id="rId8" imgW="876240" imgH="2030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215824" y="3548237"/>
          <a:ext cx="1173162" cy="330200"/>
        </p:xfrm>
        <a:graphic>
          <a:graphicData uri="http://schemas.openxmlformats.org/presentationml/2006/ole">
            <p:oleObj spid="_x0000_s28680" name="Equation" r:id="rId9" imgW="634680" imgH="177480" progId="Equation.3">
              <p:embed/>
            </p:oleObj>
          </a:graphicData>
        </a:graphic>
      </p:graphicFrame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472573" y="4101616"/>
            <a:ext cx="1925627" cy="192562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472573" y="5088922"/>
            <a:ext cx="192562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 flipV="1">
            <a:off x="1410894" y="4101616"/>
            <a:ext cx="0" cy="1925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300231" y="4249657"/>
            <a:ext cx="376635" cy="29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A</a:t>
            </a:r>
            <a:endParaRPr lang="en-GB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300231" y="5364323"/>
            <a:ext cx="376635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C</a:t>
            </a:r>
            <a:endParaRPr lang="en-GB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76490" y="4323678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S</a:t>
            </a:r>
            <a:endParaRPr lang="en-GB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27505" y="5359969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T</a:t>
            </a:r>
            <a:endParaRPr lang="en-GB"/>
          </a:p>
        </p:txBody>
      </p:sp>
      <p:cxnSp>
        <p:nvCxnSpPr>
          <p:cNvPr id="17" name="Straight Connector 16"/>
          <p:cNvCxnSpPr>
            <a:endCxn id="11" idx="1"/>
          </p:cNvCxnSpPr>
          <p:nvPr/>
        </p:nvCxnSpPr>
        <p:spPr>
          <a:xfrm>
            <a:off x="1403274" y="5081302"/>
            <a:ext cx="994926" cy="762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0" idx="3"/>
          </p:cNvCxnSpPr>
          <p:nvPr/>
        </p:nvCxnSpPr>
        <p:spPr>
          <a:xfrm flipH="1">
            <a:off x="754575" y="5081303"/>
            <a:ext cx="648699" cy="66394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1207337" y="4836381"/>
            <a:ext cx="489843" cy="489843"/>
          </a:xfrm>
          <a:prstGeom prst="arc">
            <a:avLst>
              <a:gd name="adj1" fmla="val 8341060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85800" y="5032183"/>
            <a:ext cx="6761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48.6</a:t>
            </a:r>
            <a:r>
              <a:rPr lang="en-GB" sz="1800" dirty="0" smtClean="0">
                <a:solidFill>
                  <a:srgbClr val="FF0000"/>
                </a:solidFill>
              </a:rPr>
              <a:t>°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21" name="Oval 4"/>
          <p:cNvSpPr>
            <a:spLocks noChangeArrowheads="1"/>
          </p:cNvSpPr>
          <p:nvPr/>
        </p:nvSpPr>
        <p:spPr bwMode="auto">
          <a:xfrm>
            <a:off x="3117725" y="4101616"/>
            <a:ext cx="1925627" cy="192562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>
            <a:off x="3117725" y="5088922"/>
            <a:ext cx="192562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 flipV="1">
            <a:off x="4056047" y="4101616"/>
            <a:ext cx="0" cy="1925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4945384" y="4249657"/>
            <a:ext cx="376635" cy="29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A</a:t>
            </a:r>
            <a:endParaRPr lang="en-GB"/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4945384" y="5364323"/>
            <a:ext cx="376635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C</a:t>
            </a:r>
            <a:endParaRPr lang="en-GB"/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2821642" y="4323678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S</a:t>
            </a:r>
            <a:endParaRPr lang="en-GB"/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2772658" y="5359969"/>
            <a:ext cx="357041" cy="2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T</a:t>
            </a:r>
            <a:endParaRPr lang="en-GB"/>
          </a:p>
        </p:txBody>
      </p:sp>
      <p:cxnSp>
        <p:nvCxnSpPr>
          <p:cNvPr id="28" name="Straight Connector 27"/>
          <p:cNvCxnSpPr>
            <a:endCxn id="22" idx="1"/>
          </p:cNvCxnSpPr>
          <p:nvPr/>
        </p:nvCxnSpPr>
        <p:spPr>
          <a:xfrm>
            <a:off x="4048427" y="5081302"/>
            <a:ext cx="994926" cy="762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048427" y="5081303"/>
            <a:ext cx="615013" cy="770857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Arc 29"/>
          <p:cNvSpPr/>
          <p:nvPr/>
        </p:nvSpPr>
        <p:spPr>
          <a:xfrm>
            <a:off x="3852490" y="4836381"/>
            <a:ext cx="489843" cy="489843"/>
          </a:xfrm>
          <a:prstGeom prst="arc">
            <a:avLst>
              <a:gd name="adj1" fmla="val 3887003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213488" y="5076036"/>
            <a:ext cx="7128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48.6</a:t>
            </a:r>
            <a:r>
              <a:rPr lang="en-GB" sz="1800" dirty="0" smtClean="0">
                <a:solidFill>
                  <a:srgbClr val="FF0000"/>
                </a:solidFill>
              </a:rPr>
              <a:t>°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060383" y="6207942"/>
            <a:ext cx="12204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>
                <a:sym typeface="Symbol" pitchFamily="18" charset="2"/>
              </a:rPr>
              <a:t>= </a:t>
            </a:r>
            <a:r>
              <a:rPr lang="en-GB" sz="2000" dirty="0" smtClean="0">
                <a:sym typeface="Symbol" pitchFamily="18" charset="2"/>
              </a:rPr>
              <a:t>228.6</a:t>
            </a:r>
            <a:r>
              <a:rPr lang="en-GB" sz="2000" dirty="0" smtClean="0"/>
              <a:t>°</a:t>
            </a:r>
            <a:endParaRPr lang="en-GB" sz="2000" dirty="0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460614" y="6207942"/>
            <a:ext cx="12552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>
                <a:sym typeface="Symbol" pitchFamily="18" charset="2"/>
              </a:rPr>
              <a:t>= </a:t>
            </a:r>
            <a:r>
              <a:rPr lang="en-GB" sz="2000" dirty="0" smtClean="0">
                <a:sym typeface="Symbol" pitchFamily="18" charset="2"/>
              </a:rPr>
              <a:t>311.4</a:t>
            </a:r>
            <a:r>
              <a:rPr lang="en-GB" sz="2000" dirty="0" smtClean="0"/>
              <a:t>°</a:t>
            </a:r>
            <a:endParaRPr lang="en-GB" sz="2000" dirty="0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429250" y="6074592"/>
            <a:ext cx="35204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>
                <a:sym typeface="Symbol" pitchFamily="18" charset="2"/>
              </a:rPr>
              <a:t>= </a:t>
            </a:r>
            <a:r>
              <a:rPr lang="en-GB" sz="2000" dirty="0" smtClean="0">
                <a:sym typeface="Symbol" pitchFamily="18" charset="2"/>
              </a:rPr>
              <a:t>0</a:t>
            </a:r>
            <a:r>
              <a:rPr lang="en-GB" sz="2000" dirty="0" smtClean="0"/>
              <a:t>°, </a:t>
            </a:r>
            <a:r>
              <a:rPr lang="en-GB" sz="2000" dirty="0" smtClean="0"/>
              <a:t>180°, 228.6°, 311.4°, 360°</a:t>
            </a:r>
            <a:endParaRPr lang="en-GB" sz="2000" dirty="0" smtClean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5577840" y="6457950"/>
            <a:ext cx="32004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9" grpId="0" animBg="1"/>
      <p:bldP spid="20" grpId="0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/>
      <p:bldP spid="30" grpId="0" animBg="1"/>
      <p:bldP spid="31" grpId="0"/>
      <p:bldP spid="32" grpId="0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00042"/>
            <a:ext cx="8072494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GB" sz="2200" u="sng" dirty="0"/>
              <a:t>A Level past paper </a:t>
            </a:r>
            <a:r>
              <a:rPr lang="en-GB" sz="2200" u="sng" dirty="0" smtClean="0"/>
              <a:t>Question 1</a:t>
            </a:r>
            <a:endParaRPr lang="en-GB" sz="2200" dirty="0"/>
          </a:p>
          <a:p>
            <a:pPr marL="457200" lvl="0" indent="-457200">
              <a:lnSpc>
                <a:spcPct val="150000"/>
              </a:lnSpc>
              <a:buAutoNum type="alphaLcParenR"/>
            </a:pPr>
            <a:r>
              <a:rPr lang="en-GB" sz="2200" dirty="0" smtClean="0"/>
              <a:t>Find </a:t>
            </a:r>
            <a:r>
              <a:rPr lang="en-GB" sz="2200" dirty="0"/>
              <a:t>all the values of x in the interval   </a:t>
            </a:r>
            <a:r>
              <a:rPr lang="en-GB" sz="2200" dirty="0" smtClean="0"/>
              <a:t>                        </a:t>
            </a:r>
            <a:r>
              <a:rPr lang="en-GB" sz="2200" dirty="0"/>
              <a:t>satisfying the </a:t>
            </a:r>
            <a:r>
              <a:rPr lang="en-GB" sz="2200" dirty="0" smtClean="0"/>
              <a:t>equation</a:t>
            </a:r>
          </a:p>
          <a:p>
            <a:pPr marL="457200" lvl="0" indent="-457200">
              <a:lnSpc>
                <a:spcPct val="150000"/>
              </a:lnSpc>
              <a:buAutoNum type="alphaLcParenR"/>
            </a:pPr>
            <a:endParaRPr lang="en-GB" sz="2200" dirty="0" smtClean="0"/>
          </a:p>
          <a:p>
            <a:pPr marL="457200" lvl="0" indent="-457200">
              <a:lnSpc>
                <a:spcPct val="150000"/>
              </a:lnSpc>
              <a:buAutoNum type="alphaLcParenR"/>
            </a:pPr>
            <a:r>
              <a:rPr lang="en-GB" sz="2200" dirty="0" smtClean="0"/>
              <a:t>Find </a:t>
            </a:r>
            <a:r>
              <a:rPr lang="en-GB" sz="2200" dirty="0"/>
              <a:t>all the values of x in the interval   </a:t>
            </a:r>
            <a:r>
              <a:rPr lang="en-GB" sz="2200" dirty="0" smtClean="0"/>
              <a:t>                            </a:t>
            </a:r>
            <a:r>
              <a:rPr lang="en-GB" sz="2200" dirty="0"/>
              <a:t>satisfying the equation</a:t>
            </a:r>
          </a:p>
          <a:p>
            <a:pPr>
              <a:lnSpc>
                <a:spcPct val="150000"/>
              </a:lnSpc>
            </a:pPr>
            <a:endParaRPr lang="en-GB" sz="2200" dirty="0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5143504" y="1142984"/>
          <a:ext cx="1513427" cy="357190"/>
        </p:xfrm>
        <a:graphic>
          <a:graphicData uri="http://schemas.openxmlformats.org/presentationml/2006/ole">
            <p:oleObj spid="_x0000_s7182" name="Equation" r:id="rId3" imgW="850531" imgH="203112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5143504" y="2643182"/>
          <a:ext cx="1513427" cy="357190"/>
        </p:xfrm>
        <a:graphic>
          <a:graphicData uri="http://schemas.openxmlformats.org/presentationml/2006/ole">
            <p:oleObj spid="_x0000_s7183" name="Equation" r:id="rId4" imgW="850531" imgH="203112" progId="Equation.3">
              <p:embed/>
            </p:oleObj>
          </a:graphicData>
        </a:graphic>
      </p:graphicFrame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2571736" y="2000240"/>
          <a:ext cx="2636225" cy="357166"/>
        </p:xfrm>
        <a:graphic>
          <a:graphicData uri="http://schemas.openxmlformats.org/presentationml/2006/ole">
            <p:oleObj spid="_x0000_s7184" name="Equation" r:id="rId5" imgW="1473200" imgH="203200" progId="Equation.3">
              <p:embed/>
            </p:oleObj>
          </a:graphicData>
        </a:graphic>
      </p:graphicFrame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2428860" y="3571876"/>
          <a:ext cx="2428756" cy="428604"/>
        </p:xfrm>
        <a:graphic>
          <a:graphicData uri="http://schemas.openxmlformats.org/presentationml/2006/ole">
            <p:oleObj spid="_x0000_s7185" name="Equation" r:id="rId6" imgW="12954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642918"/>
            <a:ext cx="78581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GB" sz="2200" u="sng" dirty="0"/>
              <a:t>A Level past paper </a:t>
            </a:r>
            <a:r>
              <a:rPr lang="en-GB" sz="2200" u="sng" dirty="0" smtClean="0"/>
              <a:t>Question 2</a:t>
            </a:r>
            <a:endParaRPr lang="en-GB" sz="2200" dirty="0"/>
          </a:p>
          <a:p>
            <a:pPr>
              <a:lnSpc>
                <a:spcPct val="150000"/>
              </a:lnSpc>
            </a:pPr>
            <a:r>
              <a:rPr lang="en-GB" sz="2200" dirty="0"/>
              <a:t>Find the values of x  between 0</a:t>
            </a:r>
            <a:r>
              <a:rPr lang="en-GB" sz="2200" dirty="0">
                <a:sym typeface="Symbol"/>
              </a:rPr>
              <a:t></a:t>
            </a:r>
            <a:r>
              <a:rPr lang="en-GB" sz="2200" dirty="0"/>
              <a:t> and 360</a:t>
            </a:r>
            <a:r>
              <a:rPr lang="en-GB" sz="2200" dirty="0">
                <a:sym typeface="Symbol"/>
              </a:rPr>
              <a:t></a:t>
            </a:r>
            <a:r>
              <a:rPr lang="en-GB" sz="2200" dirty="0"/>
              <a:t> satisfying the equation</a:t>
            </a:r>
          </a:p>
          <a:p>
            <a:pPr>
              <a:lnSpc>
                <a:spcPct val="150000"/>
              </a:lnSpc>
            </a:pPr>
            <a:r>
              <a:rPr lang="en-GB" sz="2200" dirty="0"/>
              <a:t>		 </a:t>
            </a:r>
          </a:p>
          <a:p>
            <a:pPr>
              <a:lnSpc>
                <a:spcPct val="150000"/>
              </a:lnSpc>
            </a:pPr>
            <a:endParaRPr lang="en-GB" sz="2200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2143108" y="2000240"/>
          <a:ext cx="3775797" cy="428604"/>
        </p:xfrm>
        <a:graphic>
          <a:graphicData uri="http://schemas.openxmlformats.org/presentationml/2006/ole">
            <p:oleObj spid="_x0000_s8197" name="Equation" r:id="rId3" imgW="1765300" imgH="203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205</Words>
  <Application>Microsoft Office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Equation</vt:lpstr>
      <vt:lpstr>Microsoft Equation 3.0</vt:lpstr>
      <vt:lpstr>Trig Identities</vt:lpstr>
      <vt:lpstr>Right angled Triangle Trigonometry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 Identities</dc:title>
  <dc:creator>Administrator</dc:creator>
  <cp:lastModifiedBy>Administrator</cp:lastModifiedBy>
  <cp:revision>15</cp:revision>
  <dcterms:created xsi:type="dcterms:W3CDTF">2012-02-01T15:55:25Z</dcterms:created>
  <dcterms:modified xsi:type="dcterms:W3CDTF">2012-02-02T09:31:43Z</dcterms:modified>
</cp:coreProperties>
</file>