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77" r:id="rId4"/>
    <p:sldId id="278" r:id="rId5"/>
    <p:sldId id="279" r:id="rId6"/>
    <p:sldId id="258" r:id="rId7"/>
    <p:sldId id="259" r:id="rId8"/>
    <p:sldId id="280" r:id="rId9"/>
    <p:sldId id="260" r:id="rId10"/>
    <p:sldId id="262" r:id="rId11"/>
    <p:sldId id="261" r:id="rId12"/>
    <p:sldId id="281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4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466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43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137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843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12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902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06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726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4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865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90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FB864-8F8F-458D-A356-D58570D38F17}" type="datetimeFigureOut">
              <a:rPr lang="en-GB" smtClean="0"/>
              <a:t>01/05/2014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B382E-2EA3-4604-A982-16FCBF23B0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965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image" Target="../media/image14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41.png"/><Relationship Id="rId3" Type="http://schemas.openxmlformats.org/officeDocument/2006/relationships/image" Target="../media/image38.png"/><Relationship Id="rId7" Type="http://schemas.openxmlformats.org/officeDocument/2006/relationships/image" Target="../media/image38.wmf"/><Relationship Id="rId12" Type="http://schemas.openxmlformats.org/officeDocument/2006/relationships/image" Target="../media/image4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0" Type="http://schemas.openxmlformats.org/officeDocument/2006/relationships/oleObject" Target="../embeddings/oleObject40.bin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13" Type="http://schemas.openxmlformats.org/officeDocument/2006/relationships/image" Target="../media/image45.wmf"/><Relationship Id="rId18" Type="http://schemas.openxmlformats.org/officeDocument/2006/relationships/oleObject" Target="../embeddings/oleObject47.bin"/><Relationship Id="rId3" Type="http://schemas.openxmlformats.org/officeDocument/2006/relationships/image" Target="../media/image49.png"/><Relationship Id="rId21" Type="http://schemas.openxmlformats.org/officeDocument/2006/relationships/image" Target="../media/image53.png"/><Relationship Id="rId7" Type="http://schemas.openxmlformats.org/officeDocument/2006/relationships/image" Target="../media/image42.wmf"/><Relationship Id="rId12" Type="http://schemas.openxmlformats.org/officeDocument/2006/relationships/oleObject" Target="../embeddings/oleObject45.bin"/><Relationship Id="rId1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6.bin"/><Relationship Id="rId20" Type="http://schemas.openxmlformats.org/officeDocument/2006/relationships/image" Target="../media/image52.png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42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51.png"/><Relationship Id="rId10" Type="http://schemas.openxmlformats.org/officeDocument/2006/relationships/oleObject" Target="../embeddings/oleObject44.bin"/><Relationship Id="rId19" Type="http://schemas.openxmlformats.org/officeDocument/2006/relationships/image" Target="../media/image47.wmf"/><Relationship Id="rId4" Type="http://schemas.openxmlformats.org/officeDocument/2006/relationships/oleObject" Target="../embeddings/oleObject41.bin"/><Relationship Id="rId9" Type="http://schemas.openxmlformats.org/officeDocument/2006/relationships/image" Target="../media/image43.wmf"/><Relationship Id="rId14" Type="http://schemas.openxmlformats.org/officeDocument/2006/relationships/image" Target="../media/image50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70.png"/><Relationship Id="rId7" Type="http://schemas.openxmlformats.org/officeDocument/2006/relationships/image" Target="../media/image74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11" Type="http://schemas.openxmlformats.org/officeDocument/2006/relationships/image" Target="../media/image78.png"/><Relationship Id="rId5" Type="http://schemas.openxmlformats.org/officeDocument/2006/relationships/image" Target="../media/image72.png"/><Relationship Id="rId10" Type="http://schemas.openxmlformats.org/officeDocument/2006/relationships/image" Target="../media/image77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39.pn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44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smtClean="0"/>
              <a:t>Trigonometry rules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5C26766D-4D55-4A81-BC24-4C630AAFC0BC}" type="datetime2">
              <a:rPr lang="en-GB" smtClean="0"/>
              <a:pPr/>
              <a:t>Thursday, 01 May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59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549275"/>
                <a:ext cx="8229600" cy="55768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000" u="sng" dirty="0" smtClean="0"/>
                  <a:t>Example</a:t>
                </a:r>
                <a:r>
                  <a:rPr lang="en-GB" sz="2000" dirty="0"/>
                  <a:t>	</a:t>
                </a:r>
              </a:p>
              <a:p>
                <a:pPr>
                  <a:buFontTx/>
                  <a:buNone/>
                </a:pPr>
                <a:r>
                  <a:rPr lang="en-GB" sz="2000" dirty="0"/>
                  <a:t>	Find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sz="2000" dirty="0"/>
                  <a:t>in the triangle below</a:t>
                </a:r>
                <a:endParaRPr lang="en-GB" sz="2000" u="sng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549275"/>
                <a:ext cx="8229600" cy="5576888"/>
              </a:xfrm>
              <a:blipFill rotWithShape="1">
                <a:blip r:embed="rId3"/>
                <a:stretch>
                  <a:fillRect l="-741" t="-5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20" name="Freeform 4"/>
          <p:cNvSpPr>
            <a:spLocks/>
          </p:cNvSpPr>
          <p:nvPr/>
        </p:nvSpPr>
        <p:spPr bwMode="auto">
          <a:xfrm>
            <a:off x="457612" y="1441600"/>
            <a:ext cx="3220280" cy="1812745"/>
          </a:xfrm>
          <a:custGeom>
            <a:avLst/>
            <a:gdLst>
              <a:gd name="T0" fmla="*/ 0 w 3580"/>
              <a:gd name="T1" fmla="*/ 1814 h 1814"/>
              <a:gd name="T2" fmla="*/ 3580 w 3580"/>
              <a:gd name="T3" fmla="*/ 0 h 1814"/>
              <a:gd name="T4" fmla="*/ 2940 w 3580"/>
              <a:gd name="T5" fmla="*/ 1716 h 1814"/>
              <a:gd name="T6" fmla="*/ 0 w 3580"/>
              <a:gd name="T7" fmla="*/ 1814 h 1814"/>
              <a:gd name="connsiteX0" fmla="*/ 0 w 8212"/>
              <a:gd name="connsiteY0" fmla="*/ 9123 h 9123"/>
              <a:gd name="connsiteX1" fmla="*/ 6225 w 8212"/>
              <a:gd name="connsiteY1" fmla="*/ 0 h 9123"/>
              <a:gd name="connsiteX2" fmla="*/ 8212 w 8212"/>
              <a:gd name="connsiteY2" fmla="*/ 8583 h 9123"/>
              <a:gd name="connsiteX3" fmla="*/ 0 w 8212"/>
              <a:gd name="connsiteY3" fmla="*/ 9123 h 9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12" h="9123">
                <a:moveTo>
                  <a:pt x="0" y="9123"/>
                </a:moveTo>
                <a:lnTo>
                  <a:pt x="6225" y="0"/>
                </a:lnTo>
                <a:lnTo>
                  <a:pt x="8212" y="8583"/>
                </a:lnTo>
                <a:lnTo>
                  <a:pt x="0" y="912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 sz="20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037092" y="3214256"/>
            <a:ext cx="662700" cy="50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2000" i="1" dirty="0">
                <a:latin typeface="Times New Roman" pitchFamily="18" charset="0"/>
              </a:rPr>
              <a:t>b</a:t>
            </a:r>
            <a:endParaRPr lang="en-GB" sz="2000" dirty="0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136221" y="1845196"/>
            <a:ext cx="920112" cy="50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2000" dirty="0" smtClean="0">
                <a:latin typeface="Times New Roman" pitchFamily="18" charset="0"/>
              </a:rPr>
              <a:t>12 </a:t>
            </a:r>
            <a:r>
              <a:rPr lang="en-GB" sz="2000" dirty="0">
                <a:latin typeface="Times New Roman" pitchFamily="18" charset="0"/>
              </a:rPr>
              <a:t>cm</a:t>
            </a:r>
            <a:endParaRPr lang="en-GB" sz="2000" dirty="0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827584" y="2852936"/>
            <a:ext cx="920112" cy="50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2000" dirty="0" smtClean="0">
                <a:latin typeface="Times New Roman" pitchFamily="18" charset="0"/>
                <a:sym typeface="Symbol" pitchFamily="18" charset="2"/>
              </a:rPr>
              <a:t>33</a:t>
            </a:r>
            <a:endParaRPr lang="en-GB" sz="2000" dirty="0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571768" y="1582053"/>
            <a:ext cx="920112" cy="50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2000" dirty="0" smtClean="0">
                <a:latin typeface="Times New Roman" pitchFamily="18" charset="0"/>
              </a:rPr>
              <a:t>8</a:t>
            </a:r>
            <a:r>
              <a:rPr lang="en-GB" sz="2000" dirty="0">
                <a:latin typeface="Times New Roman" pitchFamily="18" charset="0"/>
              </a:rPr>
              <a:t>4</a:t>
            </a:r>
            <a:r>
              <a:rPr lang="en-GB" sz="2000" dirty="0" smtClean="0">
                <a:latin typeface="Times New Roman" pitchFamily="18" charset="0"/>
                <a:sym typeface="Symbol" pitchFamily="18" charset="2"/>
              </a:rPr>
              <a:t></a:t>
            </a:r>
            <a:endParaRPr lang="en-GB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779953"/>
              </p:ext>
            </p:extLst>
          </p:nvPr>
        </p:nvGraphicFramePr>
        <p:xfrm>
          <a:off x="5592763" y="1177925"/>
          <a:ext cx="97948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name="Equation" r:id="rId4" imgW="533160" imgH="393480" progId="Equation.3">
                  <p:embed/>
                </p:oleObj>
              </mc:Choice>
              <mc:Fallback>
                <p:oleObj name="Equation" r:id="rId4" imgW="53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2763" y="1177925"/>
                        <a:ext cx="979487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267336"/>
              </p:ext>
            </p:extLst>
          </p:nvPr>
        </p:nvGraphicFramePr>
        <p:xfrm>
          <a:off x="6738938" y="1177925"/>
          <a:ext cx="76993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Equation" r:id="rId6" imgW="419040" imgH="393480" progId="Equation.3">
                  <p:embed/>
                </p:oleObj>
              </mc:Choice>
              <mc:Fallback>
                <p:oleObj name="Equation" r:id="rId6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8938" y="1177925"/>
                        <a:ext cx="769937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9977733"/>
              </p:ext>
            </p:extLst>
          </p:nvPr>
        </p:nvGraphicFramePr>
        <p:xfrm>
          <a:off x="6207125" y="1909763"/>
          <a:ext cx="202565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2" name="Equation" r:id="rId8" imgW="1104840" imgH="393480" progId="Equation.3">
                  <p:embed/>
                </p:oleObj>
              </mc:Choice>
              <mc:Fallback>
                <p:oleObj name="Equation" r:id="rId8" imgW="1104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25" y="1909763"/>
                        <a:ext cx="202565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149297"/>
              </p:ext>
            </p:extLst>
          </p:nvPr>
        </p:nvGraphicFramePr>
        <p:xfrm>
          <a:off x="6161088" y="2938463"/>
          <a:ext cx="1095375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3" name="Equation" r:id="rId10" imgW="596880" imgH="177480" progId="Equation.3">
                  <p:embed/>
                </p:oleObj>
              </mc:Choice>
              <mc:Fallback>
                <p:oleObj name="Equation" r:id="rId10" imgW="596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1088" y="2938463"/>
                        <a:ext cx="1095375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6151418" y="3301341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3131840" y="2782208"/>
            <a:ext cx="920112" cy="502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sz="2000" dirty="0" smtClean="0">
                <a:solidFill>
                  <a:srgbClr val="FF0000"/>
                </a:solidFill>
                <a:latin typeface="Times New Roman" pitchFamily="18" charset="0"/>
                <a:sym typeface="Symbol" pitchFamily="18" charset="2"/>
              </a:rPr>
              <a:t>63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712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58642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2000" u="sng" dirty="0"/>
              <a:t>Example</a:t>
            </a:r>
            <a:r>
              <a:rPr lang="en-GB" sz="2000" dirty="0"/>
              <a:t>	</a:t>
            </a:r>
          </a:p>
          <a:p>
            <a:pPr>
              <a:buFontTx/>
              <a:buNone/>
            </a:pPr>
            <a:r>
              <a:rPr lang="en-GB" sz="2000" dirty="0"/>
              <a:t>Find the size of angle B in the triangle below</a:t>
            </a:r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392423" y="1177327"/>
            <a:ext cx="3098924" cy="3098923"/>
            <a:chOff x="1474" y="981"/>
            <a:chExt cx="2839" cy="2839"/>
          </a:xfrm>
        </p:grpSpPr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2008" y="1266"/>
              <a:ext cx="1593" cy="2269"/>
            </a:xfrm>
            <a:custGeom>
              <a:avLst/>
              <a:gdLst>
                <a:gd name="T0" fmla="*/ 0 w 2100"/>
                <a:gd name="T1" fmla="*/ 0 h 3450"/>
                <a:gd name="T2" fmla="*/ 15 w 2100"/>
                <a:gd name="T3" fmla="*/ 1950 h 3450"/>
                <a:gd name="T4" fmla="*/ 2100 w 2100"/>
                <a:gd name="T5" fmla="*/ 3450 h 3450"/>
                <a:gd name="T6" fmla="*/ 0 w 2100"/>
                <a:gd name="T7" fmla="*/ 0 h 3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00" h="3450">
                  <a:moveTo>
                    <a:pt x="0" y="0"/>
                  </a:moveTo>
                  <a:lnTo>
                    <a:pt x="15" y="1950"/>
                  </a:lnTo>
                  <a:lnTo>
                    <a:pt x="2100" y="34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11270" name="Text Box 6"/>
            <p:cNvSpPr txBox="1">
              <a:spLocks noChangeArrowheads="1"/>
            </p:cNvSpPr>
            <p:nvPr/>
          </p:nvSpPr>
          <p:spPr bwMode="auto">
            <a:xfrm>
              <a:off x="2684" y="1969"/>
              <a:ext cx="766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15cm</a:t>
              </a:r>
              <a:endParaRPr lang="en-GB" sz="2000"/>
            </a:p>
          </p:txBody>
        </p:sp>
        <p:sp>
          <p:nvSpPr>
            <p:cNvPr id="11271" name="Text Box 7"/>
            <p:cNvSpPr txBox="1">
              <a:spLocks noChangeArrowheads="1"/>
            </p:cNvSpPr>
            <p:nvPr/>
          </p:nvSpPr>
          <p:spPr bwMode="auto">
            <a:xfrm>
              <a:off x="1955" y="2263"/>
              <a:ext cx="765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120</a:t>
              </a:r>
              <a:r>
                <a:rPr lang="en-GB" sz="200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/>
            </a:p>
          </p:txBody>
        </p:sp>
        <p:sp>
          <p:nvSpPr>
            <p:cNvPr id="11272" name="Text Box 8"/>
            <p:cNvSpPr txBox="1">
              <a:spLocks noChangeArrowheads="1"/>
            </p:cNvSpPr>
            <p:nvPr/>
          </p:nvSpPr>
          <p:spPr bwMode="auto">
            <a:xfrm>
              <a:off x="1688" y="2360"/>
              <a:ext cx="765" cy="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A</a:t>
              </a:r>
              <a:endParaRPr lang="en-GB" sz="2000"/>
            </a:p>
          </p:txBody>
        </p:sp>
        <p:sp>
          <p:nvSpPr>
            <p:cNvPr id="11273" name="Text Box 9"/>
            <p:cNvSpPr txBox="1">
              <a:spLocks noChangeArrowheads="1"/>
            </p:cNvSpPr>
            <p:nvPr/>
          </p:nvSpPr>
          <p:spPr bwMode="auto">
            <a:xfrm>
              <a:off x="1839" y="981"/>
              <a:ext cx="765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B</a:t>
              </a:r>
              <a:endParaRPr lang="en-GB" sz="2000"/>
            </a:p>
          </p:txBody>
        </p:sp>
        <p:sp>
          <p:nvSpPr>
            <p:cNvPr id="11274" name="Text Box 10"/>
            <p:cNvSpPr txBox="1">
              <a:spLocks noChangeArrowheads="1"/>
            </p:cNvSpPr>
            <p:nvPr/>
          </p:nvSpPr>
          <p:spPr bwMode="auto">
            <a:xfrm>
              <a:off x="3548" y="3402"/>
              <a:ext cx="765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C</a:t>
              </a:r>
              <a:endParaRPr lang="en-GB" sz="2000"/>
            </a:p>
          </p:txBody>
        </p:sp>
        <p:sp>
          <p:nvSpPr>
            <p:cNvPr id="11275" name="Text Box 11"/>
            <p:cNvSpPr txBox="1">
              <a:spLocks noChangeArrowheads="1"/>
            </p:cNvSpPr>
            <p:nvPr/>
          </p:nvSpPr>
          <p:spPr bwMode="auto">
            <a:xfrm>
              <a:off x="1474" y="1764"/>
              <a:ext cx="765" cy="4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6cm</a:t>
              </a:r>
              <a:endParaRPr lang="en-GB" sz="2000"/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4237945" y="2496168"/>
          <a:ext cx="9080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9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945" y="2496168"/>
                        <a:ext cx="90805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291825" y="2495902"/>
          <a:ext cx="8858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0" name="Equation" r:id="rId5" imgW="482400" imgH="393480" progId="Equation.3">
                  <p:embed/>
                </p:oleObj>
              </mc:Choice>
              <mc:Fallback>
                <p:oleObj name="Equation" r:id="rId5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1825" y="2495902"/>
                        <a:ext cx="88582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259957" y="4094781"/>
          <a:ext cx="209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1" name="Equation" r:id="rId7" imgW="1143000" imgH="393480" progId="Equation.3">
                  <p:embed/>
                </p:oleObj>
              </mc:Choice>
              <mc:Fallback>
                <p:oleObj name="Equation" r:id="rId7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9957" y="4094781"/>
                        <a:ext cx="20955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726895" y="5123481"/>
          <a:ext cx="11874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quation" r:id="rId9" imgW="647640" imgH="177480" progId="Equation.3">
                  <p:embed/>
                </p:oleObj>
              </mc:Choice>
              <mc:Fallback>
                <p:oleObj name="Equation" r:id="rId9" imgW="647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895" y="5123481"/>
                        <a:ext cx="118745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4738255" y="5961400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235970" y="3277943"/>
          <a:ext cx="9080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Equation" r:id="rId11" imgW="495000" imgH="393480" progId="Equation.3">
                  <p:embed/>
                </p:oleObj>
              </mc:Choice>
              <mc:Fallback>
                <p:oleObj name="Equation" r:id="rId11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970" y="3277943"/>
                        <a:ext cx="90805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289850" y="3277677"/>
          <a:ext cx="8858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Equation" r:id="rId13" imgW="482400" imgH="393480" progId="Equation.3">
                  <p:embed/>
                </p:oleObj>
              </mc:Choice>
              <mc:Fallback>
                <p:oleObj name="Equation" r:id="rId13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9850" y="3277677"/>
                        <a:ext cx="88582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609670" y="4266168"/>
          <a:ext cx="9318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5" name="Equation" r:id="rId15" imgW="507960" imgH="177480" progId="Equation.3">
                  <p:embed/>
                </p:oleObj>
              </mc:Choice>
              <mc:Fallback>
                <p:oleObj name="Equation" r:id="rId15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9670" y="4266168"/>
                        <a:ext cx="931862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478295" y="5608168"/>
          <a:ext cx="13970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tion" r:id="rId17" imgW="761760" imgH="177480" progId="Equation.3">
                  <p:embed/>
                </p:oleObj>
              </mc:Choice>
              <mc:Fallback>
                <p:oleObj name="Equation" r:id="rId17" imgW="761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8295" y="5608168"/>
                        <a:ext cx="13970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Callout 3 19"/>
          <p:cNvSpPr/>
          <p:nvPr/>
        </p:nvSpPr>
        <p:spPr>
          <a:xfrm>
            <a:off x="3123211" y="1520042"/>
            <a:ext cx="4880758" cy="498764"/>
          </a:xfrm>
          <a:prstGeom prst="borderCallout3">
            <a:avLst>
              <a:gd name="adj1" fmla="val 54464"/>
              <a:gd name="adj2" fmla="val -547"/>
              <a:gd name="adj3" fmla="val 66368"/>
              <a:gd name="adj4" fmla="val -5475"/>
              <a:gd name="adj5" fmla="val 119048"/>
              <a:gd name="adj6" fmla="val -7665"/>
              <a:gd name="adj7" fmla="val 445735"/>
              <a:gd name="adj8" fmla="val -13618"/>
            </a:avLst>
          </a:prstGeom>
          <a:ln>
            <a:headEnd type="none" w="med" len="med"/>
            <a:tailEnd type="arrow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Similar to the previous question the information provided only allows us to find angle C first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25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586422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2200" u="sng" dirty="0"/>
              <a:t>Example</a:t>
            </a:r>
            <a:r>
              <a:rPr lang="en-GB" sz="2200" dirty="0"/>
              <a:t>	</a:t>
            </a:r>
          </a:p>
          <a:p>
            <a:pPr>
              <a:buFontTx/>
              <a:buNone/>
            </a:pPr>
            <a:r>
              <a:rPr lang="en-GB" sz="2200" dirty="0"/>
              <a:t>Find the size of angle A in the triangle below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71572" y="1194641"/>
            <a:ext cx="4670525" cy="2862163"/>
            <a:chOff x="395833" y="1070471"/>
            <a:chExt cx="4670525" cy="2862163"/>
          </a:xfrm>
        </p:grpSpPr>
        <p:sp>
          <p:nvSpPr>
            <p:cNvPr id="12292" name="Freeform 4"/>
            <p:cNvSpPr>
              <a:spLocks/>
            </p:cNvSpPr>
            <p:nvPr/>
          </p:nvSpPr>
          <p:spPr bwMode="auto">
            <a:xfrm>
              <a:off x="608806" y="1245731"/>
              <a:ext cx="3319463" cy="2061487"/>
            </a:xfrm>
            <a:custGeom>
              <a:avLst/>
              <a:gdLst>
                <a:gd name="T0" fmla="*/ 362 w 2834"/>
                <a:gd name="T1" fmla="*/ 0 h 1760"/>
                <a:gd name="T2" fmla="*/ 0 w 2834"/>
                <a:gd name="T3" fmla="*/ 1760 h 1760"/>
                <a:gd name="T4" fmla="*/ 2834 w 2834"/>
                <a:gd name="T5" fmla="*/ 1221 h 1760"/>
                <a:gd name="T6" fmla="*/ 362 w 2834"/>
                <a:gd name="T7" fmla="*/ 0 h 17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34" h="1760">
                  <a:moveTo>
                    <a:pt x="362" y="0"/>
                  </a:moveTo>
                  <a:lnTo>
                    <a:pt x="0" y="1760"/>
                  </a:lnTo>
                  <a:lnTo>
                    <a:pt x="2834" y="1221"/>
                  </a:lnTo>
                  <a:lnTo>
                    <a:pt x="36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2195389" y="1484784"/>
              <a:ext cx="1216025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>
                  <a:latin typeface="Times New Roman" pitchFamily="18" charset="0"/>
                </a:rPr>
                <a:t>24cm</a:t>
              </a:r>
              <a:endParaRPr lang="en-GB"/>
            </a:p>
          </p:txBody>
        </p:sp>
        <p:sp>
          <p:nvSpPr>
            <p:cNvPr id="12294" name="Text Box 6"/>
            <p:cNvSpPr txBox="1">
              <a:spLocks noChangeArrowheads="1"/>
            </p:cNvSpPr>
            <p:nvPr/>
          </p:nvSpPr>
          <p:spPr bwMode="auto">
            <a:xfrm>
              <a:off x="980926" y="1413619"/>
              <a:ext cx="1214437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dirty="0">
                  <a:latin typeface="Times New Roman" pitchFamily="18" charset="0"/>
                </a:rPr>
                <a:t>70</a:t>
              </a:r>
              <a:r>
                <a:rPr lang="en-GB" dirty="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dirty="0"/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395833" y="3267472"/>
              <a:ext cx="1214437" cy="665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>
                  <a:latin typeface="Times New Roman" pitchFamily="18" charset="0"/>
                </a:rPr>
                <a:t>A</a:t>
              </a:r>
              <a:endParaRPr lang="en-GB"/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758676" y="1070471"/>
              <a:ext cx="1214437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>
                  <a:latin typeface="Times New Roman" pitchFamily="18" charset="0"/>
                </a:rPr>
                <a:t>B</a:t>
              </a:r>
              <a:endParaRPr lang="en-GB"/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3851920" y="2405757"/>
              <a:ext cx="1214438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>
                  <a:latin typeface="Times New Roman" pitchFamily="18" charset="0"/>
                </a:rPr>
                <a:t>C</a:t>
              </a:r>
              <a:endParaRPr lang="en-GB"/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1907704" y="3053457"/>
              <a:ext cx="1214437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dirty="0" smtClean="0">
                  <a:latin typeface="Times New Roman" pitchFamily="18" charset="0"/>
                </a:rPr>
                <a:t>27cm</a:t>
              </a:r>
              <a:endParaRPr lang="en-GB" dirty="0"/>
            </a:p>
          </p:txBody>
        </p:sp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776995"/>
              </p:ext>
            </p:extLst>
          </p:nvPr>
        </p:nvGraphicFramePr>
        <p:xfrm>
          <a:off x="5008687" y="2675320"/>
          <a:ext cx="209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143000" imgH="393480" progId="Equation.3">
                  <p:embed/>
                </p:oleObj>
              </mc:Choice>
              <mc:Fallback>
                <p:oleObj name="Equation" r:id="rId3" imgW="1143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8687" y="2675320"/>
                        <a:ext cx="20955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246597"/>
              </p:ext>
            </p:extLst>
          </p:nvPr>
        </p:nvGraphicFramePr>
        <p:xfrm>
          <a:off x="5556250" y="3703638"/>
          <a:ext cx="10239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558720" imgH="177480" progId="Equation.3">
                  <p:embed/>
                </p:oleObj>
              </mc:Choice>
              <mc:Fallback>
                <p:oleObj name="Equation" r:id="rId5" imgW="558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3703638"/>
                        <a:ext cx="1023938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5567702" y="4077072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6023645"/>
              </p:ext>
            </p:extLst>
          </p:nvPr>
        </p:nvGraphicFramePr>
        <p:xfrm>
          <a:off x="4984700" y="1858482"/>
          <a:ext cx="9080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495000" imgH="393480" progId="Equation.3">
                  <p:embed/>
                </p:oleObj>
              </mc:Choice>
              <mc:Fallback>
                <p:oleObj name="Equation" r:id="rId7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00" y="1858482"/>
                        <a:ext cx="908050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031197"/>
              </p:ext>
            </p:extLst>
          </p:nvPr>
        </p:nvGraphicFramePr>
        <p:xfrm>
          <a:off x="6096000" y="1858963"/>
          <a:ext cx="769938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419040" imgH="393480" progId="Equation.3">
                  <p:embed/>
                </p:oleObj>
              </mc:Choice>
              <mc:Fallback>
                <p:oleObj name="Equation" r:id="rId9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1858963"/>
                        <a:ext cx="769938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695354"/>
              </p:ext>
            </p:extLst>
          </p:nvPr>
        </p:nvGraphicFramePr>
        <p:xfrm>
          <a:off x="7358400" y="2846707"/>
          <a:ext cx="9318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507960" imgH="177480" progId="Equation.3">
                  <p:embed/>
                </p:oleObj>
              </mc:Choice>
              <mc:Fallback>
                <p:oleObj name="Equation" r:id="rId11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8400" y="2846707"/>
                        <a:ext cx="931862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394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131104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altLang="en-US" sz="2200" u="sng" dirty="0"/>
              <a:t>Example</a:t>
            </a:r>
            <a:r>
              <a:rPr lang="en-GB" altLang="en-US" sz="2200" dirty="0"/>
              <a:t>	</a:t>
            </a:r>
          </a:p>
          <a:p>
            <a:pPr>
              <a:buFontTx/>
              <a:buNone/>
            </a:pPr>
            <a:r>
              <a:rPr lang="en-GB" altLang="en-US" sz="2200" dirty="0"/>
              <a:t>Find the size of angle R in the triangle below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95536" y="1255353"/>
            <a:ext cx="5611317" cy="2695575"/>
            <a:chOff x="236010" y="1757363"/>
            <a:chExt cx="8080903" cy="3992562"/>
          </a:xfrm>
        </p:grpSpPr>
        <p:sp>
          <p:nvSpPr>
            <p:cNvPr id="13315" name="Freeform 3"/>
            <p:cNvSpPr>
              <a:spLocks/>
            </p:cNvSpPr>
            <p:nvPr/>
          </p:nvSpPr>
          <p:spPr bwMode="auto">
            <a:xfrm>
              <a:off x="1450975" y="2074863"/>
              <a:ext cx="5661025" cy="3092450"/>
            </a:xfrm>
            <a:custGeom>
              <a:avLst/>
              <a:gdLst>
                <a:gd name="T0" fmla="*/ 0 w 3566"/>
                <a:gd name="T1" fmla="*/ 0 h 1948"/>
                <a:gd name="T2" fmla="*/ 229 w 3566"/>
                <a:gd name="T3" fmla="*/ 1948 h 1948"/>
                <a:gd name="T4" fmla="*/ 3566 w 3566"/>
                <a:gd name="T5" fmla="*/ 1180 h 1948"/>
                <a:gd name="T6" fmla="*/ 0 w 3566"/>
                <a:gd name="T7" fmla="*/ 0 h 19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66" h="1948">
                  <a:moveTo>
                    <a:pt x="0" y="0"/>
                  </a:moveTo>
                  <a:lnTo>
                    <a:pt x="229" y="1948"/>
                  </a:lnTo>
                  <a:lnTo>
                    <a:pt x="3566" y="11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3643311" y="2333625"/>
              <a:ext cx="1362865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sz="2000" dirty="0">
                  <a:latin typeface="Times New Roman" pitchFamily="18" charset="0"/>
                </a:rPr>
                <a:t>18.5cm</a:t>
              </a:r>
              <a:endParaRPr lang="en-GB" altLang="en-US" sz="2000" dirty="0"/>
            </a:p>
          </p:txBody>
        </p:sp>
        <p:sp>
          <p:nvSpPr>
            <p:cNvPr id="13317" name="Text Box 5"/>
            <p:cNvSpPr txBox="1">
              <a:spLocks noChangeArrowheads="1"/>
            </p:cNvSpPr>
            <p:nvPr/>
          </p:nvSpPr>
          <p:spPr bwMode="auto">
            <a:xfrm>
              <a:off x="1763713" y="4565650"/>
              <a:ext cx="1214437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sz="2000">
                  <a:latin typeface="Times New Roman" pitchFamily="18" charset="0"/>
                </a:rPr>
                <a:t>85</a:t>
              </a:r>
              <a:r>
                <a:rPr lang="en-GB" altLang="en-US" sz="200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altLang="en-US" sz="2000"/>
            </a:p>
          </p:txBody>
        </p:sp>
        <p:sp>
          <p:nvSpPr>
            <p:cNvPr id="13318" name="Text Box 6"/>
            <p:cNvSpPr txBox="1">
              <a:spLocks noChangeArrowheads="1"/>
            </p:cNvSpPr>
            <p:nvPr/>
          </p:nvSpPr>
          <p:spPr bwMode="auto">
            <a:xfrm>
              <a:off x="1485900" y="5084763"/>
              <a:ext cx="1214438" cy="6651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sz="2000">
                  <a:latin typeface="Times New Roman" pitchFamily="18" charset="0"/>
                </a:rPr>
                <a:t>Q</a:t>
              </a:r>
              <a:endParaRPr lang="en-GB" altLang="en-US" sz="2000"/>
            </a:p>
          </p:txBody>
        </p:sp>
        <p:sp>
          <p:nvSpPr>
            <p:cNvPr id="13319" name="Text Box 7"/>
            <p:cNvSpPr txBox="1">
              <a:spLocks noChangeArrowheads="1"/>
            </p:cNvSpPr>
            <p:nvPr/>
          </p:nvSpPr>
          <p:spPr bwMode="auto">
            <a:xfrm>
              <a:off x="1116013" y="1757363"/>
              <a:ext cx="1214437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sz="2000">
                  <a:latin typeface="Times New Roman" pitchFamily="18" charset="0"/>
                </a:rPr>
                <a:t>P</a:t>
              </a:r>
              <a:endParaRPr lang="en-GB" altLang="en-US" sz="2000"/>
            </a:p>
          </p:txBody>
        </p:sp>
        <p:sp>
          <p:nvSpPr>
            <p:cNvPr id="13320" name="Text Box 8"/>
            <p:cNvSpPr txBox="1">
              <a:spLocks noChangeArrowheads="1"/>
            </p:cNvSpPr>
            <p:nvPr/>
          </p:nvSpPr>
          <p:spPr bwMode="auto">
            <a:xfrm>
              <a:off x="7102475" y="3789363"/>
              <a:ext cx="1214438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sz="2000" dirty="0">
                  <a:latin typeface="Times New Roman" pitchFamily="18" charset="0"/>
                </a:rPr>
                <a:t>R</a:t>
              </a:r>
              <a:endParaRPr lang="en-GB" altLang="en-US" sz="2000" dirty="0"/>
            </a:p>
          </p:txBody>
        </p:sp>
        <p:sp>
          <p:nvSpPr>
            <p:cNvPr id="13321" name="Text Box 9"/>
            <p:cNvSpPr txBox="1">
              <a:spLocks noChangeArrowheads="1"/>
            </p:cNvSpPr>
            <p:nvPr/>
          </p:nvSpPr>
          <p:spPr bwMode="auto">
            <a:xfrm>
              <a:off x="236010" y="3428999"/>
              <a:ext cx="1518178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altLang="en-US" sz="2000" dirty="0">
                  <a:latin typeface="Times New Roman" pitchFamily="18" charset="0"/>
                </a:rPr>
                <a:t>10.5cm</a:t>
              </a:r>
              <a:endParaRPr lang="en-GB" altLang="en-US" sz="2000" dirty="0"/>
            </a:p>
          </p:txBody>
        </p:sp>
      </p:grp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0909103"/>
              </p:ext>
            </p:extLst>
          </p:nvPr>
        </p:nvGraphicFramePr>
        <p:xfrm>
          <a:off x="5246092" y="3375372"/>
          <a:ext cx="9080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1" name="Equation" r:id="rId3" imgW="495000" imgH="393480" progId="Equation.3">
                  <p:embed/>
                </p:oleObj>
              </mc:Choice>
              <mc:Fallback>
                <p:oleObj name="Equation" r:id="rId3" imgW="495000" imgH="3934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092" y="3375372"/>
                        <a:ext cx="90805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093610"/>
              </p:ext>
            </p:extLst>
          </p:nvPr>
        </p:nvGraphicFramePr>
        <p:xfrm>
          <a:off x="6359525" y="3375025"/>
          <a:ext cx="7683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2" name="Equation" r:id="rId5" imgW="419040" imgH="393480" progId="Equation.3">
                  <p:embed/>
                </p:oleObj>
              </mc:Choice>
              <mc:Fallback>
                <p:oleObj name="Equation" r:id="rId5" imgW="419040" imgH="393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9525" y="3375025"/>
                        <a:ext cx="76835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597070"/>
              </p:ext>
            </p:extLst>
          </p:nvPr>
        </p:nvGraphicFramePr>
        <p:xfrm>
          <a:off x="5189538" y="4191000"/>
          <a:ext cx="225901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3" name="Equation" r:id="rId7" imgW="1231560" imgH="393480" progId="Equation.3">
                  <p:embed/>
                </p:oleObj>
              </mc:Choice>
              <mc:Fallback>
                <p:oleObj name="Equation" r:id="rId7" imgW="1231560" imgH="393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191000"/>
                        <a:ext cx="2259012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1928720"/>
              </p:ext>
            </p:extLst>
          </p:nvPr>
        </p:nvGraphicFramePr>
        <p:xfrm>
          <a:off x="7620992" y="4362797"/>
          <a:ext cx="931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Equation" r:id="rId9" imgW="507960" imgH="177480" progId="Equation.3">
                  <p:embed/>
                </p:oleObj>
              </mc:Choice>
              <mc:Fallback>
                <p:oleObj name="Equation" r:id="rId9" imgW="50796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992" y="4362797"/>
                        <a:ext cx="9318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734855"/>
              </p:ext>
            </p:extLst>
          </p:nvPr>
        </p:nvGraphicFramePr>
        <p:xfrm>
          <a:off x="5542632" y="5013176"/>
          <a:ext cx="11176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Equation" r:id="rId11" imgW="609480" imgH="203040" progId="Equation.3">
                  <p:embed/>
                </p:oleObj>
              </mc:Choice>
              <mc:Fallback>
                <p:oleObj name="Equation" r:id="rId11" imgW="609480" imgH="20304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2632" y="5013176"/>
                        <a:ext cx="11176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>
            <a:off x="5495694" y="5373216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48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067944" y="2155825"/>
            <a:ext cx="4320480" cy="151288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295275" y="1789113"/>
            <a:ext cx="5689600" cy="3967162"/>
            <a:chOff x="1202" y="935"/>
            <a:chExt cx="3584" cy="2499"/>
          </a:xfrm>
        </p:grpSpPr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1383" y="1162"/>
              <a:ext cx="3085" cy="1951"/>
            </a:xfrm>
            <a:prstGeom prst="triangle">
              <a:avLst>
                <a:gd name="adj" fmla="val 266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2056" name="Text Box 8"/>
            <p:cNvSpPr txBox="1">
              <a:spLocks noChangeArrowheads="1"/>
            </p:cNvSpPr>
            <p:nvPr/>
          </p:nvSpPr>
          <p:spPr bwMode="auto">
            <a:xfrm>
              <a:off x="1202" y="306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A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2064" y="935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B</a:t>
              </a:r>
            </a:p>
          </p:txBody>
        </p:sp>
        <p:sp>
          <p:nvSpPr>
            <p:cNvPr id="2058" name="Text Box 10"/>
            <p:cNvSpPr txBox="1">
              <a:spLocks noChangeArrowheads="1"/>
            </p:cNvSpPr>
            <p:nvPr/>
          </p:nvSpPr>
          <p:spPr bwMode="auto">
            <a:xfrm>
              <a:off x="4468" y="3022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C</a:t>
              </a:r>
            </a:p>
          </p:txBody>
        </p:sp>
        <p:sp>
          <p:nvSpPr>
            <p:cNvPr id="2059" name="Text Box 11"/>
            <p:cNvSpPr txBox="1">
              <a:spLocks noChangeArrowheads="1"/>
            </p:cNvSpPr>
            <p:nvPr/>
          </p:nvSpPr>
          <p:spPr bwMode="auto">
            <a:xfrm>
              <a:off x="1474" y="1888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c</a:t>
              </a:r>
            </a:p>
          </p:txBody>
        </p:sp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3198" y="1797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a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2608" y="3203"/>
              <a:ext cx="31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/>
                <a:t>b</a:t>
              </a:r>
            </a:p>
          </p:txBody>
        </p:sp>
      </p:grp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4432300" y="2279650"/>
          <a:ext cx="3676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" imgW="1117440" imgH="393480" progId="Equation.3">
                  <p:embed/>
                </p:oleObj>
              </mc:Choice>
              <mc:Fallback>
                <p:oleObj name="Equation" r:id="rId3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279650"/>
                        <a:ext cx="3676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60413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The Area of a triangle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488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93713" y="581025"/>
            <a:ext cx="7329487" cy="1084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600" u="sng" dirty="0"/>
              <a:t>Example</a:t>
            </a:r>
          </a:p>
          <a:p>
            <a:pPr>
              <a:spcBef>
                <a:spcPct val="50000"/>
              </a:spcBef>
            </a:pPr>
            <a:r>
              <a:rPr lang="en-GB" altLang="en-US" sz="2600" dirty="0"/>
              <a:t>Find the area of triangle ABC</a:t>
            </a:r>
          </a:p>
        </p:txBody>
      </p:sp>
      <p:grpSp>
        <p:nvGrpSpPr>
          <p:cNvPr id="3084" name="Group 12"/>
          <p:cNvGrpSpPr>
            <a:grpSpLocks/>
          </p:cNvGrpSpPr>
          <p:nvPr/>
        </p:nvGrpSpPr>
        <p:grpSpPr bwMode="auto">
          <a:xfrm>
            <a:off x="827584" y="1959090"/>
            <a:ext cx="4192587" cy="2863850"/>
            <a:chOff x="1599" y="1306"/>
            <a:chExt cx="2641" cy="1804"/>
          </a:xfrm>
        </p:grpSpPr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1893" y="1454"/>
              <a:ext cx="2093" cy="1371"/>
            </a:xfrm>
            <a:custGeom>
              <a:avLst/>
              <a:gdLst>
                <a:gd name="T0" fmla="*/ 2093 w 2093"/>
                <a:gd name="T1" fmla="*/ 1371 h 1371"/>
                <a:gd name="T2" fmla="*/ 667 w 2093"/>
                <a:gd name="T3" fmla="*/ 1371 h 1371"/>
                <a:gd name="T4" fmla="*/ 0 w 2093"/>
                <a:gd name="T5" fmla="*/ 0 h 1371"/>
                <a:gd name="T6" fmla="*/ 2093 w 2093"/>
                <a:gd name="T7" fmla="*/ 1371 h 1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93" h="1371">
                  <a:moveTo>
                    <a:pt x="2093" y="1371"/>
                  </a:moveTo>
                  <a:lnTo>
                    <a:pt x="667" y="1371"/>
                  </a:lnTo>
                  <a:lnTo>
                    <a:pt x="0" y="0"/>
                  </a:lnTo>
                  <a:lnTo>
                    <a:pt x="2093" y="1371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" name="Text Box 6"/>
            <p:cNvSpPr txBox="1">
              <a:spLocks noChangeArrowheads="1"/>
            </p:cNvSpPr>
            <p:nvPr/>
          </p:nvSpPr>
          <p:spPr bwMode="auto">
            <a:xfrm>
              <a:off x="2396" y="2807"/>
              <a:ext cx="34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B</a:t>
              </a:r>
            </a:p>
          </p:txBody>
        </p:sp>
        <p:sp>
          <p:nvSpPr>
            <p:cNvPr id="3079" name="Text Box 7"/>
            <p:cNvSpPr txBox="1">
              <a:spLocks noChangeArrowheads="1"/>
            </p:cNvSpPr>
            <p:nvPr/>
          </p:nvSpPr>
          <p:spPr bwMode="auto">
            <a:xfrm>
              <a:off x="1599" y="1306"/>
              <a:ext cx="34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A</a:t>
              </a:r>
            </a:p>
          </p:txBody>
        </p:sp>
        <p:sp>
          <p:nvSpPr>
            <p:cNvPr id="3080" name="Text Box 8"/>
            <p:cNvSpPr txBox="1">
              <a:spLocks noChangeArrowheads="1"/>
            </p:cNvSpPr>
            <p:nvPr/>
          </p:nvSpPr>
          <p:spPr bwMode="auto">
            <a:xfrm>
              <a:off x="3893" y="2824"/>
              <a:ext cx="34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C</a:t>
              </a:r>
            </a:p>
          </p:txBody>
        </p:sp>
        <p:sp>
          <p:nvSpPr>
            <p:cNvPr id="3081" name="Text Box 9"/>
            <p:cNvSpPr txBox="1">
              <a:spLocks noChangeArrowheads="1"/>
            </p:cNvSpPr>
            <p:nvPr/>
          </p:nvSpPr>
          <p:spPr bwMode="auto">
            <a:xfrm>
              <a:off x="2484" y="2540"/>
              <a:ext cx="457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114</a:t>
              </a:r>
            </a:p>
          </p:txBody>
        </p:sp>
        <p:sp>
          <p:nvSpPr>
            <p:cNvPr id="3082" name="Text Box 10"/>
            <p:cNvSpPr txBox="1">
              <a:spLocks noChangeArrowheads="1"/>
            </p:cNvSpPr>
            <p:nvPr/>
          </p:nvSpPr>
          <p:spPr bwMode="auto">
            <a:xfrm>
              <a:off x="3068" y="2841"/>
              <a:ext cx="54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6 cm</a:t>
              </a: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1695" y="2063"/>
              <a:ext cx="54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8 cm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148064" y="2172609"/>
                <a:ext cx="3551100" cy="726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×6×8×</m:t>
                      </m:r>
                      <m:func>
                        <m:funcPr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114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172609"/>
                <a:ext cx="3551100" cy="72616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892215" y="2926105"/>
                <a:ext cx="170412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=21.93</m:t>
                    </m:r>
                  </m:oMath>
                </a14:m>
                <a:r>
                  <a:rPr lang="en-GB" sz="2200" dirty="0" smtClean="0"/>
                  <a:t> cm</a:t>
                </a:r>
                <a:r>
                  <a:rPr lang="en-GB" sz="2200" baseline="30000" dirty="0" smtClean="0"/>
                  <a:t>2</a:t>
                </a:r>
                <a:endParaRPr lang="en-GB" sz="2200" baseline="30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215" y="2926105"/>
                <a:ext cx="1704121" cy="430887"/>
              </a:xfrm>
              <a:prstGeom prst="rect">
                <a:avLst/>
              </a:prstGeom>
              <a:blipFill rotWithShape="1">
                <a:blip r:embed="rId3"/>
                <a:stretch>
                  <a:fillRect t="-8451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6287782" y="3284984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78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551145" y="688932"/>
                <a:ext cx="6717993" cy="16296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200" u="sng" dirty="0" smtClean="0">
                    <a:latin typeface="Calibri" panose="020F0502020204030204" pitchFamily="34" charset="0"/>
                  </a:rPr>
                  <a:t>Example </a:t>
                </a: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>
                    <a:latin typeface="Calibri" panose="020F0502020204030204" pitchFamily="34" charset="0"/>
                  </a:rPr>
                  <a:t>Triangle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𝐴𝐵𝐶</m:t>
                    </m:r>
                    <m:r>
                      <a:rPr lang="en-GB" sz="22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GB" sz="2200" dirty="0" smtClean="0">
                    <a:latin typeface="Calibri" panose="020F0502020204030204" pitchFamily="34" charset="0"/>
                  </a:rPr>
                  <a:t>has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𝐴𝐵</m:t>
                    </m:r>
                    <m:r>
                      <a:rPr lang="en-GB" sz="2200" i="1" dirty="0" smtClean="0">
                        <a:latin typeface="Cambria Math"/>
                      </a:rPr>
                      <m:t>=7</m:t>
                    </m:r>
                  </m:oMath>
                </a14:m>
                <a:r>
                  <a:rPr lang="en-GB" sz="2200" dirty="0" smtClean="0">
                    <a:latin typeface="Calibri" panose="020F0502020204030204" pitchFamily="34" charset="0"/>
                  </a:rPr>
                  <a:t>cm,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𝐵𝐶</m:t>
                    </m:r>
                    <m:r>
                      <a:rPr lang="en-GB" sz="2200" i="1" dirty="0" smtClean="0">
                        <a:latin typeface="Cambria Math"/>
                      </a:rPr>
                      <m:t>=5</m:t>
                    </m:r>
                  </m:oMath>
                </a14:m>
                <a:r>
                  <a:rPr lang="en-GB" sz="2200" dirty="0" smtClean="0">
                    <a:latin typeface="Calibri" panose="020F0502020204030204" pitchFamily="34" charset="0"/>
                  </a:rPr>
                  <a:t>cm and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𝐴</m:t>
                    </m:r>
                    <m:acc>
                      <m:accPr>
                        <m:chr m:val="̂"/>
                        <m:ctrlPr>
                          <a:rPr lang="en-GB" sz="220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sz="2200" b="0" i="1" dirty="0" smtClean="0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GB" sz="2200" i="1" dirty="0" smtClean="0">
                        <a:latin typeface="Cambria Math"/>
                      </a:rPr>
                      <m:t>𝐶</m:t>
                    </m:r>
                    <m:r>
                      <a:rPr lang="en-GB" sz="2200" i="1" dirty="0" smtClean="0">
                        <a:latin typeface="Cambria Math"/>
                      </a:rPr>
                      <m:t>=50°</m:t>
                    </m:r>
                  </m:oMath>
                </a14:m>
                <a:endParaRPr lang="en-GB" sz="2200" dirty="0" smtClean="0">
                  <a:latin typeface="Calibri" panose="020F050202020403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GB" sz="2200" dirty="0" smtClean="0">
                    <a:latin typeface="Calibri" panose="020F0502020204030204" pitchFamily="34" charset="0"/>
                  </a:rPr>
                  <a:t>Find the area of the triangle </a:t>
                </a:r>
                <a14:m>
                  <m:oMath xmlns:m="http://schemas.openxmlformats.org/officeDocument/2006/math">
                    <m:r>
                      <a:rPr lang="en-GB" sz="2200" i="1" dirty="0" smtClean="0">
                        <a:latin typeface="Cambria Math"/>
                      </a:rPr>
                      <m:t>𝐴𝐵𝐶</m:t>
                    </m:r>
                  </m:oMath>
                </a14:m>
                <a:r>
                  <a:rPr lang="en-GB" sz="2200" dirty="0" smtClean="0">
                    <a:latin typeface="Calibri" panose="020F0502020204030204" pitchFamily="34" charset="0"/>
                  </a:rPr>
                  <a:t>.</a:t>
                </a:r>
                <a:endParaRPr lang="en-GB" sz="2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145" y="688932"/>
                <a:ext cx="6717993" cy="1629677"/>
              </a:xfrm>
              <a:prstGeom prst="rect">
                <a:avLst/>
              </a:prstGeom>
              <a:blipFill rotWithShape="1">
                <a:blip r:embed="rId2"/>
                <a:stretch>
                  <a:fillRect l="-1089" b="-33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Isosceles Triangle 2"/>
          <p:cNvSpPr/>
          <p:nvPr/>
        </p:nvSpPr>
        <p:spPr>
          <a:xfrm>
            <a:off x="720467" y="2852936"/>
            <a:ext cx="3189674" cy="1584176"/>
          </a:xfrm>
          <a:prstGeom prst="triangle">
            <a:avLst>
              <a:gd name="adj" fmla="val 55183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76180" y="436510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910141" y="433283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15304" y="2504526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048918" y="45175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7cm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321297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  <a:r>
              <a:rPr lang="en-GB" dirty="0" smtClean="0"/>
              <a:t>cm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199304" y="4077072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dirty="0" smtClean="0">
                          <a:latin typeface="Cambria Math"/>
                        </a:rPr>
                        <m:t>50</m:t>
                      </m:r>
                      <m:r>
                        <a:rPr lang="en-GB" b="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304" y="4077072"/>
                <a:ext cx="580608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68725" y="2778467"/>
                <a:ext cx="3395609" cy="726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×7×5×</m:t>
                      </m:r>
                      <m:func>
                        <m:funcPr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50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8725" y="2778467"/>
                <a:ext cx="3395609" cy="7261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712876" y="3531963"/>
                <a:ext cx="165603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=13.41</m:t>
                    </m:r>
                  </m:oMath>
                </a14:m>
                <a:r>
                  <a:rPr lang="en-GB" sz="2200" dirty="0" smtClean="0"/>
                  <a:t> cm</a:t>
                </a:r>
                <a:r>
                  <a:rPr lang="en-GB" sz="2200" baseline="30000" dirty="0" smtClean="0"/>
                  <a:t>2</a:t>
                </a:r>
                <a:endParaRPr lang="en-GB" sz="2200" baseline="300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876" y="3531963"/>
                <a:ext cx="1656031" cy="430887"/>
              </a:xfrm>
              <a:prstGeom prst="rect">
                <a:avLst/>
              </a:prstGeom>
              <a:blipFill rotWithShape="1">
                <a:blip r:embed="rId5"/>
                <a:stretch>
                  <a:fillRect t="-8451" r="-735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6108443" y="3890842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36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85750" y="260648"/>
            <a:ext cx="79248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71475" indent="-371475">
              <a:defRPr>
                <a:solidFill>
                  <a:schemeClr val="tx1"/>
                </a:solidFill>
                <a:latin typeface="Arial" charset="0"/>
              </a:defRPr>
            </a:lvl1pPr>
            <a:lvl2pPr marL="828675" indent="-371475">
              <a:defRPr>
                <a:solidFill>
                  <a:schemeClr val="tx1"/>
                </a:solidFill>
                <a:latin typeface="Arial" charset="0"/>
              </a:defRPr>
            </a:lvl2pPr>
            <a:lvl3pPr marL="1285875" indent="-371475">
              <a:defRPr>
                <a:solidFill>
                  <a:schemeClr val="tx1"/>
                </a:solidFill>
                <a:latin typeface="Arial" charset="0"/>
              </a:defRPr>
            </a:lvl3pPr>
            <a:lvl4pPr marL="1743075" indent="-371475">
              <a:defRPr>
                <a:solidFill>
                  <a:schemeClr val="tx1"/>
                </a:solidFill>
                <a:latin typeface="Arial" charset="0"/>
              </a:defRPr>
            </a:lvl4pPr>
            <a:lvl5pPr marL="2200275" indent="-371475">
              <a:defRPr>
                <a:solidFill>
                  <a:schemeClr val="tx1"/>
                </a:solidFill>
                <a:latin typeface="Arial" charset="0"/>
              </a:defRPr>
            </a:lvl5pPr>
            <a:lvl6pPr marL="26574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1146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718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29075" indent="-371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200" u="sng" dirty="0">
                <a:latin typeface="Calibri" panose="020F0502020204030204" pitchFamily="34" charset="0"/>
              </a:rPr>
              <a:t>Example</a:t>
            </a:r>
          </a:p>
          <a:p>
            <a:pPr>
              <a:spcBef>
                <a:spcPct val="50000"/>
              </a:spcBef>
              <a:buFontTx/>
              <a:buAutoNum type="romanLcParenBoth"/>
            </a:pPr>
            <a:r>
              <a:rPr lang="en-GB" altLang="en-US" sz="2200" dirty="0">
                <a:latin typeface="Calibri" panose="020F0502020204030204" pitchFamily="34" charset="0"/>
              </a:rPr>
              <a:t>Find the length AB</a:t>
            </a:r>
          </a:p>
          <a:p>
            <a:pPr>
              <a:spcBef>
                <a:spcPct val="50000"/>
              </a:spcBef>
              <a:buFontTx/>
              <a:buAutoNum type="romanLcParenBoth"/>
            </a:pPr>
            <a:r>
              <a:rPr lang="en-GB" altLang="en-US" sz="2200" dirty="0">
                <a:latin typeface="Calibri" panose="020F0502020204030204" pitchFamily="34" charset="0"/>
              </a:rPr>
              <a:t>Hence find the area of the triangle.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17196" y="1786557"/>
            <a:ext cx="5072062" cy="3517789"/>
            <a:chOff x="239826" y="1585574"/>
            <a:chExt cx="5646737" cy="3916362"/>
          </a:xfrm>
        </p:grpSpPr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633526" y="1996736"/>
              <a:ext cx="4586287" cy="3078163"/>
            </a:xfrm>
            <a:prstGeom prst="triangle">
              <a:avLst>
                <a:gd name="adj" fmla="val 6742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5132501" y="5074899"/>
              <a:ext cx="754062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B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239826" y="5000286"/>
              <a:ext cx="754062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A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3519601" y="1585574"/>
              <a:ext cx="754062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C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1339963" y="2904786"/>
              <a:ext cx="928688" cy="4270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5 cm</a:t>
              </a:r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946263" y="4614524"/>
              <a:ext cx="928688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/>
                <a:t>45</a:t>
              </a:r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4383201" y="4554199"/>
              <a:ext cx="928687" cy="4270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altLang="en-US" sz="2200" dirty="0"/>
                <a:t>63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932040" y="1988840"/>
            <a:ext cx="4828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(</a:t>
            </a:r>
            <a:r>
              <a:rPr lang="en-GB" sz="2200" dirty="0" err="1" smtClean="0"/>
              <a:t>i</a:t>
            </a:r>
            <a:r>
              <a:rPr lang="en-GB" sz="2200" dirty="0" smtClean="0"/>
              <a:t>) 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15816" y="2408841"/>
                <a:ext cx="4940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72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2408841"/>
                <a:ext cx="49404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8526557"/>
              </p:ext>
            </p:extLst>
          </p:nvPr>
        </p:nvGraphicFramePr>
        <p:xfrm>
          <a:off x="5449888" y="1954213"/>
          <a:ext cx="100330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6" name="Equation" r:id="rId4" imgW="545760" imgH="393480" progId="Equation.3">
                  <p:embed/>
                </p:oleObj>
              </mc:Choice>
              <mc:Fallback>
                <p:oleObj name="Equation" r:id="rId4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888" y="1954213"/>
                        <a:ext cx="100330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941263"/>
              </p:ext>
            </p:extLst>
          </p:nvPr>
        </p:nvGraphicFramePr>
        <p:xfrm>
          <a:off x="6606555" y="1953656"/>
          <a:ext cx="769937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Equation" r:id="rId6" imgW="419040" imgH="393480" progId="Equation.3">
                  <p:embed/>
                </p:oleObj>
              </mc:Choice>
              <mc:Fallback>
                <p:oleObj name="Equation" r:id="rId6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6555" y="1953656"/>
                        <a:ext cx="769937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857732"/>
              </p:ext>
            </p:extLst>
          </p:nvPr>
        </p:nvGraphicFramePr>
        <p:xfrm>
          <a:off x="5948363" y="2686050"/>
          <a:ext cx="2281237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8" name="Equation" r:id="rId8" imgW="1244520" imgH="393480" progId="Equation.3">
                  <p:embed/>
                </p:oleObj>
              </mc:Choice>
              <mc:Fallback>
                <p:oleObj name="Equation" r:id="rId8" imgW="1244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363" y="2686050"/>
                        <a:ext cx="2281237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15133"/>
              </p:ext>
            </p:extLst>
          </p:nvPr>
        </p:nvGraphicFramePr>
        <p:xfrm>
          <a:off x="5972175" y="3714750"/>
          <a:ext cx="12112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9" name="Equation" r:id="rId10" imgW="660240" imgH="177480" progId="Equation.3">
                  <p:embed/>
                </p:oleObj>
              </mc:Choice>
              <mc:Fallback>
                <p:oleObj name="Equation" r:id="rId10" imgW="660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2175" y="3714750"/>
                        <a:ext cx="1211263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6019035" y="4077072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947846" y="4521231"/>
            <a:ext cx="5469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/>
              <a:t>(ii) </a:t>
            </a:r>
            <a:endParaRPr lang="en-GB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292080" y="4365104"/>
                <a:ext cx="3764299" cy="726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×5.34×5×</m:t>
                      </m:r>
                      <m:func>
                        <m:funcPr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45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4365104"/>
                <a:ext cx="3764299" cy="726161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036231" y="5118600"/>
                <a:ext cx="150053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=9.43</m:t>
                    </m:r>
                  </m:oMath>
                </a14:m>
                <a:r>
                  <a:rPr lang="en-GB" sz="2200" dirty="0" smtClean="0"/>
                  <a:t> cm</a:t>
                </a:r>
                <a:r>
                  <a:rPr lang="en-GB" sz="2200" baseline="30000" dirty="0" smtClean="0"/>
                  <a:t>2</a:t>
                </a:r>
                <a:endParaRPr lang="en-GB" sz="2200" baseline="30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6231" y="5118600"/>
                <a:ext cx="1500539" cy="430887"/>
              </a:xfrm>
              <a:prstGeom prst="rect">
                <a:avLst/>
              </a:prstGeom>
              <a:blipFill rotWithShape="1">
                <a:blip r:embed="rId13"/>
                <a:stretch>
                  <a:fillRect t="-8571" r="-1220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6431798" y="5477479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296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8" grpId="0"/>
      <p:bldP spid="19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51520" y="260648"/>
            <a:ext cx="792480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200" u="sng" dirty="0">
                <a:latin typeface="Calibri" panose="020F0502020204030204" pitchFamily="34" charset="0"/>
              </a:rPr>
              <a:t>Example</a:t>
            </a:r>
          </a:p>
          <a:p>
            <a:pPr>
              <a:spcBef>
                <a:spcPct val="50000"/>
              </a:spcBef>
            </a:pPr>
            <a:r>
              <a:rPr lang="en-GB" altLang="en-US" sz="2200" dirty="0">
                <a:latin typeface="Calibri" panose="020F0502020204030204" pitchFamily="34" charset="0"/>
              </a:rPr>
              <a:t>Find the area of triangle </a:t>
            </a:r>
            <a:r>
              <a:rPr lang="en-GB" altLang="en-US" sz="2200" dirty="0" smtClean="0">
                <a:latin typeface="Calibri" panose="020F0502020204030204" pitchFamily="34" charset="0"/>
              </a:rPr>
              <a:t>below</a:t>
            </a:r>
            <a:endParaRPr lang="en-GB" altLang="en-US" sz="2200" dirty="0">
              <a:latin typeface="Calibri" panose="020F0502020204030204" pitchFamily="34" charset="0"/>
            </a:endParaRPr>
          </a:p>
        </p:txBody>
      </p:sp>
      <p:sp>
        <p:nvSpPr>
          <p:cNvPr id="3" name="Isosceles Triangle 2"/>
          <p:cNvSpPr/>
          <p:nvPr/>
        </p:nvSpPr>
        <p:spPr>
          <a:xfrm>
            <a:off x="624749" y="1556792"/>
            <a:ext cx="3194137" cy="3106455"/>
          </a:xfrm>
          <a:prstGeom prst="triangle">
            <a:avLst>
              <a:gd name="adj" fmla="val 78627"/>
            </a:avLst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3445914" y="2728161"/>
            <a:ext cx="6719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latin typeface="Calibri" panose="020F0502020204030204" pitchFamily="34" charset="0"/>
              </a:rPr>
              <a:t>9</a:t>
            </a:r>
            <a:r>
              <a:rPr lang="en-GB" sz="2200" dirty="0" smtClean="0">
                <a:latin typeface="Calibri" panose="020F0502020204030204" pitchFamily="34" charset="0"/>
              </a:rPr>
              <a:t>cm</a:t>
            </a:r>
            <a:endParaRPr lang="en-GB" sz="2200" dirty="0">
              <a:latin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05843" y="2627539"/>
            <a:ext cx="8146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 smtClean="0">
                <a:latin typeface="Calibri" panose="020F0502020204030204" pitchFamily="34" charset="0"/>
              </a:rPr>
              <a:t>12cm</a:t>
            </a:r>
            <a:endParaRPr lang="en-GB" sz="22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60533" y="4235480"/>
                <a:ext cx="66556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i="1" dirty="0" smtClean="0">
                          <a:latin typeface="Cambria Math"/>
                        </a:rPr>
                        <m:t>40</m:t>
                      </m:r>
                      <m:r>
                        <a:rPr lang="en-GB" sz="2200" i="1" dirty="0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sz="22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533" y="4235480"/>
                <a:ext cx="665567" cy="43088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Line Callout 3 6"/>
          <p:cNvSpPr/>
          <p:nvPr/>
        </p:nvSpPr>
        <p:spPr>
          <a:xfrm>
            <a:off x="4355976" y="1340768"/>
            <a:ext cx="2952328" cy="61751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2922"/>
              <a:gd name="adj6" fmla="val -20791"/>
              <a:gd name="adj7" fmla="val 512625"/>
              <a:gd name="adj8" fmla="val -28757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First we must find this angle using the sine rule</a:t>
            </a:r>
            <a:endParaRPr lang="en-GB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868693"/>
              </p:ext>
            </p:extLst>
          </p:nvPr>
        </p:nvGraphicFramePr>
        <p:xfrm>
          <a:off x="4924090" y="2336114"/>
          <a:ext cx="9080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2" name="Equation" r:id="rId4" imgW="495000" imgH="393480" progId="Equation.3">
                  <p:embed/>
                </p:oleObj>
              </mc:Choice>
              <mc:Fallback>
                <p:oleObj name="Equation" r:id="rId4" imgW="495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4090" y="2336114"/>
                        <a:ext cx="908050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3741472"/>
              </p:ext>
            </p:extLst>
          </p:nvPr>
        </p:nvGraphicFramePr>
        <p:xfrm>
          <a:off x="6037523" y="2335767"/>
          <a:ext cx="768350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3" name="Equation" r:id="rId6" imgW="419040" imgH="393480" progId="Equation.3">
                  <p:embed/>
                </p:oleObj>
              </mc:Choice>
              <mc:Fallback>
                <p:oleObj name="Equation" r:id="rId6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7523" y="2335767"/>
                        <a:ext cx="768350" cy="722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760434"/>
              </p:ext>
            </p:extLst>
          </p:nvPr>
        </p:nvGraphicFramePr>
        <p:xfrm>
          <a:off x="4959350" y="3151188"/>
          <a:ext cx="20732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4" name="Equation" r:id="rId8" imgW="1130040" imgH="393480" progId="Equation.3">
                  <p:embed/>
                </p:oleObj>
              </mc:Choice>
              <mc:Fallback>
                <p:oleObj name="Equation" r:id="rId8" imgW="1130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3151188"/>
                        <a:ext cx="2073275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267147"/>
              </p:ext>
            </p:extLst>
          </p:nvPr>
        </p:nvGraphicFramePr>
        <p:xfrm>
          <a:off x="7298990" y="3323539"/>
          <a:ext cx="93186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5" name="Equation" r:id="rId10" imgW="507960" imgH="177480" progId="Equation.3">
                  <p:embed/>
                </p:oleObj>
              </mc:Choice>
              <mc:Fallback>
                <p:oleObj name="Equation" r:id="rId10" imgW="507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8990" y="3323539"/>
                        <a:ext cx="93186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5221484"/>
              </p:ext>
            </p:extLst>
          </p:nvPr>
        </p:nvGraphicFramePr>
        <p:xfrm>
          <a:off x="5151438" y="3973513"/>
          <a:ext cx="12573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6" name="Equation" r:id="rId12" imgW="685800" imgH="203040" progId="Equation.3">
                  <p:embed/>
                </p:oleObj>
              </mc:Choice>
              <mc:Fallback>
                <p:oleObj name="Equation" r:id="rId12" imgW="685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1438" y="3973513"/>
                        <a:ext cx="1257300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396220" y="4281822"/>
                <a:ext cx="42947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220" y="4281822"/>
                <a:ext cx="429477" cy="43088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771800" y="1951135"/>
                <a:ext cx="44230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1800" y="1951135"/>
                <a:ext cx="442301" cy="430887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879709"/>
              </p:ext>
            </p:extLst>
          </p:nvPr>
        </p:nvGraphicFramePr>
        <p:xfrm>
          <a:off x="5125615" y="4526178"/>
          <a:ext cx="2398713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7" name="Equation" r:id="rId16" imgW="1307880" imgH="203040" progId="Equation.3">
                  <p:embed/>
                </p:oleObj>
              </mc:Choice>
              <mc:Fallback>
                <p:oleObj name="Equation" r:id="rId16" imgW="1307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5615" y="4526178"/>
                        <a:ext cx="2398713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8026802"/>
              </p:ext>
            </p:extLst>
          </p:nvPr>
        </p:nvGraphicFramePr>
        <p:xfrm>
          <a:off x="5364088" y="4879975"/>
          <a:ext cx="908050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Equation" r:id="rId18" imgW="495000" imgH="177480" progId="Equation.3">
                  <p:embed/>
                </p:oleObj>
              </mc:Choice>
              <mc:Fallback>
                <p:oleObj name="Equation" r:id="rId18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4879975"/>
                        <a:ext cx="908050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572000" y="5301208"/>
                <a:ext cx="3919791" cy="726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200" b="0" i="1" smtClean="0">
                          <a:latin typeface="Cambria Math"/>
                        </a:rPr>
                        <m:t>𝐴𝑟𝑒𝑎</m:t>
                      </m:r>
                      <m:r>
                        <a:rPr lang="en-GB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2200" b="0" i="1" smtClean="0">
                          <a:latin typeface="Cambria Math"/>
                          <a:ea typeface="Cambria Math"/>
                        </a:rPr>
                        <m:t>×12×9×</m:t>
                      </m:r>
                      <m:func>
                        <m:funcPr>
                          <m:ctrlPr>
                            <a:rPr lang="en-GB" sz="2200" b="0" i="1" smtClean="0">
                              <a:latin typeface="Cambria Math"/>
                              <a:ea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200" b="0" i="0" smtClean="0">
                              <a:latin typeface="Cambria Math"/>
                              <a:ea typeface="Cambria Math"/>
                            </a:rPr>
                            <m:t>sin</m:t>
                          </m:r>
                        </m:fName>
                        <m:e>
                          <m:r>
                            <a:rPr lang="en-GB" sz="2200" b="0" i="1" smtClean="0">
                              <a:latin typeface="Cambria Math"/>
                              <a:ea typeface="Cambria Math"/>
                            </a:rPr>
                            <m:t>81.01</m:t>
                          </m:r>
                        </m:e>
                      </m:func>
                    </m:oMath>
                  </m:oMathPara>
                </a14:m>
                <a:endParaRPr lang="en-GB" sz="2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301208"/>
                <a:ext cx="3919791" cy="726161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316151" y="6054704"/>
                <a:ext cx="1656031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200" b="0" i="1" smtClean="0">
                        <a:latin typeface="Cambria Math"/>
                      </a:rPr>
                      <m:t>=53.34</m:t>
                    </m:r>
                  </m:oMath>
                </a14:m>
                <a:r>
                  <a:rPr lang="en-GB" sz="2200" dirty="0" smtClean="0"/>
                  <a:t> cm</a:t>
                </a:r>
                <a:r>
                  <a:rPr lang="en-GB" sz="2200" baseline="30000" dirty="0" smtClean="0"/>
                  <a:t>2</a:t>
                </a:r>
                <a:endParaRPr lang="en-GB" sz="2200" baseline="300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6151" y="6054704"/>
                <a:ext cx="1656031" cy="430887"/>
              </a:xfrm>
              <a:prstGeom prst="rect">
                <a:avLst/>
              </a:prstGeom>
              <a:blipFill rotWithShape="1">
                <a:blip r:embed="rId21"/>
                <a:stretch>
                  <a:fillRect t="-8451" r="-735" b="-267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5711718" y="6413583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424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/>
      <p:bldP spid="15" grpId="0"/>
      <p:bldP spid="18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32656"/>
            <a:ext cx="67569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u="sng" dirty="0" smtClean="0"/>
              <a:t>Questions</a:t>
            </a:r>
          </a:p>
          <a:p>
            <a:pPr marL="342900" indent="-342900">
              <a:buAutoNum type="arabicPeriod"/>
            </a:pPr>
            <a:r>
              <a:rPr lang="en-GB" dirty="0" smtClean="0"/>
              <a:t>Find the length of the lettered lengths for each of the following</a:t>
            </a:r>
          </a:p>
          <a:p>
            <a:r>
              <a:rPr lang="en-GB" dirty="0" smtClean="0"/>
              <a:t>(a)			(b)			               (c)</a:t>
            </a:r>
            <a:endParaRPr lang="en-GB" dirty="0"/>
          </a:p>
        </p:txBody>
      </p:sp>
      <p:sp>
        <p:nvSpPr>
          <p:cNvPr id="3" name="Isosceles Triangle 2"/>
          <p:cNvSpPr/>
          <p:nvPr/>
        </p:nvSpPr>
        <p:spPr>
          <a:xfrm>
            <a:off x="683568" y="1255986"/>
            <a:ext cx="2573162" cy="1440160"/>
          </a:xfrm>
          <a:prstGeom prst="triangle">
            <a:avLst>
              <a:gd name="adj" fmla="val 2081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Isosceles Triangle 3"/>
          <p:cNvSpPr/>
          <p:nvPr/>
        </p:nvSpPr>
        <p:spPr>
          <a:xfrm>
            <a:off x="6910013" y="794321"/>
            <a:ext cx="1493042" cy="1944216"/>
          </a:xfrm>
          <a:prstGeom prst="triangle">
            <a:avLst>
              <a:gd name="adj" fmla="val 516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/>
          <p:cNvSpPr/>
          <p:nvPr/>
        </p:nvSpPr>
        <p:spPr>
          <a:xfrm>
            <a:off x="3563888" y="1258080"/>
            <a:ext cx="2721429" cy="1480457"/>
          </a:xfrm>
          <a:custGeom>
            <a:avLst/>
            <a:gdLst>
              <a:gd name="connsiteX0" fmla="*/ 0 w 2721429"/>
              <a:gd name="connsiteY0" fmla="*/ 1480457 h 1480457"/>
              <a:gd name="connsiteX1" fmla="*/ 1915886 w 2721429"/>
              <a:gd name="connsiteY1" fmla="*/ 1480457 h 1480457"/>
              <a:gd name="connsiteX2" fmla="*/ 2721429 w 2721429"/>
              <a:gd name="connsiteY2" fmla="*/ 0 h 1480457"/>
              <a:gd name="connsiteX3" fmla="*/ 0 w 2721429"/>
              <a:gd name="connsiteY3" fmla="*/ 1480457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1429" h="1480457">
                <a:moveTo>
                  <a:pt x="0" y="1480457"/>
                </a:moveTo>
                <a:lnTo>
                  <a:pt x="1915886" y="1480457"/>
                </a:lnTo>
                <a:lnTo>
                  <a:pt x="2721429" y="0"/>
                </a:lnTo>
                <a:lnTo>
                  <a:pt x="0" y="1480457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83734" y="2699628"/>
                <a:ext cx="3679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3734" y="2699628"/>
                <a:ext cx="367986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56616" y="1606734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6616" y="1606734"/>
                <a:ext cx="37138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31671" y="1435165"/>
                <a:ext cx="3537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1671" y="1435165"/>
                <a:ext cx="35375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43608" y="1397097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75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1397097"/>
                <a:ext cx="580608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407216" y="2369205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3</m:t>
                      </m:r>
                      <m:r>
                        <a:rPr lang="en-GB" b="0" i="1" smtClean="0"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7216" y="2369205"/>
                <a:ext cx="580608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32040" y="2411596"/>
                <a:ext cx="708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15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2411596"/>
                <a:ext cx="70884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47768" y="2420888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2</m:t>
                      </m:r>
                      <m:r>
                        <a:rPr lang="en-GB" b="0" i="1" smtClean="0">
                          <a:latin typeface="Cambria Math"/>
                        </a:rPr>
                        <m:t>7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7768" y="2420888"/>
                <a:ext cx="58060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876256" y="2420888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8</m:t>
                      </m:r>
                      <m:r>
                        <a:rPr lang="en-GB" b="0" i="1" smtClean="0"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2420888"/>
                <a:ext cx="580608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7879824" y="2418956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8</m:t>
                      </m:r>
                      <m:r>
                        <a:rPr lang="en-GB" b="0" i="1" smtClean="0"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824" y="2418956"/>
                <a:ext cx="580608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23528" y="1766429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6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1766429"/>
                <a:ext cx="647934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8333" r="-8491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796136" y="1931014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9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1931014"/>
                <a:ext cx="647934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8333" r="-7547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7332567" y="2738537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2567" y="2738537"/>
                <a:ext cx="647934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197" r="-754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05954" y="6011996"/>
                <a:ext cx="6052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954" y="6011996"/>
                <a:ext cx="60523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78836" y="6011996"/>
                <a:ext cx="6086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8836" y="6011996"/>
                <a:ext cx="608628" cy="369332"/>
              </a:xfrm>
              <a:prstGeom prst="rect">
                <a:avLst/>
              </a:prstGeom>
              <a:blipFill rotWithShape="1">
                <a:blip r:embed="rId1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804248" y="6011996"/>
                <a:ext cx="59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𝑧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6011996"/>
                <a:ext cx="590996" cy="369332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/>
          <p:nvPr/>
        </p:nvCxnSpPr>
        <p:spPr>
          <a:xfrm>
            <a:off x="1187624" y="638132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188088" y="638132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188552" y="638132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813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470025"/>
          </a:xfrm>
        </p:spPr>
        <p:txBody>
          <a:bodyPr/>
          <a:lstStyle/>
          <a:p>
            <a:r>
              <a:rPr lang="en-GB"/>
              <a:t>The General Triangle</a:t>
            </a:r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1763713" y="2133600"/>
            <a:ext cx="5834062" cy="3240088"/>
          </a:xfrm>
          <a:custGeom>
            <a:avLst/>
            <a:gdLst>
              <a:gd name="T0" fmla="*/ 0 w 3675"/>
              <a:gd name="T1" fmla="*/ 2041 h 2041"/>
              <a:gd name="T2" fmla="*/ 862 w 3675"/>
              <a:gd name="T3" fmla="*/ 45 h 2041"/>
              <a:gd name="T4" fmla="*/ 3675 w 3675"/>
              <a:gd name="T5" fmla="*/ 0 h 2041"/>
              <a:gd name="T6" fmla="*/ 0 w 3675"/>
              <a:gd name="T7" fmla="*/ 2041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5" h="2041">
                <a:moveTo>
                  <a:pt x="0" y="2041"/>
                </a:moveTo>
                <a:lnTo>
                  <a:pt x="862" y="45"/>
                </a:lnTo>
                <a:lnTo>
                  <a:pt x="3675" y="0"/>
                </a:lnTo>
                <a:lnTo>
                  <a:pt x="0" y="204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476375" y="53006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916238" y="18383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453313" y="17732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12931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598894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2. Find the size of the lettered angles for each of the following</a:t>
            </a:r>
          </a:p>
          <a:p>
            <a:r>
              <a:rPr lang="en-GB" dirty="0" smtClean="0"/>
              <a:t>(a)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(b)</a:t>
            </a:r>
            <a:endParaRPr lang="en-GB" dirty="0"/>
          </a:p>
        </p:txBody>
      </p:sp>
      <p:sp>
        <p:nvSpPr>
          <p:cNvPr id="3" name="Isosceles Triangle 2"/>
          <p:cNvSpPr/>
          <p:nvPr/>
        </p:nvSpPr>
        <p:spPr>
          <a:xfrm>
            <a:off x="1187624" y="980728"/>
            <a:ext cx="3024336" cy="2088232"/>
          </a:xfrm>
          <a:prstGeom prst="triangle">
            <a:avLst>
              <a:gd name="adj" fmla="val 1940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87624" y="2699628"/>
                <a:ext cx="3856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699628"/>
                <a:ext cx="385683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43808" y="1556792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6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556792"/>
                <a:ext cx="647934" cy="369332"/>
              </a:xfrm>
              <a:prstGeom prst="rect">
                <a:avLst/>
              </a:prstGeom>
              <a:blipFill rotWithShape="1">
                <a:blip r:embed="rId3"/>
                <a:stretch>
                  <a:fillRect t="-8197" r="-754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19672" y="1179887"/>
                <a:ext cx="5806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4</m:t>
                      </m:r>
                      <m:r>
                        <a:rPr lang="en-GB" b="0" i="1" smtClean="0">
                          <a:latin typeface="Cambria Math"/>
                        </a:rPr>
                        <m:t>0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1179887"/>
                <a:ext cx="580608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200280" y="3068960"/>
                <a:ext cx="8242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7.5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0280" y="3068960"/>
                <a:ext cx="824265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5185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reeform 7"/>
          <p:cNvSpPr/>
          <p:nvPr/>
        </p:nvSpPr>
        <p:spPr>
          <a:xfrm>
            <a:off x="1159169" y="3940628"/>
            <a:ext cx="2906485" cy="2242457"/>
          </a:xfrm>
          <a:custGeom>
            <a:avLst/>
            <a:gdLst>
              <a:gd name="connsiteX0" fmla="*/ 0 w 2906485"/>
              <a:gd name="connsiteY0" fmla="*/ 2242457 h 2242457"/>
              <a:gd name="connsiteX1" fmla="*/ 2296885 w 2906485"/>
              <a:gd name="connsiteY1" fmla="*/ 2242457 h 2242457"/>
              <a:gd name="connsiteX2" fmla="*/ 2906485 w 2906485"/>
              <a:gd name="connsiteY2" fmla="*/ 0 h 2242457"/>
              <a:gd name="connsiteX3" fmla="*/ 0 w 2906485"/>
              <a:gd name="connsiteY3" fmla="*/ 2242457 h 2242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6485" h="2242457">
                <a:moveTo>
                  <a:pt x="0" y="2242457"/>
                </a:moveTo>
                <a:lnTo>
                  <a:pt x="2296885" y="2242457"/>
                </a:lnTo>
                <a:lnTo>
                  <a:pt x="2906485" y="0"/>
                </a:lnTo>
                <a:lnTo>
                  <a:pt x="0" y="2242457"/>
                </a:lnTo>
                <a:close/>
              </a:path>
            </a:pathLst>
          </a:cu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52656" y="4221088"/>
                <a:ext cx="3960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2656" y="4221088"/>
                <a:ext cx="396069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95874" y="6183085"/>
                <a:ext cx="64793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7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874" y="6183085"/>
                <a:ext cx="647934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r="-747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843808" y="5813301"/>
                <a:ext cx="7088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/>
                        </a:rPr>
                        <m:t>1</m:t>
                      </m:r>
                      <m:r>
                        <a:rPr lang="en-GB" b="0" i="1" smtClean="0">
                          <a:latin typeface="Cambria Math"/>
                        </a:rPr>
                        <m:t>00</m:t>
                      </m:r>
                      <m:r>
                        <a:rPr lang="en-GB" b="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5813301"/>
                <a:ext cx="70884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907704" y="4691125"/>
                <a:ext cx="7761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i="1">
                        <a:latin typeface="Cambria Math"/>
                      </a:rPr>
                      <m:t>1</m:t>
                    </m:r>
                    <m:r>
                      <a:rPr lang="en-GB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GB" dirty="0" smtClean="0"/>
                  <a:t> cm</a:t>
                </a:r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7704" y="4691125"/>
                <a:ext cx="776175" cy="369332"/>
              </a:xfrm>
              <a:prstGeom prst="rect">
                <a:avLst/>
              </a:prstGeom>
              <a:blipFill rotWithShape="1">
                <a:blip r:embed="rId9"/>
                <a:stretch>
                  <a:fillRect t="-8333" r="-6299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65553" y="2699628"/>
                <a:ext cx="61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A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5553" y="2699628"/>
                <a:ext cx="619079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485300" y="6011996"/>
                <a:ext cx="6333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𝐵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300" y="6011996"/>
                <a:ext cx="633315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7247223" y="3068960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094552" y="638132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4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95536" y="404664"/>
                <a:ext cx="6144631" cy="6537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GB" dirty="0" smtClean="0"/>
                  <a:t>3. </a:t>
                </a:r>
                <a:r>
                  <a:rPr lang="en-GB" dirty="0"/>
                  <a:t>In triangle </a:t>
                </a:r>
                <a:r>
                  <a:rPr lang="en-GB" i="1" dirty="0"/>
                  <a:t>LMN</a:t>
                </a:r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b="0" i="0" dirty="0" smtClean="0">
                        <a:latin typeface="Cambria Math"/>
                      </a:rPr>
                      <m:t>LM</m:t>
                    </m:r>
                    <m:r>
                      <a:rPr lang="en-GB" b="0" i="0" dirty="0" smtClean="0">
                        <a:latin typeface="Cambria Math"/>
                      </a:rPr>
                      <m:t>=</m:t>
                    </m:r>
                    <m:r>
                      <a:rPr lang="en-GB" i="1" dirty="0" smtClean="0">
                        <a:latin typeface="Cambria Math"/>
                      </a:rPr>
                      <m:t>4.7 </m:t>
                    </m:r>
                  </m:oMath>
                </a14:m>
                <a:r>
                  <a:rPr lang="en-GB" dirty="0" smtClean="0"/>
                  <a:t>cm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𝐿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𝑀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𝑁</m:t>
                    </m:r>
                    <m:r>
                      <a:rPr lang="en-GB" b="0" i="1" smtClean="0">
                        <a:latin typeface="Cambria Math"/>
                      </a:rPr>
                      <m:t>=54°</m:t>
                    </m:r>
                  </m:oMath>
                </a14:m>
                <a:r>
                  <a:rPr lang="en-GB" dirty="0" smtClean="0"/>
                  <a:t>, </a:t>
                </a:r>
                <a:r>
                  <a:rPr lang="en-GB" dirty="0"/>
                  <a:t>and </a:t>
                </a:r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𝑀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𝐿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𝑁</m:t>
                    </m:r>
                    <m:r>
                      <a:rPr lang="en-GB" b="0" i="1" smtClean="0">
                        <a:latin typeface="Cambria Math"/>
                      </a:rPr>
                      <m:t>=78°</m:t>
                    </m:r>
                  </m:oMath>
                </a14:m>
                <a:endParaRPr lang="en-GB" b="0" dirty="0" smtClean="0">
                  <a:ea typeface="Cambria Math"/>
                </a:endParaRPr>
              </a:p>
              <a:p>
                <a:pPr lvl="0"/>
                <a:r>
                  <a:rPr lang="en-GB" dirty="0" smtClean="0"/>
                  <a:t>    Work </a:t>
                </a:r>
                <a:r>
                  <a:rPr lang="en-GB" dirty="0"/>
                  <a:t>out the length of </a:t>
                </a:r>
                <a:r>
                  <a:rPr lang="en-GB" i="1" dirty="0"/>
                  <a:t>MN</a:t>
                </a:r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4664"/>
                <a:ext cx="6144631" cy="653769"/>
              </a:xfrm>
              <a:prstGeom prst="rect">
                <a:avLst/>
              </a:prstGeom>
              <a:blipFill rotWithShape="1">
                <a:blip r:embed="rId2"/>
                <a:stretch>
                  <a:fillRect l="-893" t="-2778" b="-129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93422" y="5507940"/>
                <a:ext cx="8194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MN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422" y="5507940"/>
                <a:ext cx="81945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7075092" y="5877272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13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23528" y="404664"/>
                <a:ext cx="7131952" cy="9564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en-GB" dirty="0" smtClean="0"/>
                  <a:t>4. </a:t>
                </a:r>
                <a:r>
                  <a:rPr lang="en-GB" dirty="0"/>
                  <a:t>In the triangle </a:t>
                </a:r>
                <a:r>
                  <a:rPr lang="en-GB" i="1" dirty="0"/>
                  <a:t>STU</a:t>
                </a:r>
                <a:r>
                  <a:rPr lang="en-GB" dirty="0"/>
                  <a:t> </a:t>
                </a:r>
                <a:r>
                  <a:rPr lang="en-GB" dirty="0" smtClean="0"/>
                  <a:t>when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𝑆𝑇</m:t>
                    </m:r>
                    <m:r>
                      <a:rPr lang="en-GB" b="0" i="1" smtClean="0">
                        <a:latin typeface="Cambria Math"/>
                      </a:rPr>
                      <m:t>=8.3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cm</a:t>
                </a:r>
                <a:r>
                  <a:rPr lang="en-GB" dirty="0" smtClean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𝑇𝑈</m:t>
                    </m:r>
                    <m:r>
                      <a:rPr lang="en-GB" b="0" i="1" smtClean="0">
                        <a:latin typeface="Cambria Math"/>
                      </a:rPr>
                      <m:t>=4.9</m:t>
                    </m:r>
                  </m:oMath>
                </a14:m>
                <a:r>
                  <a:rPr lang="en-GB" dirty="0" smtClean="0"/>
                  <a:t> </a:t>
                </a:r>
                <a:r>
                  <a:rPr lang="en-GB" dirty="0"/>
                  <a:t>cm </a:t>
                </a:r>
                <a:r>
                  <a:rPr lang="en-GB" dirty="0" smtClean="0"/>
                  <a:t>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𝑈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𝑇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𝑆</m:t>
                    </m:r>
                    <m:r>
                      <a:rPr lang="en-GB" b="0" i="1" smtClean="0">
                        <a:latin typeface="Cambria Math"/>
                      </a:rPr>
                      <m:t>=29°</m:t>
                    </m:r>
                  </m:oMath>
                </a14:m>
                <a:r>
                  <a:rPr lang="en-GB" dirty="0" smtClean="0"/>
                  <a:t> </a:t>
                </a:r>
                <a:endParaRPr lang="en-GB" dirty="0"/>
              </a:p>
              <a:p>
                <a:r>
                  <a:rPr lang="en-GB" dirty="0" smtClean="0"/>
                  <a:t>     Work </a:t>
                </a:r>
                <a:r>
                  <a:rPr lang="en-GB" dirty="0"/>
                  <a:t>out the size </a:t>
                </a:r>
                <a:r>
                  <a:rPr lang="en-GB" dirty="0" smtClean="0"/>
                  <a:t>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𝑇</m:t>
                    </m:r>
                    <m:acc>
                      <m:accPr>
                        <m:chr m:val="̂"/>
                        <m:ctrlPr>
                          <a:rPr lang="en-GB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GB" b="0" i="1" smtClean="0">
                            <a:latin typeface="Cambria Math"/>
                          </a:rPr>
                          <m:t>𝑆</m:t>
                        </m:r>
                      </m:e>
                    </m:acc>
                    <m:r>
                      <a:rPr lang="en-GB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GB" dirty="0" smtClean="0"/>
                  <a:t>.</a:t>
                </a:r>
                <a:endParaRPr lang="en-GB" dirty="0"/>
              </a:p>
              <a:p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04664"/>
                <a:ext cx="7131952" cy="956480"/>
              </a:xfrm>
              <a:prstGeom prst="rect">
                <a:avLst/>
              </a:prstGeom>
              <a:blipFill rotWithShape="1">
                <a:blip r:embed="rId2"/>
                <a:stretch>
                  <a:fillRect l="-684" t="-19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516216" y="6084004"/>
                <a:ext cx="958532" cy="37875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𝑇</m:t>
                      </m:r>
                      <m:acc>
                        <m:accPr>
                          <m:chr m:val="̂"/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GB" b="0" i="1" smtClean="0">
                              <a:latin typeface="Cambria Math"/>
                            </a:rPr>
                            <m:t>𝑆</m:t>
                          </m:r>
                        </m:e>
                      </m:acc>
                      <m:r>
                        <a:rPr lang="en-GB" b="0" i="1" smtClean="0">
                          <a:latin typeface="Cambria Math"/>
                        </a:rPr>
                        <m:t>𝑈</m:t>
                      </m:r>
                      <m:r>
                        <a:rPr lang="en-GB" b="0" i="1" smtClean="0">
                          <a:latin typeface="Cambria Math"/>
                        </a:rPr>
                        <m:t> 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216" y="6084004"/>
                <a:ext cx="958532" cy="378758"/>
              </a:xfrm>
              <a:prstGeom prst="rect">
                <a:avLst/>
              </a:prstGeom>
              <a:blipFill rotWithShape="1">
                <a:blip r:embed="rId3"/>
                <a:stretch>
                  <a:fillRect t="-80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/>
          <p:cNvCxnSpPr/>
          <p:nvPr/>
        </p:nvCxnSpPr>
        <p:spPr>
          <a:xfrm>
            <a:off x="7321182" y="6453336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49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531363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5. </a:t>
            </a:r>
            <a:r>
              <a:rPr lang="en-GB" dirty="0"/>
              <a:t>Calculate the area for each of the following </a:t>
            </a:r>
            <a:r>
              <a:rPr lang="en-GB" dirty="0" smtClean="0"/>
              <a:t>triangles</a:t>
            </a:r>
          </a:p>
          <a:p>
            <a:r>
              <a:rPr lang="en-GB" dirty="0" smtClean="0"/>
              <a:t>(a)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(b)</a:t>
            </a:r>
            <a:endParaRPr lang="en-GB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025978" y="928006"/>
            <a:ext cx="1717957" cy="2212961"/>
            <a:chOff x="2190" y="2339"/>
            <a:chExt cx="1770" cy="2280"/>
          </a:xfrm>
        </p:grpSpPr>
        <p:sp>
          <p:nvSpPr>
            <p:cNvPr id="4" name="Text Box 3"/>
            <p:cNvSpPr txBox="1">
              <a:spLocks noChangeArrowheads="1"/>
            </p:cNvSpPr>
            <p:nvPr/>
          </p:nvSpPr>
          <p:spPr bwMode="auto">
            <a:xfrm>
              <a:off x="2933" y="4139"/>
              <a:ext cx="907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6cm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2190" y="2339"/>
              <a:ext cx="1770" cy="1950"/>
              <a:chOff x="2190" y="2339"/>
              <a:chExt cx="1770" cy="1950"/>
            </a:xfrm>
          </p:grpSpPr>
          <p:sp>
            <p:nvSpPr>
              <p:cNvPr id="6" name="AutoShape 5"/>
              <p:cNvSpPr>
                <a:spLocks noChangeArrowheads="1"/>
              </p:cNvSpPr>
              <p:nvPr/>
            </p:nvSpPr>
            <p:spPr bwMode="auto">
              <a:xfrm>
                <a:off x="2340" y="2339"/>
                <a:ext cx="1620" cy="1800"/>
              </a:xfrm>
              <a:prstGeom prst="triangle">
                <a:avLst>
                  <a:gd name="adj" fmla="val 69444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2190" y="2849"/>
                <a:ext cx="1080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9cm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2431" y="3803"/>
                <a:ext cx="1004" cy="4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GB" altLang="en-US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60°</a:t>
                </a:r>
                <a:endParaRPr kumimoji="0" lang="en-US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713875" y="3615711"/>
            <a:ext cx="3035623" cy="1869157"/>
            <a:chOff x="6120" y="5204"/>
            <a:chExt cx="3240" cy="1995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120" y="5219"/>
              <a:ext cx="3240" cy="1980"/>
            </a:xfrm>
            <a:custGeom>
              <a:avLst/>
              <a:gdLst>
                <a:gd name="T0" fmla="*/ 1800 w 3240"/>
                <a:gd name="T1" fmla="*/ 0 h 1980"/>
                <a:gd name="T2" fmla="*/ 0 w 3240"/>
                <a:gd name="T3" fmla="*/ 900 h 1980"/>
                <a:gd name="T4" fmla="*/ 3240 w 3240"/>
                <a:gd name="T5" fmla="*/ 1980 h 1980"/>
                <a:gd name="T6" fmla="*/ 1800 w 3240"/>
                <a:gd name="T7" fmla="*/ 0 h 1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240" h="1980">
                  <a:moveTo>
                    <a:pt x="1800" y="0"/>
                  </a:moveTo>
                  <a:lnTo>
                    <a:pt x="0" y="900"/>
                  </a:lnTo>
                  <a:lnTo>
                    <a:pt x="3240" y="1980"/>
                  </a:lnTo>
                  <a:lnTo>
                    <a:pt x="180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Text Box 10"/>
            <p:cNvSpPr txBox="1">
              <a:spLocks noChangeArrowheads="1"/>
            </p:cNvSpPr>
            <p:nvPr/>
          </p:nvSpPr>
          <p:spPr bwMode="auto">
            <a:xfrm>
              <a:off x="6405" y="5204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34cm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7080" y="6599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57cm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360" y="5864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40°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190516" y="2538691"/>
                <a:ext cx="8452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 smtClean="0"/>
                  <a:t>Area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 =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0516" y="2538691"/>
                <a:ext cx="84529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522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Connector 14"/>
          <p:cNvCxnSpPr/>
          <p:nvPr/>
        </p:nvCxnSpPr>
        <p:spPr>
          <a:xfrm>
            <a:off x="6995482" y="2908023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25003" y="5651956"/>
                <a:ext cx="8452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 smtClean="0"/>
                  <a:t>Area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 =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5003" y="5651956"/>
                <a:ext cx="84529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6522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>
            <a:off x="6929969" y="6021288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2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49235"/>
            <a:ext cx="7200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dirty="0" smtClean="0"/>
              <a:t>6. </a:t>
            </a:r>
            <a:r>
              <a:rPr lang="en-GB" dirty="0"/>
              <a:t>(a) Work out the size of angle A in the triangle below</a:t>
            </a:r>
          </a:p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r>
              <a:rPr lang="en-GB" dirty="0"/>
              <a:t> </a:t>
            </a:r>
          </a:p>
          <a:p>
            <a:endParaRPr lang="en-GB" dirty="0" smtClean="0">
              <a:effectLst/>
            </a:endParaRPr>
          </a:p>
          <a:p>
            <a:endParaRPr lang="en-GB" dirty="0"/>
          </a:p>
          <a:p>
            <a:endParaRPr lang="en-GB" dirty="0" smtClean="0">
              <a:effectLst/>
            </a:endParaRPr>
          </a:p>
          <a:p>
            <a:endParaRPr lang="en-GB" dirty="0"/>
          </a:p>
          <a:p>
            <a:r>
              <a:rPr lang="en-GB" dirty="0" smtClean="0">
                <a:effectLst/>
              </a:rPr>
              <a:t/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>   </a:t>
            </a:r>
            <a:r>
              <a:rPr lang="en-GB" dirty="0" smtClean="0"/>
              <a:t>(</a:t>
            </a:r>
            <a:r>
              <a:rPr lang="en-GB" dirty="0"/>
              <a:t>b) Hence find the area of triangle ABC</a:t>
            </a:r>
          </a:p>
          <a:p>
            <a:endParaRPr lang="en-GB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467543" y="983188"/>
            <a:ext cx="4520653" cy="2232248"/>
            <a:chOff x="2385" y="8640"/>
            <a:chExt cx="4830" cy="2385"/>
          </a:xfrm>
        </p:grpSpPr>
        <p:sp>
          <p:nvSpPr>
            <p:cNvPr id="4" name="Freeform 3"/>
            <p:cNvSpPr>
              <a:spLocks/>
            </p:cNvSpPr>
            <p:nvPr/>
          </p:nvSpPr>
          <p:spPr bwMode="auto">
            <a:xfrm>
              <a:off x="2790" y="8955"/>
              <a:ext cx="3960" cy="1740"/>
            </a:xfrm>
            <a:custGeom>
              <a:avLst/>
              <a:gdLst>
                <a:gd name="T0" fmla="*/ 0 w 3960"/>
                <a:gd name="T1" fmla="*/ 1740 h 1740"/>
                <a:gd name="T2" fmla="*/ 1830 w 3960"/>
                <a:gd name="T3" fmla="*/ 0 h 1740"/>
                <a:gd name="T4" fmla="*/ 3960 w 3960"/>
                <a:gd name="T5" fmla="*/ 960 h 1740"/>
                <a:gd name="T6" fmla="*/ 0 w 3960"/>
                <a:gd name="T7" fmla="*/ 1740 h 1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60" h="1740">
                  <a:moveTo>
                    <a:pt x="0" y="1740"/>
                  </a:moveTo>
                  <a:lnTo>
                    <a:pt x="1830" y="0"/>
                  </a:lnTo>
                  <a:lnTo>
                    <a:pt x="3960" y="960"/>
                  </a:lnTo>
                  <a:lnTo>
                    <a:pt x="0" y="17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385" y="10500"/>
              <a:ext cx="525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4275" y="8640"/>
              <a:ext cx="525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6690" y="9720"/>
              <a:ext cx="525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805" y="9644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20°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3015" y="9299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10cm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4620" y="10259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15cm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324454" y="5939988"/>
                <a:ext cx="8452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 smtClean="0"/>
                  <a:t>Area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 =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454" y="5939988"/>
                <a:ext cx="84529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75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7129420" y="6309320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688080" y="3225510"/>
                <a:ext cx="6190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GB" b="0" i="0" smtClean="0">
                          <a:latin typeface="Cambria Math"/>
                        </a:rPr>
                        <m:t>A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8080" y="3225510"/>
                <a:ext cx="61907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7169750" y="3594842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993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48711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dirty="0" smtClean="0"/>
              <a:t>7. </a:t>
            </a:r>
            <a:r>
              <a:rPr lang="en-GB" dirty="0"/>
              <a:t>Work out the area of the </a:t>
            </a:r>
            <a:r>
              <a:rPr lang="en-GB" dirty="0" smtClean="0"/>
              <a:t>triangle </a:t>
            </a:r>
            <a:r>
              <a:rPr lang="en-GB" dirty="0"/>
              <a:t>drawn below</a:t>
            </a:r>
          </a:p>
          <a:p>
            <a:endParaRPr lang="en-GB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1197254" y="980728"/>
            <a:ext cx="2932762" cy="2978826"/>
            <a:chOff x="7245" y="1680"/>
            <a:chExt cx="2865" cy="2910"/>
          </a:xfrm>
        </p:grpSpPr>
        <p:sp>
          <p:nvSpPr>
            <p:cNvPr id="4" name="AutoShape 3"/>
            <p:cNvSpPr>
              <a:spLocks noChangeArrowheads="1"/>
            </p:cNvSpPr>
            <p:nvPr/>
          </p:nvSpPr>
          <p:spPr bwMode="auto">
            <a:xfrm rot="2490252">
              <a:off x="7845" y="1680"/>
              <a:ext cx="2265" cy="2865"/>
            </a:xfrm>
            <a:prstGeom prst="triangle">
              <a:avLst>
                <a:gd name="adj" fmla="val 30032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260" y="3990"/>
              <a:ext cx="1050" cy="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17cm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9019" y="2039"/>
              <a:ext cx="986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25°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7245" y="3224"/>
              <a:ext cx="1080" cy="5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80°</a:t>
              </a:r>
              <a:endParaRPr kumimoji="0" lang="en-US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24454" y="5939988"/>
                <a:ext cx="8452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0" dirty="0" smtClean="0"/>
                  <a:t>Area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 =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454" y="5939988"/>
                <a:ext cx="845296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5755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7129420" y="6309320"/>
            <a:ext cx="150989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609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470025"/>
          </a:xfrm>
        </p:spPr>
        <p:txBody>
          <a:bodyPr/>
          <a:lstStyle/>
          <a:p>
            <a:r>
              <a:rPr lang="en-GB"/>
              <a:t>The General Triangle</a:t>
            </a:r>
          </a:p>
        </p:txBody>
      </p:sp>
      <p:sp>
        <p:nvSpPr>
          <p:cNvPr id="3075" name="Freeform 3"/>
          <p:cNvSpPr>
            <a:spLocks/>
          </p:cNvSpPr>
          <p:nvPr/>
        </p:nvSpPr>
        <p:spPr bwMode="auto">
          <a:xfrm>
            <a:off x="1763713" y="2133600"/>
            <a:ext cx="5834062" cy="3240088"/>
          </a:xfrm>
          <a:custGeom>
            <a:avLst/>
            <a:gdLst>
              <a:gd name="T0" fmla="*/ 0 w 3675"/>
              <a:gd name="T1" fmla="*/ 2041 h 2041"/>
              <a:gd name="T2" fmla="*/ 862 w 3675"/>
              <a:gd name="T3" fmla="*/ 45 h 2041"/>
              <a:gd name="T4" fmla="*/ 3675 w 3675"/>
              <a:gd name="T5" fmla="*/ 0 h 2041"/>
              <a:gd name="T6" fmla="*/ 0 w 3675"/>
              <a:gd name="T7" fmla="*/ 2041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5" h="2041">
                <a:moveTo>
                  <a:pt x="0" y="2041"/>
                </a:moveTo>
                <a:lnTo>
                  <a:pt x="862" y="45"/>
                </a:lnTo>
                <a:lnTo>
                  <a:pt x="3675" y="0"/>
                </a:lnTo>
                <a:lnTo>
                  <a:pt x="0" y="204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476375" y="53006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916238" y="18383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453313" y="17732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003800" y="16287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V="1">
            <a:off x="2268538" y="2420938"/>
            <a:ext cx="2232025" cy="2376487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3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470025"/>
          </a:xfrm>
        </p:spPr>
        <p:txBody>
          <a:bodyPr/>
          <a:lstStyle/>
          <a:p>
            <a:r>
              <a:rPr lang="en-GB"/>
              <a:t>The General Triangle</a:t>
            </a:r>
          </a:p>
        </p:txBody>
      </p:sp>
      <p:sp>
        <p:nvSpPr>
          <p:cNvPr id="4099" name="Freeform 3"/>
          <p:cNvSpPr>
            <a:spLocks/>
          </p:cNvSpPr>
          <p:nvPr/>
        </p:nvSpPr>
        <p:spPr bwMode="auto">
          <a:xfrm>
            <a:off x="1763713" y="2133600"/>
            <a:ext cx="5834062" cy="3240088"/>
          </a:xfrm>
          <a:custGeom>
            <a:avLst/>
            <a:gdLst>
              <a:gd name="T0" fmla="*/ 0 w 3675"/>
              <a:gd name="T1" fmla="*/ 2041 h 2041"/>
              <a:gd name="T2" fmla="*/ 862 w 3675"/>
              <a:gd name="T3" fmla="*/ 45 h 2041"/>
              <a:gd name="T4" fmla="*/ 3675 w 3675"/>
              <a:gd name="T5" fmla="*/ 0 h 2041"/>
              <a:gd name="T6" fmla="*/ 0 w 3675"/>
              <a:gd name="T7" fmla="*/ 2041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5" h="2041">
                <a:moveTo>
                  <a:pt x="0" y="2041"/>
                </a:moveTo>
                <a:lnTo>
                  <a:pt x="862" y="45"/>
                </a:lnTo>
                <a:lnTo>
                  <a:pt x="3675" y="0"/>
                </a:lnTo>
                <a:lnTo>
                  <a:pt x="0" y="204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476375" y="53006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916238" y="18383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453313" y="17732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003800" y="16287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348038" y="2420938"/>
            <a:ext cx="1079500" cy="10795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643438" y="3933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6464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333375"/>
            <a:ext cx="7772400" cy="1470025"/>
          </a:xfrm>
        </p:spPr>
        <p:txBody>
          <a:bodyPr/>
          <a:lstStyle/>
          <a:p>
            <a:r>
              <a:rPr lang="en-GB"/>
              <a:t>The General Triangle</a:t>
            </a:r>
          </a:p>
        </p:txBody>
      </p:sp>
      <p:sp>
        <p:nvSpPr>
          <p:cNvPr id="5123" name="Freeform 3"/>
          <p:cNvSpPr>
            <a:spLocks/>
          </p:cNvSpPr>
          <p:nvPr/>
        </p:nvSpPr>
        <p:spPr bwMode="auto">
          <a:xfrm>
            <a:off x="1763713" y="2133600"/>
            <a:ext cx="5834062" cy="3240088"/>
          </a:xfrm>
          <a:custGeom>
            <a:avLst/>
            <a:gdLst>
              <a:gd name="T0" fmla="*/ 0 w 3675"/>
              <a:gd name="T1" fmla="*/ 2041 h 2041"/>
              <a:gd name="T2" fmla="*/ 862 w 3675"/>
              <a:gd name="T3" fmla="*/ 45 h 2041"/>
              <a:gd name="T4" fmla="*/ 3675 w 3675"/>
              <a:gd name="T5" fmla="*/ 0 h 2041"/>
              <a:gd name="T6" fmla="*/ 0 w 3675"/>
              <a:gd name="T7" fmla="*/ 2041 h 2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3675" h="2041">
                <a:moveTo>
                  <a:pt x="0" y="2041"/>
                </a:moveTo>
                <a:lnTo>
                  <a:pt x="862" y="45"/>
                </a:lnTo>
                <a:lnTo>
                  <a:pt x="3675" y="0"/>
                </a:lnTo>
                <a:lnTo>
                  <a:pt x="0" y="204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476375" y="53006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916238" y="18383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7453313" y="1773238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003800" y="16287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H="1">
            <a:off x="2843213" y="2349500"/>
            <a:ext cx="3889375" cy="10080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4643438" y="393382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763713" y="3357563"/>
            <a:ext cx="6477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72123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358244" y="2493819"/>
            <a:ext cx="3372592" cy="950028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4136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GB" dirty="0"/>
              <a:t>The </a:t>
            </a:r>
            <a:r>
              <a:rPr lang="en-GB" dirty="0" smtClean="0"/>
              <a:t>Sine Rule</a:t>
            </a:r>
            <a:endParaRPr lang="en-GB" dirty="0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827088" y="1628775"/>
            <a:ext cx="3168650" cy="2914650"/>
            <a:chOff x="1202" y="935"/>
            <a:chExt cx="3584" cy="2594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1383" y="1162"/>
              <a:ext cx="3085" cy="1951"/>
            </a:xfrm>
            <a:prstGeom prst="triangle">
              <a:avLst>
                <a:gd name="adj" fmla="val 26606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1202" y="3067"/>
              <a:ext cx="31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2064" y="935"/>
              <a:ext cx="31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4468" y="3022"/>
              <a:ext cx="31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1473" y="1889"/>
              <a:ext cx="320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4104" name="Text Box 8"/>
            <p:cNvSpPr txBox="1">
              <a:spLocks noChangeArrowheads="1"/>
            </p:cNvSpPr>
            <p:nvPr/>
          </p:nvSpPr>
          <p:spPr bwMode="auto">
            <a:xfrm>
              <a:off x="3199" y="1797"/>
              <a:ext cx="31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2608" y="3202"/>
              <a:ext cx="31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</p:grpSp>
      <p:graphicFrame>
        <p:nvGraphicFramePr>
          <p:cNvPr id="4107" name="Object 1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727064"/>
              </p:ext>
            </p:extLst>
          </p:nvPr>
        </p:nvGraphicFramePr>
        <p:xfrm>
          <a:off x="4490585" y="2547421"/>
          <a:ext cx="2983085" cy="87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0585" y="2547421"/>
                        <a:ext cx="2983085" cy="8726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4521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549275"/>
                <a:ext cx="8229600" cy="55768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000" u="sng" dirty="0"/>
                  <a:t>Example</a:t>
                </a:r>
                <a:r>
                  <a:rPr lang="en-GB" sz="2000" dirty="0"/>
                  <a:t>	</a:t>
                </a:r>
              </a:p>
              <a:p>
                <a:pPr>
                  <a:buFontTx/>
                  <a:buNone/>
                </a:pPr>
                <a:r>
                  <a:rPr lang="en-GB" sz="2000" dirty="0"/>
                  <a:t>	Find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GB" sz="2000" dirty="0"/>
                  <a:t> in the triangle below</a:t>
                </a:r>
                <a:endParaRPr lang="en-GB" sz="2000" u="sng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549275"/>
                <a:ext cx="8229600" cy="5576888"/>
              </a:xfrm>
              <a:blipFill rotWithShape="1">
                <a:blip r:embed="rId3" cstate="print"/>
                <a:stretch>
                  <a:fillRect l="-741" t="-5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457612" y="1267340"/>
            <a:ext cx="4242100" cy="2117129"/>
            <a:chOff x="457612" y="1267340"/>
            <a:chExt cx="4242100" cy="2117129"/>
          </a:xfrm>
        </p:grpSpPr>
        <p:sp>
          <p:nvSpPr>
            <p:cNvPr id="9220" name="Freeform 4"/>
            <p:cNvSpPr>
              <a:spLocks/>
            </p:cNvSpPr>
            <p:nvPr/>
          </p:nvSpPr>
          <p:spPr bwMode="auto">
            <a:xfrm>
              <a:off x="457612" y="1267340"/>
              <a:ext cx="3921432" cy="1987005"/>
            </a:xfrm>
            <a:custGeom>
              <a:avLst/>
              <a:gdLst>
                <a:gd name="T0" fmla="*/ 0 w 3580"/>
                <a:gd name="T1" fmla="*/ 1814 h 1814"/>
                <a:gd name="T2" fmla="*/ 3580 w 3580"/>
                <a:gd name="T3" fmla="*/ 0 h 1814"/>
                <a:gd name="T4" fmla="*/ 2940 w 3580"/>
                <a:gd name="T5" fmla="*/ 1716 h 1814"/>
                <a:gd name="T6" fmla="*/ 0 w 3580"/>
                <a:gd name="T7" fmla="*/ 1814 h 18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80" h="1814">
                  <a:moveTo>
                    <a:pt x="0" y="1814"/>
                  </a:moveTo>
                  <a:lnTo>
                    <a:pt x="3580" y="0"/>
                  </a:lnTo>
                  <a:lnTo>
                    <a:pt x="2940" y="1716"/>
                  </a:lnTo>
                  <a:lnTo>
                    <a:pt x="0" y="1814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9221" name="Text Box 5"/>
            <p:cNvSpPr txBox="1">
              <a:spLocks noChangeArrowheads="1"/>
            </p:cNvSpPr>
            <p:nvPr/>
          </p:nvSpPr>
          <p:spPr bwMode="auto">
            <a:xfrm>
              <a:off x="4037012" y="2132162"/>
              <a:ext cx="662700" cy="502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 dirty="0">
                  <a:latin typeface="Times New Roman" pitchFamily="18" charset="0"/>
                </a:rPr>
                <a:t>a</a:t>
              </a:r>
              <a:endParaRPr lang="en-GB" sz="2000" dirty="0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1937612" y="1833495"/>
              <a:ext cx="920112" cy="502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8 cm</a:t>
              </a:r>
              <a:endParaRPr lang="en-GB" sz="2000" dirty="0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914955" y="2881693"/>
              <a:ext cx="920112" cy="502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27</a:t>
              </a:r>
              <a:r>
                <a:rPr lang="en-GB" sz="2000" dirty="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 dirty="0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3179038" y="2797575"/>
              <a:ext cx="920112" cy="502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110</a:t>
              </a:r>
              <a:r>
                <a:rPr lang="en-GB" sz="2000" dirty="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 dirty="0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81465" y="1177718"/>
          <a:ext cx="1001947" cy="722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4" imgW="545760" imgH="393480" progId="Equation.3">
                  <p:embed/>
                </p:oleObj>
              </mc:Choice>
              <mc:Fallback>
                <p:oleObj name="Equation" r:id="rId4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1465" y="1177718"/>
                        <a:ext cx="1001947" cy="7223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681238" y="1177718"/>
          <a:ext cx="885825" cy="72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6" imgW="482400" imgH="393480" progId="Equation.3">
                  <p:embed/>
                </p:oleObj>
              </mc:Choice>
              <mc:Fallback>
                <p:oleObj name="Equation" r:id="rId6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1238" y="1177718"/>
                        <a:ext cx="885825" cy="72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125563" y="1909763"/>
          <a:ext cx="21891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8" imgW="1193760" imgH="393480" progId="Equation.3">
                  <p:embed/>
                </p:oleObj>
              </mc:Choice>
              <mc:Fallback>
                <p:oleObj name="Equation" r:id="rId8" imgW="1193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563" y="1909763"/>
                        <a:ext cx="21891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6138238" y="2938750"/>
          <a:ext cx="11414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10" imgW="622080" imgH="177480" progId="Equation.3">
                  <p:embed/>
                </p:oleObj>
              </mc:Choice>
              <mc:Fallback>
                <p:oleObj name="Equation" r:id="rId10" imgW="622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8238" y="2938750"/>
                        <a:ext cx="1141412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6151418" y="3301341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01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200" u="sng" dirty="0"/>
              <a:t>Example</a:t>
            </a:r>
            <a:r>
              <a:rPr lang="en-GB" sz="2200" dirty="0"/>
              <a:t>	</a:t>
            </a:r>
          </a:p>
          <a:p>
            <a:pPr marL="0" indent="0">
              <a:buNone/>
            </a:pPr>
            <a:r>
              <a:rPr lang="en-GB" sz="2200" dirty="0"/>
              <a:t>	Find c in the triangle below</a:t>
            </a:r>
            <a:endParaRPr lang="en-GB" sz="2200" u="sng" dirty="0">
              <a:sym typeface="Symbol" pitchFamily="18" charset="2"/>
            </a:endParaRPr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57236" y="1483582"/>
            <a:ext cx="3351395" cy="2015480"/>
            <a:chOff x="1156" y="1344"/>
            <a:chExt cx="3176" cy="1910"/>
          </a:xfrm>
        </p:grpSpPr>
        <p:sp>
          <p:nvSpPr>
            <p:cNvPr id="8197" name="Freeform 5"/>
            <p:cNvSpPr>
              <a:spLocks/>
            </p:cNvSpPr>
            <p:nvPr/>
          </p:nvSpPr>
          <p:spPr bwMode="auto">
            <a:xfrm>
              <a:off x="1156" y="1344"/>
              <a:ext cx="2940" cy="1777"/>
            </a:xfrm>
            <a:custGeom>
              <a:avLst/>
              <a:gdLst>
                <a:gd name="T0" fmla="*/ 0 w 4515"/>
                <a:gd name="T1" fmla="*/ 2730 h 2730"/>
                <a:gd name="T2" fmla="*/ 2055 w 4515"/>
                <a:gd name="T3" fmla="*/ 0 h 2730"/>
                <a:gd name="T4" fmla="*/ 4515 w 4515"/>
                <a:gd name="T5" fmla="*/ 2580 h 2730"/>
                <a:gd name="T6" fmla="*/ 0 w 4515"/>
                <a:gd name="T7" fmla="*/ 2730 h 27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15" h="2730">
                  <a:moveTo>
                    <a:pt x="0" y="2730"/>
                  </a:moveTo>
                  <a:lnTo>
                    <a:pt x="2055" y="0"/>
                  </a:lnTo>
                  <a:lnTo>
                    <a:pt x="4515" y="2580"/>
                  </a:lnTo>
                  <a:lnTo>
                    <a:pt x="0" y="273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8198" name="Text Box 6"/>
            <p:cNvSpPr txBox="1">
              <a:spLocks noChangeArrowheads="1"/>
            </p:cNvSpPr>
            <p:nvPr/>
          </p:nvSpPr>
          <p:spPr bwMode="auto">
            <a:xfrm>
              <a:off x="1420" y="1901"/>
              <a:ext cx="605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>
                  <a:latin typeface="Times New Roman" pitchFamily="18" charset="0"/>
                </a:rPr>
                <a:t>c</a:t>
              </a:r>
              <a:endParaRPr lang="en-GB" sz="2000"/>
            </a:p>
          </p:txBody>
        </p:sp>
        <p:sp>
          <p:nvSpPr>
            <p:cNvPr id="8199" name="Text Box 7"/>
            <p:cNvSpPr txBox="1">
              <a:spLocks noChangeArrowheads="1"/>
            </p:cNvSpPr>
            <p:nvPr/>
          </p:nvSpPr>
          <p:spPr bwMode="auto">
            <a:xfrm>
              <a:off x="3168" y="1774"/>
              <a:ext cx="84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7 cm</a:t>
              </a:r>
              <a:endParaRPr lang="en-GB" sz="2000"/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1269" y="2795"/>
              <a:ext cx="84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60</a:t>
              </a:r>
              <a:r>
                <a:rPr lang="en-GB" sz="200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/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3492" y="2704"/>
              <a:ext cx="840" cy="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50</a:t>
              </a:r>
              <a:r>
                <a:rPr lang="en-GB" sz="200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77828"/>
              </p:ext>
            </p:extLst>
          </p:nvPr>
        </p:nvGraphicFramePr>
        <p:xfrm>
          <a:off x="5446713" y="1709738"/>
          <a:ext cx="979487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533160" imgH="393480" progId="Equation.3">
                  <p:embed/>
                </p:oleObj>
              </mc:Choice>
              <mc:Fallback>
                <p:oleObj name="Equation" r:id="rId3" imgW="533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3" y="1709738"/>
                        <a:ext cx="979487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840298"/>
              </p:ext>
            </p:extLst>
          </p:nvPr>
        </p:nvGraphicFramePr>
        <p:xfrm>
          <a:off x="6592888" y="1709738"/>
          <a:ext cx="769937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419040" imgH="393480" progId="Equation.3">
                  <p:embed/>
                </p:oleObj>
              </mc:Choice>
              <mc:Fallback>
                <p:oleObj name="Equation" r:id="rId5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2888" y="1709738"/>
                        <a:ext cx="769937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582539"/>
              </p:ext>
            </p:extLst>
          </p:nvPr>
        </p:nvGraphicFramePr>
        <p:xfrm>
          <a:off x="6061075" y="2441575"/>
          <a:ext cx="202723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7" imgW="1104840" imgH="393480" progId="Equation.3">
                  <p:embed/>
                </p:oleObj>
              </mc:Choice>
              <mc:Fallback>
                <p:oleObj name="Equation" r:id="rId7" imgW="1104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1075" y="2441575"/>
                        <a:ext cx="2027238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475703"/>
              </p:ext>
            </p:extLst>
          </p:nvPr>
        </p:nvGraphicFramePr>
        <p:xfrm>
          <a:off x="6073775" y="3471863"/>
          <a:ext cx="9779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9" imgW="533160" imgH="177480" progId="Equation.3">
                  <p:embed/>
                </p:oleObj>
              </mc:Choice>
              <mc:Fallback>
                <p:oleObj name="Equation" r:id="rId9" imgW="533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3775" y="3471863"/>
                        <a:ext cx="977900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6006049" y="3833798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06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549275"/>
                <a:ext cx="8229600" cy="55768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GB" sz="2000" u="sng" dirty="0"/>
                  <a:t>Example</a:t>
                </a:r>
                <a:r>
                  <a:rPr lang="en-GB" sz="2000" dirty="0"/>
                  <a:t>	</a:t>
                </a:r>
              </a:p>
              <a:p>
                <a:pPr>
                  <a:buFontTx/>
                  <a:buNone/>
                </a:pPr>
                <a:r>
                  <a:rPr lang="en-GB" sz="2000" dirty="0"/>
                  <a:t>	Find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GB" sz="2000" dirty="0"/>
                  <a:t> in the triangle below</a:t>
                </a:r>
                <a:endParaRPr lang="en-GB" sz="2000" u="sng" dirty="0">
                  <a:sym typeface="Symbol" pitchFamily="18" charset="2"/>
                </a:endParaRPr>
              </a:p>
            </p:txBody>
          </p:sp>
        </mc:Choice>
        <mc:Fallback xmlns=""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549275"/>
                <a:ext cx="8229600" cy="5576888"/>
              </a:xfrm>
              <a:blipFill rotWithShape="1">
                <a:blip r:embed="rId3" cstate="print"/>
                <a:stretch>
                  <a:fillRect l="-741" t="-5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 1"/>
          <p:cNvGrpSpPr/>
          <p:nvPr/>
        </p:nvGrpSpPr>
        <p:grpSpPr>
          <a:xfrm>
            <a:off x="778246" y="1509486"/>
            <a:ext cx="3104985" cy="2433122"/>
            <a:chOff x="778246" y="1509486"/>
            <a:chExt cx="3104985" cy="2433122"/>
          </a:xfrm>
        </p:grpSpPr>
        <p:sp>
          <p:nvSpPr>
            <p:cNvPr id="10244" name="Freeform 4"/>
            <p:cNvSpPr>
              <a:spLocks/>
            </p:cNvSpPr>
            <p:nvPr/>
          </p:nvSpPr>
          <p:spPr bwMode="auto">
            <a:xfrm>
              <a:off x="778246" y="1509486"/>
              <a:ext cx="2672958" cy="2139781"/>
            </a:xfrm>
            <a:custGeom>
              <a:avLst/>
              <a:gdLst>
                <a:gd name="T0" fmla="*/ 0 w 2382"/>
                <a:gd name="T1" fmla="*/ 1841 h 2130"/>
                <a:gd name="T2" fmla="*/ 2382 w 2382"/>
                <a:gd name="T3" fmla="*/ 0 h 2130"/>
                <a:gd name="T4" fmla="*/ 2108 w 2382"/>
                <a:gd name="T5" fmla="*/ 2130 h 2130"/>
                <a:gd name="T6" fmla="*/ 0 w 2382"/>
                <a:gd name="T7" fmla="*/ 1841 h 2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82" h="2130">
                  <a:moveTo>
                    <a:pt x="0" y="1841"/>
                  </a:moveTo>
                  <a:lnTo>
                    <a:pt x="2382" y="0"/>
                  </a:lnTo>
                  <a:lnTo>
                    <a:pt x="2108" y="2130"/>
                  </a:lnTo>
                  <a:lnTo>
                    <a:pt x="0" y="18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 sz="2000"/>
            </a:p>
          </p:txBody>
        </p:sp>
        <p:sp>
          <p:nvSpPr>
            <p:cNvPr id="10245" name="Text Box 5"/>
            <p:cNvSpPr txBox="1">
              <a:spLocks noChangeArrowheads="1"/>
            </p:cNvSpPr>
            <p:nvPr/>
          </p:nvSpPr>
          <p:spPr bwMode="auto">
            <a:xfrm>
              <a:off x="1830821" y="3481500"/>
              <a:ext cx="678900" cy="461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i="1">
                  <a:latin typeface="Times New Roman" pitchFamily="18" charset="0"/>
                </a:rPr>
                <a:t>x</a:t>
              </a:r>
              <a:endParaRPr lang="en-GB" sz="2000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1246909" y="1983653"/>
              <a:ext cx="1238125" cy="461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10.6 cm</a:t>
              </a:r>
              <a:endParaRPr lang="en-GB" sz="2000" dirty="0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1032974" y="3021833"/>
              <a:ext cx="942605" cy="461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 dirty="0">
                  <a:latin typeface="Times New Roman" pitchFamily="18" charset="0"/>
                </a:rPr>
                <a:t>54</a:t>
              </a:r>
              <a:r>
                <a:rPr lang="en-GB" sz="2000" dirty="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 dirty="0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2940626" y="1755611"/>
              <a:ext cx="942605" cy="461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GB" sz="2000">
                  <a:latin typeface="Times New Roman" pitchFamily="18" charset="0"/>
                </a:rPr>
                <a:t>40</a:t>
              </a:r>
              <a:r>
                <a:rPr lang="en-GB" sz="2000">
                  <a:latin typeface="Times New Roman" pitchFamily="18" charset="0"/>
                  <a:sym typeface="Symbol" pitchFamily="18" charset="2"/>
                </a:rPr>
                <a:t></a:t>
              </a:r>
              <a:endParaRPr lang="en-GB" sz="2000"/>
            </a:p>
          </p:txBody>
        </p:sp>
      </p:grp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928332" y="3303392"/>
          <a:ext cx="1001947" cy="722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4" imgW="545760" imgH="393480" progId="Equation.3">
                  <p:embed/>
                </p:oleObj>
              </mc:Choice>
              <mc:Fallback>
                <p:oleObj name="Equation" r:id="rId4" imgW="545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8332" y="3303392"/>
                        <a:ext cx="1001947" cy="7223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086392" y="3303712"/>
          <a:ext cx="768350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6" imgW="419040" imgH="393480" progId="Equation.3">
                  <p:embed/>
                </p:oleObj>
              </mc:Choice>
              <mc:Fallback>
                <p:oleObj name="Equation" r:id="rId6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392" y="3303712"/>
                        <a:ext cx="768350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482505" y="4035549"/>
          <a:ext cx="2049462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8" imgW="1117440" imgH="393480" progId="Equation.3">
                  <p:embed/>
                </p:oleObj>
              </mc:Choice>
              <mc:Fallback>
                <p:oleObj name="Equation" r:id="rId8" imgW="1117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505" y="4035549"/>
                        <a:ext cx="2049462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485105" y="5064424"/>
          <a:ext cx="11414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10" imgW="622080" imgH="177480" progId="Equation.3">
                  <p:embed/>
                </p:oleObj>
              </mc:Choice>
              <mc:Fallback>
                <p:oleObj name="Equation" r:id="rId10" imgW="6220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5105" y="5064424"/>
                        <a:ext cx="1141412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>
            <a:off x="5498285" y="5427015"/>
            <a:ext cx="10925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Line Callout 3 13"/>
          <p:cNvSpPr/>
          <p:nvPr/>
        </p:nvSpPr>
        <p:spPr>
          <a:xfrm>
            <a:off x="4476997" y="1840677"/>
            <a:ext cx="3871355" cy="617516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79396"/>
              <a:gd name="adj6" fmla="val -23003"/>
              <a:gd name="adj7" fmla="val 260541"/>
              <a:gd name="adj8" fmla="val -36869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First we must find this angle using angles in a triangle angle = 86⁰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6141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534</Words>
  <Application>Microsoft Office PowerPoint</Application>
  <PresentationFormat>On-screen Show (4:3)</PresentationFormat>
  <Paragraphs>224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Trigonometry rules</vt:lpstr>
      <vt:lpstr>The General Triangle</vt:lpstr>
      <vt:lpstr>The General Triangle</vt:lpstr>
      <vt:lpstr>The General Triangle</vt:lpstr>
      <vt:lpstr>The General Triangle</vt:lpstr>
      <vt:lpstr>The Sine Rule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 rules</dc:title>
  <dc:creator>S.Cooper</dc:creator>
  <cp:lastModifiedBy>S.Cooper</cp:lastModifiedBy>
  <cp:revision>15</cp:revision>
  <dcterms:created xsi:type="dcterms:W3CDTF">2014-04-28T12:42:56Z</dcterms:created>
  <dcterms:modified xsi:type="dcterms:W3CDTF">2014-05-01T10:14:33Z</dcterms:modified>
</cp:coreProperties>
</file>