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9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8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6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7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4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2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9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7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0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20A4E-5E59-4D83-8F94-4146F840CE0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F6DF-1BEF-4FF7-8347-E96088F06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6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image" Target="../media/image60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64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68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png"/><Relationship Id="rId3" Type="http://schemas.openxmlformats.org/officeDocument/2006/relationships/image" Target="../media/image24.emf"/><Relationship Id="rId7" Type="http://schemas.openxmlformats.org/officeDocument/2006/relationships/image" Target="../media/image21.wmf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The General Triangle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66FE5E8B-18A5-4253-B1A0-B10B1C1EF62F}" type="datetime2">
              <a:rPr lang="en-GB" smtClean="0"/>
              <a:t>Friday, 02 May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4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550496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 smtClean="0"/>
              <a:t>3. (</a:t>
            </a:r>
            <a:r>
              <a:rPr lang="en-GB" dirty="0"/>
              <a:t>a) Work out the size of angle D in the triangle below.</a:t>
            </a:r>
            <a:r>
              <a:rPr lang="en-GB" dirty="0"/>
              <a:t> </a:t>
            </a:r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(b) Hence find the area of triangle DEF </a:t>
            </a:r>
          </a:p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692696"/>
            <a:ext cx="3353795" cy="253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635968" y="2858006"/>
                <a:ext cx="641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𝐷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968" y="2858006"/>
                <a:ext cx="64184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020272" y="322733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72200" y="6084004"/>
                <a:ext cx="977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𝐴𝑟𝑒𝑎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6084004"/>
                <a:ext cx="97738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7022544" y="6453336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4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3756" y="273132"/>
                <a:ext cx="8645236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4. Find angle P</a:t>
                </a:r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pPr lvl="0"/>
                <a:r>
                  <a:rPr lang="en-GB" sz="2000" dirty="0" smtClean="0"/>
                  <a:t>5. A triangle has AB = 8cm, BC = 12cm and ACB = 25⁰ . Calculate the size of angle </a:t>
                </a:r>
              </a:p>
              <a:p>
                <a:pPr lvl="0"/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sz="20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i="1" dirty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GB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GB" sz="2000" dirty="0" smtClean="0"/>
                  <a:t>, </a:t>
                </a:r>
                <a:r>
                  <a:rPr lang="en-GB" sz="2000" dirty="0" smtClean="0"/>
                  <a:t>correct to the nearest degree.</a:t>
                </a: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56" y="273132"/>
                <a:ext cx="8645236" cy="4093428"/>
              </a:xfrm>
              <a:prstGeom prst="rect">
                <a:avLst/>
              </a:prstGeom>
              <a:blipFill rotWithShape="1">
                <a:blip r:embed="rId2"/>
                <a:stretch>
                  <a:fillRect l="-705" t="-745" b="-2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56454" y="834448"/>
            <a:ext cx="3445384" cy="2122508"/>
            <a:chOff x="1979612" y="1831975"/>
            <a:chExt cx="5184776" cy="3194050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46550" y="1905000"/>
              <a:ext cx="712788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>
                  <a:latin typeface="Times New Roman" pitchFamily="18" charset="0"/>
                </a:rPr>
                <a:t>8</a:t>
              </a:r>
              <a:endParaRPr lang="en-GB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5507037" y="3235325"/>
              <a:ext cx="6223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>
                  <a:latin typeface="Times New Roman" pitchFamily="18" charset="0"/>
                </a:rPr>
                <a:t>6</a:t>
              </a:r>
              <a:endParaRPr lang="en-GB"/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059112" y="3306763"/>
              <a:ext cx="739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>
                  <a:latin typeface="Times New Roman" pitchFamily="18" charset="0"/>
                </a:rPr>
                <a:t>11</a:t>
              </a:r>
              <a:endParaRPr lang="en-GB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6048375" y="2265363"/>
              <a:ext cx="1116013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i="1">
                  <a:latin typeface="Times New Roman" pitchFamily="18" charset="0"/>
                </a:rPr>
                <a:t>Q</a:t>
              </a:r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433637" y="2092325"/>
              <a:ext cx="3589338" cy="2324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1" y="304"/>
                </a:cxn>
                <a:cxn ang="0">
                  <a:pos x="1390" y="1464"/>
                </a:cxn>
                <a:cxn ang="0">
                  <a:pos x="0" y="0"/>
                </a:cxn>
              </a:cxnLst>
              <a:rect l="0" t="0" r="r" b="b"/>
              <a:pathLst>
                <a:path w="2261" h="1464">
                  <a:moveTo>
                    <a:pt x="0" y="0"/>
                  </a:moveTo>
                  <a:lnTo>
                    <a:pt x="2261" y="304"/>
                  </a:lnTo>
                  <a:lnTo>
                    <a:pt x="1390" y="1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329112" y="4416425"/>
              <a:ext cx="1117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i="1">
                  <a:latin typeface="Times New Roman" pitchFamily="18" charset="0"/>
                </a:rPr>
                <a:t>R</a:t>
              </a:r>
              <a:endParaRPr lang="en-GB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979612" y="1831975"/>
              <a:ext cx="1116013" cy="61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GB" i="1" dirty="0">
                  <a:latin typeface="Times New Roman" pitchFamily="18" charset="0"/>
                </a:rPr>
                <a:t>P</a:t>
              </a:r>
              <a:endParaRPr lang="en-GB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635968" y="2858006"/>
                <a:ext cx="6231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968" y="2858006"/>
                <a:ext cx="62311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7020272" y="322733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724985" y="5939988"/>
                <a:ext cx="929422" cy="376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acc>
                        <m:accPr>
                          <m:chr m:val="̂"/>
                          <m:ctrlPr>
                            <a:rPr lang="en-GB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dirty="0" smtClean="0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𝐶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985" y="5939988"/>
                <a:ext cx="929422" cy="376770"/>
              </a:xfrm>
              <a:prstGeom prst="rect">
                <a:avLst/>
              </a:prstGeom>
              <a:blipFill rotWithShape="1">
                <a:blip r:embed="rId4"/>
                <a:stretch>
                  <a:fillRect t="-1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7109289" y="6309320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7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758" y="356260"/>
            <a:ext cx="8514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6. A port, B is 20 km north-east of a port, A.</a:t>
            </a:r>
          </a:p>
          <a:p>
            <a:r>
              <a:rPr lang="en-GB" sz="2000" dirty="0" smtClean="0"/>
              <a:t>    A lighthouse, L, is 5 km from B on a bearing of 260⁰ from B.</a:t>
            </a:r>
          </a:p>
          <a:p>
            <a:pPr marL="457200" lvl="0" indent="-457200">
              <a:buAutoNum type="alphaLcParenR"/>
            </a:pPr>
            <a:r>
              <a:rPr lang="en-GB" sz="2000" dirty="0" smtClean="0"/>
              <a:t>Calculate the distance AL.</a:t>
            </a:r>
          </a:p>
          <a:p>
            <a:pPr marL="457200" lvl="0" indent="-457200">
              <a:buAutoNum type="alphaLcParenR"/>
            </a:pPr>
            <a:r>
              <a:rPr lang="en-GB" sz="2000" dirty="0" smtClean="0"/>
              <a:t>Calculate, to the nearest degree, the bearing of L from A.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516216" y="3491716"/>
                <a:ext cx="748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𝐴𝐿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491716"/>
                <a:ext cx="74885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092280" y="386104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68144" y="5867980"/>
                <a:ext cx="1329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𝐵𝑒𝑎𝑟𝑖𝑛𝑔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5867980"/>
                <a:ext cx="132997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7116544" y="6237312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3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7506" y="273132"/>
                <a:ext cx="836022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7. Find angle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𝐷</m:t>
                    </m:r>
                    <m:acc>
                      <m:accPr>
                        <m:chr m:val="̂"/>
                        <m:ctrlPr>
                          <a:rPr lang="en-GB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GB" sz="2000" i="1">
                        <a:latin typeface="Cambria Math"/>
                      </a:rPr>
                      <m:t>𝐵</m:t>
                    </m:r>
                    <m:r>
                      <a:rPr lang="en-GB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/>
                  <a:t> in </a:t>
                </a:r>
                <a:r>
                  <a:rPr lang="en-GB" sz="2000" dirty="0" smtClean="0"/>
                  <a:t>the shape below</a:t>
                </a:r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  <a:p>
                <a:endParaRPr lang="en-GB" sz="20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06" y="273132"/>
                <a:ext cx="8360229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802" t="-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971601" y="788388"/>
            <a:ext cx="2865244" cy="2352579"/>
            <a:chOff x="6645" y="13020"/>
            <a:chExt cx="4125" cy="3210"/>
          </a:xfrm>
        </p:grpSpPr>
        <p:sp>
          <p:nvSpPr>
            <p:cNvPr id="36867" name="Freeform 3"/>
            <p:cNvSpPr>
              <a:spLocks/>
            </p:cNvSpPr>
            <p:nvPr/>
          </p:nvSpPr>
          <p:spPr bwMode="auto">
            <a:xfrm>
              <a:off x="7005" y="13290"/>
              <a:ext cx="3255" cy="2460"/>
            </a:xfrm>
            <a:custGeom>
              <a:avLst/>
              <a:gdLst/>
              <a:ahLst/>
              <a:cxnLst>
                <a:cxn ang="0">
                  <a:pos x="0" y="2280"/>
                </a:cxn>
                <a:cxn ang="0">
                  <a:pos x="2940" y="2280"/>
                </a:cxn>
                <a:cxn ang="0">
                  <a:pos x="2370" y="660"/>
                </a:cxn>
                <a:cxn ang="0">
                  <a:pos x="435" y="0"/>
                </a:cxn>
                <a:cxn ang="0">
                  <a:pos x="0" y="2280"/>
                </a:cxn>
              </a:cxnLst>
              <a:rect l="0" t="0" r="r" b="b"/>
              <a:pathLst>
                <a:path w="2940" h="2280">
                  <a:moveTo>
                    <a:pt x="0" y="2280"/>
                  </a:moveTo>
                  <a:lnTo>
                    <a:pt x="2940" y="2280"/>
                  </a:lnTo>
                  <a:lnTo>
                    <a:pt x="2370" y="660"/>
                  </a:lnTo>
                  <a:lnTo>
                    <a:pt x="435" y="0"/>
                  </a:lnTo>
                  <a:lnTo>
                    <a:pt x="0" y="22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6645" y="15630"/>
              <a:ext cx="6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0080" y="15645"/>
              <a:ext cx="6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9510" y="13650"/>
              <a:ext cx="6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7020" y="13020"/>
              <a:ext cx="6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6960" y="15270"/>
              <a:ext cx="891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80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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9480" y="15210"/>
              <a:ext cx="839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72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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9975" y="14490"/>
              <a:ext cx="79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6780" y="14235"/>
              <a:ext cx="79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8205" y="15660"/>
              <a:ext cx="79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372200" y="5939988"/>
                <a:ext cx="948337" cy="378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𝐷</m:t>
                      </m:r>
                      <m:acc>
                        <m:accPr>
                          <m:chr m:val="̂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939988"/>
                <a:ext cx="948337" cy="378758"/>
              </a:xfrm>
              <a:prstGeom prst="rect">
                <a:avLst/>
              </a:prstGeom>
              <a:blipFill rotWithShape="1">
                <a:blip r:embed="rId3"/>
                <a:stretch>
                  <a:fillRect t="-7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7164288" y="6309320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0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249382"/>
            <a:ext cx="8573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/>
              <a:t>8. </a:t>
            </a:r>
            <a:r>
              <a:rPr lang="en-GB" sz="2000" dirty="0" smtClean="0"/>
              <a:t>In triangle ABC where AB = 5cm, BC = 6cm and AC = 4.3cm. </a:t>
            </a:r>
            <a:endParaRPr lang="en-GB" sz="2000" dirty="0" smtClean="0"/>
          </a:p>
          <a:p>
            <a:pPr lvl="0"/>
            <a:r>
              <a:rPr lang="en-GB" sz="2000" dirty="0"/>
              <a:t> </a:t>
            </a:r>
            <a:r>
              <a:rPr lang="en-GB" sz="2000" dirty="0" smtClean="0"/>
              <a:t>     </a:t>
            </a:r>
            <a:r>
              <a:rPr lang="en-GB" sz="2000" dirty="0" smtClean="0"/>
              <a:t>Work </a:t>
            </a:r>
            <a:r>
              <a:rPr lang="en-GB" sz="2000" dirty="0" smtClean="0"/>
              <a:t>out the size </a:t>
            </a:r>
            <a:r>
              <a:rPr lang="en-GB" sz="2000" dirty="0" smtClean="0"/>
              <a:t>of </a:t>
            </a:r>
            <a:r>
              <a:rPr lang="en-GB" sz="2000" dirty="0" smtClean="0"/>
              <a:t>the largest angle.</a:t>
            </a:r>
          </a:p>
          <a:p>
            <a:r>
              <a:rPr lang="en-GB" sz="2000" dirty="0" smtClean="0"/>
              <a:t> 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72200" y="5939988"/>
                <a:ext cx="942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GB" b="0" dirty="0" smtClean="0"/>
                  <a:t>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939988"/>
                <a:ext cx="942887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16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7164288" y="6309320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4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28852" y="1591295"/>
            <a:ext cx="4572000" cy="8550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13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The Cosine Rule</a:t>
            </a: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827088" y="1628775"/>
            <a:ext cx="3168650" cy="2914650"/>
            <a:chOff x="1202" y="935"/>
            <a:chExt cx="3584" cy="2594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1383" y="1162"/>
              <a:ext cx="3085" cy="1951"/>
            </a:xfrm>
            <a:prstGeom prst="triangle">
              <a:avLst>
                <a:gd name="adj" fmla="val 266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1202" y="3067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064" y="935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468" y="3022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473" y="1889"/>
              <a:ext cx="3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199" y="1797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608" y="3202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</p:grpSp>
      <p:graphicFrame>
        <p:nvGraphicFramePr>
          <p:cNvPr id="4107" name="Object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118863"/>
              </p:ext>
            </p:extLst>
          </p:nvPr>
        </p:nvGraphicFramePr>
        <p:xfrm>
          <a:off x="4080823" y="1739941"/>
          <a:ext cx="3984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459866" imgH="203112" progId="Equation.3">
                  <p:embed/>
                </p:oleObj>
              </mc:Choice>
              <mc:Fallback>
                <p:oleObj name="Equation" r:id="rId3" imgW="1459866" imgH="203112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0823" y="1739941"/>
                        <a:ext cx="398462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863255" y="2627107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Or</a:t>
            </a:r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140200" y="3213100"/>
          <a:ext cx="40195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473200" imgH="457200" progId="Equation.3">
                  <p:embed/>
                </p:oleObj>
              </mc:Choice>
              <mc:Fallback>
                <p:oleObj name="Equation" r:id="rId5" imgW="1473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213100"/>
                        <a:ext cx="4019550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99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539750" y="549275"/>
                <a:ext cx="8064500" cy="5089525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GB" sz="2000" u="sng" dirty="0">
                    <a:solidFill>
                      <a:schemeClr val="tx1"/>
                    </a:solidFill>
                  </a:rPr>
                  <a:t>Example</a:t>
                </a:r>
                <a:r>
                  <a:rPr lang="en-GB" sz="20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l"/>
                <a:r>
                  <a:rPr lang="en-GB" sz="2000" dirty="0">
                    <a:solidFill>
                      <a:schemeClr val="tx1"/>
                    </a:solidFill>
                  </a:rPr>
                  <a:t>Find the length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in the triangle below</a:t>
                </a:r>
              </a:p>
            </p:txBody>
          </p:sp>
        </mc:Choice>
        <mc:Fallback xmlns="">
          <p:sp>
            <p:nvSpPr>
              <p:cNvPr id="2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750" y="549275"/>
                <a:ext cx="8064500" cy="5089525"/>
              </a:xfrm>
              <a:blipFill rotWithShape="1">
                <a:blip r:embed="rId3" cstate="print"/>
                <a:stretch>
                  <a:fillRect l="-832" t="-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504742" y="1516083"/>
            <a:ext cx="4079133" cy="2364510"/>
            <a:chOff x="1066" y="1344"/>
            <a:chExt cx="3176" cy="1841"/>
          </a:xfrm>
        </p:grpSpPr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1066" y="1344"/>
              <a:ext cx="3176" cy="1731"/>
            </a:xfrm>
            <a:custGeom>
              <a:avLst/>
              <a:gdLst>
                <a:gd name="T0" fmla="*/ 0 w 4740"/>
                <a:gd name="T1" fmla="*/ 1395 h 2070"/>
                <a:gd name="T2" fmla="*/ 4740 w 4740"/>
                <a:gd name="T3" fmla="*/ 2070 h 2070"/>
                <a:gd name="T4" fmla="*/ 2190 w 4740"/>
                <a:gd name="T5" fmla="*/ 0 h 2070"/>
                <a:gd name="T6" fmla="*/ 0 w 4740"/>
                <a:gd name="T7" fmla="*/ 1395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0" h="2070">
                  <a:moveTo>
                    <a:pt x="0" y="1395"/>
                  </a:moveTo>
                  <a:lnTo>
                    <a:pt x="4740" y="2070"/>
                  </a:lnTo>
                  <a:lnTo>
                    <a:pt x="2190" y="0"/>
                  </a:lnTo>
                  <a:lnTo>
                    <a:pt x="0" y="13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304" y="1859"/>
              <a:ext cx="72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8cm</a:t>
              </a:r>
              <a:endParaRPr lang="en-GB" sz="2000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2240" y="1437"/>
              <a:ext cx="72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112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328" y="1656"/>
              <a:ext cx="72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5cm</a:t>
              </a:r>
              <a:endParaRPr lang="en-GB" sz="2000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257" y="2788"/>
              <a:ext cx="72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b</a:t>
              </a:r>
              <a:endParaRPr lang="en-GB" sz="2000"/>
            </a:p>
          </p:txBody>
        </p:sp>
      </p:grpSp>
      <p:graphicFrame>
        <p:nvGraphicFramePr>
          <p:cNvPr id="33793" name="Object 1"/>
          <p:cNvGraphicFramePr>
            <a:graphicFrameLocks noGrp="1" noChangeAspect="1"/>
          </p:cNvGraphicFramePr>
          <p:nvPr/>
        </p:nvGraphicFramePr>
        <p:xfrm>
          <a:off x="4664892" y="1557770"/>
          <a:ext cx="3363220" cy="48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473120" imgH="215640" progId="Equation.3">
                  <p:embed/>
                </p:oleObj>
              </mc:Choice>
              <mc:Fallback>
                <p:oleObj name="Equation" r:id="rId4" imgW="147312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892" y="1557770"/>
                        <a:ext cx="3363220" cy="48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Grp="1" noChangeAspect="1"/>
          </p:cNvGraphicFramePr>
          <p:nvPr/>
        </p:nvGraphicFramePr>
        <p:xfrm>
          <a:off x="4686113" y="2220913"/>
          <a:ext cx="4351007" cy="485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904760" imgH="215640" progId="Equation.3">
                  <p:embed/>
                </p:oleObj>
              </mc:Choice>
              <mc:Fallback>
                <p:oleObj name="Equation" r:id="rId6" imgW="190476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13" y="2220913"/>
                        <a:ext cx="4351007" cy="485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Grp="1" noChangeAspect="1"/>
          </p:cNvGraphicFramePr>
          <p:nvPr/>
        </p:nvGraphicFramePr>
        <p:xfrm>
          <a:off x="4670813" y="2777425"/>
          <a:ext cx="18859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825480" imgH="215640" progId="Equation.3">
                  <p:embed/>
                </p:oleObj>
              </mc:Choice>
              <mc:Fallback>
                <p:oleObj name="Equation" r:id="rId8" imgW="82548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813" y="2777425"/>
                        <a:ext cx="18859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Grp="1" noChangeAspect="1"/>
          </p:cNvGraphicFramePr>
          <p:nvPr/>
        </p:nvGraphicFramePr>
        <p:xfrm>
          <a:off x="4850775" y="3321050"/>
          <a:ext cx="19732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863280" imgH="228600" progId="Equation.3">
                  <p:embed/>
                </p:oleObj>
              </mc:Choice>
              <mc:Fallback>
                <p:oleObj name="Equation" r:id="rId10" imgW="86328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0775" y="3321050"/>
                        <a:ext cx="19732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Grp="1" noChangeAspect="1"/>
          </p:cNvGraphicFramePr>
          <p:nvPr/>
        </p:nvGraphicFramePr>
        <p:xfrm>
          <a:off x="4815000" y="3919538"/>
          <a:ext cx="13335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2" imgW="583920" imgH="177480" progId="Equation.3">
                  <p:embed/>
                </p:oleObj>
              </mc:Choice>
              <mc:Fallback>
                <p:oleObj name="Equation" r:id="rId12" imgW="583920" imgH="177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000" y="3919538"/>
                        <a:ext cx="13335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4833257" y="4370106"/>
            <a:ext cx="1246909" cy="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539750" y="549275"/>
                <a:ext cx="8064500" cy="5089525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GB" sz="2000" u="sng" dirty="0">
                    <a:solidFill>
                      <a:schemeClr val="tx1"/>
                    </a:solidFill>
                  </a:rPr>
                  <a:t>Example</a:t>
                </a:r>
                <a:r>
                  <a:rPr lang="en-GB" sz="20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l"/>
                <a:r>
                  <a:rPr lang="en-GB" sz="2000" dirty="0">
                    <a:solidFill>
                      <a:schemeClr val="tx1"/>
                    </a:solidFill>
                  </a:rPr>
                  <a:t>Find the length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in the triangle below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750" y="549275"/>
                <a:ext cx="8064500" cy="5089525"/>
              </a:xfrm>
              <a:blipFill rotWithShape="1">
                <a:blip r:embed="rId3" cstate="print"/>
                <a:stretch>
                  <a:fillRect l="-832" t="-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516618" y="1406794"/>
            <a:ext cx="3794125" cy="2426201"/>
            <a:chOff x="1066" y="1335"/>
            <a:chExt cx="2904" cy="1857"/>
          </a:xfrm>
        </p:grpSpPr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1066" y="1335"/>
              <a:ext cx="2198" cy="1764"/>
            </a:xfrm>
            <a:custGeom>
              <a:avLst/>
              <a:gdLst>
                <a:gd name="T0" fmla="*/ 0 w 2198"/>
                <a:gd name="T1" fmla="*/ 1176 h 1764"/>
                <a:gd name="T2" fmla="*/ 2198 w 2198"/>
                <a:gd name="T3" fmla="*/ 1764 h 1764"/>
                <a:gd name="T4" fmla="*/ 2015 w 2198"/>
                <a:gd name="T5" fmla="*/ 0 h 1764"/>
                <a:gd name="T6" fmla="*/ 0 w 2198"/>
                <a:gd name="T7" fmla="*/ 1176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8" h="1764">
                  <a:moveTo>
                    <a:pt x="0" y="1176"/>
                  </a:moveTo>
                  <a:lnTo>
                    <a:pt x="2198" y="1764"/>
                  </a:lnTo>
                  <a:lnTo>
                    <a:pt x="2015" y="0"/>
                  </a:lnTo>
                  <a:lnTo>
                    <a:pt x="0" y="1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243" y="1979"/>
              <a:ext cx="72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9cm</a:t>
              </a:r>
              <a:endParaRPr lang="en-GB" sz="2000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699" y="1434"/>
              <a:ext cx="72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64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565" y="1570"/>
              <a:ext cx="72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10cm</a:t>
              </a:r>
              <a:endParaRPr lang="en-GB" sz="2000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018" y="2795"/>
              <a:ext cx="72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x</a:t>
              </a:r>
              <a:endParaRPr lang="en-GB" sz="2000"/>
            </a:p>
          </p:txBody>
        </p:sp>
      </p:grpSp>
      <p:graphicFrame>
        <p:nvGraphicFramePr>
          <p:cNvPr id="10" name="Object 1"/>
          <p:cNvGraphicFramePr>
            <a:graphicFrameLocks noGrp="1" noChangeAspect="1"/>
          </p:cNvGraphicFramePr>
          <p:nvPr/>
        </p:nvGraphicFramePr>
        <p:xfrm>
          <a:off x="4539613" y="2220913"/>
          <a:ext cx="45259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1981080" imgH="215640" progId="Equation.3">
                  <p:embed/>
                </p:oleObj>
              </mc:Choice>
              <mc:Fallback>
                <p:oleObj name="Equation" r:id="rId4" imgW="198108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613" y="2220913"/>
                        <a:ext cx="45259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Grp="1" noChangeAspect="1"/>
          </p:cNvGraphicFramePr>
          <p:nvPr/>
        </p:nvGraphicFramePr>
        <p:xfrm>
          <a:off x="4540188" y="2777425"/>
          <a:ext cx="18859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825480" imgH="215640" progId="Equation.3">
                  <p:embed/>
                </p:oleObj>
              </mc:Choice>
              <mc:Fallback>
                <p:oleObj name="Equation" r:id="rId6" imgW="82548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188" y="2777425"/>
                        <a:ext cx="18859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Grp="1" noChangeAspect="1"/>
          </p:cNvGraphicFramePr>
          <p:nvPr/>
        </p:nvGraphicFramePr>
        <p:xfrm>
          <a:off x="4699000" y="3361413"/>
          <a:ext cx="15668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8" imgW="685800" imgH="177480" progId="Equation.3">
                  <p:embed/>
                </p:oleObj>
              </mc:Choice>
              <mc:Fallback>
                <p:oleObj name="Equation" r:id="rId8" imgW="685800" imgH="177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3361413"/>
                        <a:ext cx="156686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809507" y="3800106"/>
            <a:ext cx="135378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3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539750" y="549275"/>
                <a:ext cx="8064500" cy="5089525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GB" sz="2000" u="sng" dirty="0">
                    <a:solidFill>
                      <a:schemeClr val="tx1"/>
                    </a:solidFill>
                  </a:rPr>
                  <a:t>Example</a:t>
                </a:r>
                <a:r>
                  <a:rPr lang="en-GB" sz="20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l"/>
                <a:r>
                  <a:rPr lang="en-GB" sz="2000" dirty="0">
                    <a:solidFill>
                      <a:schemeClr val="tx1"/>
                    </a:solidFill>
                  </a:rPr>
                  <a:t>Find the length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in the triangle below</a:t>
                </a:r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750" y="549275"/>
                <a:ext cx="8064500" cy="5089525"/>
              </a:xfrm>
              <a:blipFill rotWithShape="1">
                <a:blip r:embed="rId3" cstate="print"/>
                <a:stretch>
                  <a:fillRect l="-832" t="-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513960" y="1403248"/>
            <a:ext cx="3618654" cy="2919371"/>
            <a:chOff x="997" y="1243"/>
            <a:chExt cx="2745" cy="2323"/>
          </a:xfrm>
        </p:grpSpPr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997" y="1243"/>
              <a:ext cx="2267" cy="1975"/>
            </a:xfrm>
            <a:custGeom>
              <a:avLst/>
              <a:gdLst>
                <a:gd name="T0" fmla="*/ 0 w 2267"/>
                <a:gd name="T1" fmla="*/ 1975 h 1975"/>
                <a:gd name="T2" fmla="*/ 2267 w 2267"/>
                <a:gd name="T3" fmla="*/ 1856 h 1975"/>
                <a:gd name="T4" fmla="*/ 1581 w 2267"/>
                <a:gd name="T5" fmla="*/ 0 h 1975"/>
                <a:gd name="T6" fmla="*/ 0 w 2267"/>
                <a:gd name="T7" fmla="*/ 1975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7" h="1975">
                  <a:moveTo>
                    <a:pt x="0" y="1975"/>
                  </a:moveTo>
                  <a:lnTo>
                    <a:pt x="2267" y="1856"/>
                  </a:lnTo>
                  <a:lnTo>
                    <a:pt x="1581" y="0"/>
                  </a:lnTo>
                  <a:lnTo>
                    <a:pt x="0" y="19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882" y="3169"/>
              <a:ext cx="72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7.5cm</a:t>
              </a:r>
              <a:endParaRPr lang="en-GB" sz="2000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111" y="2931"/>
              <a:ext cx="727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48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202" y="1888"/>
              <a:ext cx="72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12.3cm</a:t>
              </a:r>
              <a:endParaRPr lang="en-GB" sz="2000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016" y="1888"/>
              <a:ext cx="72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y</a:t>
              </a:r>
              <a:endParaRPr lang="en-GB" sz="2000"/>
            </a:p>
          </p:txBody>
        </p:sp>
      </p:grpSp>
      <p:graphicFrame>
        <p:nvGraphicFramePr>
          <p:cNvPr id="9" name="Object 1"/>
          <p:cNvGraphicFramePr>
            <a:graphicFrameLocks noGrp="1" noChangeAspect="1"/>
          </p:cNvGraphicFramePr>
          <p:nvPr/>
        </p:nvGraphicFramePr>
        <p:xfrm>
          <a:off x="3531088" y="1788588"/>
          <a:ext cx="55705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2438280" imgH="241200" progId="Equation.3">
                  <p:embed/>
                </p:oleObj>
              </mc:Choice>
              <mc:Fallback>
                <p:oleObj name="Equation" r:id="rId4" imgW="2438280" imgH="241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88" y="1788588"/>
                        <a:ext cx="557053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Grp="1" noChangeAspect="1"/>
          </p:cNvGraphicFramePr>
          <p:nvPr/>
        </p:nvGraphicFramePr>
        <p:xfrm>
          <a:off x="4537963" y="2322000"/>
          <a:ext cx="17700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6" imgW="774360" imgH="241200" progId="Equation.3">
                  <p:embed/>
                </p:oleObj>
              </mc:Choice>
              <mc:Fallback>
                <p:oleObj name="Equation" r:id="rId6" imgW="774360" imgH="241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963" y="2322000"/>
                        <a:ext cx="1770062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Grp="1" noChangeAspect="1"/>
          </p:cNvGraphicFramePr>
          <p:nvPr/>
        </p:nvGraphicFramePr>
        <p:xfrm>
          <a:off x="4684713" y="2809875"/>
          <a:ext cx="159543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8" imgW="698400" imgH="203040" progId="Equation.3">
                  <p:embed/>
                </p:oleObj>
              </mc:Choice>
              <mc:Fallback>
                <p:oleObj name="Equation" r:id="rId8" imgW="698400" imgH="203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2809875"/>
                        <a:ext cx="1595437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738252" y="3253847"/>
            <a:ext cx="135378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1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381995" y="5450774"/>
            <a:ext cx="3016332" cy="12587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461139"/>
            <a:ext cx="23727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000" u="sng" dirty="0"/>
              <a:t>Example</a:t>
            </a:r>
            <a:r>
              <a:rPr lang="en-GB" sz="2000" dirty="0"/>
              <a:t>	Find angle C</a:t>
            </a:r>
          </a:p>
        </p:txBody>
      </p: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661266" y="961613"/>
            <a:ext cx="3891755" cy="2648486"/>
            <a:chOff x="1202" y="890"/>
            <a:chExt cx="3124" cy="2126"/>
          </a:xfrm>
        </p:grpSpPr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429" y="890"/>
              <a:ext cx="4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6</a:t>
              </a:r>
              <a:endParaRPr lang="en-GB" sz="2000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247" y="1839"/>
              <a:ext cx="39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5</a:t>
              </a:r>
              <a:endParaRPr lang="en-GB" sz="2000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824" y="1798"/>
              <a:ext cx="4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7</a:t>
              </a:r>
              <a:endParaRPr lang="en-GB" sz="2000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623" y="1062"/>
              <a:ext cx="70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C</a:t>
              </a:r>
              <a:endParaRPr lang="en-GB" sz="2000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1488" y="1168"/>
              <a:ext cx="2176" cy="1464"/>
            </a:xfrm>
            <a:custGeom>
              <a:avLst/>
              <a:gdLst>
                <a:gd name="T0" fmla="*/ 0 w 2865"/>
                <a:gd name="T1" fmla="*/ 0 h 1995"/>
                <a:gd name="T2" fmla="*/ 2865 w 2865"/>
                <a:gd name="T3" fmla="*/ 75 h 1995"/>
                <a:gd name="T4" fmla="*/ 1830 w 2865"/>
                <a:gd name="T5" fmla="*/ 1995 h 1995"/>
                <a:gd name="T6" fmla="*/ 0 w 2865"/>
                <a:gd name="T7" fmla="*/ 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5" h="1995">
                  <a:moveTo>
                    <a:pt x="0" y="0"/>
                  </a:moveTo>
                  <a:lnTo>
                    <a:pt x="2865" y="75"/>
                  </a:lnTo>
                  <a:lnTo>
                    <a:pt x="1830" y="1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682" y="2632"/>
              <a:ext cx="7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A</a:t>
              </a:r>
              <a:endParaRPr lang="en-GB" sz="2000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202" y="1004"/>
              <a:ext cx="703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B</a:t>
              </a:r>
              <a:endParaRPr lang="en-GB" sz="2000"/>
            </a:p>
          </p:txBody>
        </p:sp>
      </p:grpSp>
      <p:graphicFrame>
        <p:nvGraphicFramePr>
          <p:cNvPr id="11" name="Object 1"/>
          <p:cNvGraphicFramePr>
            <a:graphicFrameLocks noGrp="1" noChangeAspect="1"/>
          </p:cNvGraphicFramePr>
          <p:nvPr/>
        </p:nvGraphicFramePr>
        <p:xfrm>
          <a:off x="4664892" y="1557770"/>
          <a:ext cx="3363220" cy="48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892" y="1557770"/>
                        <a:ext cx="3363220" cy="48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Grp="1" noChangeAspect="1"/>
          </p:cNvGraphicFramePr>
          <p:nvPr/>
        </p:nvGraphicFramePr>
        <p:xfrm>
          <a:off x="4633525" y="2137788"/>
          <a:ext cx="41481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1815840" imgH="215640" progId="Equation.3">
                  <p:embed/>
                </p:oleObj>
              </mc:Choice>
              <mc:Fallback>
                <p:oleObj name="Equation" r:id="rId5" imgW="181584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25" y="2137788"/>
                        <a:ext cx="414813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Grp="1" noChangeAspect="1"/>
          </p:cNvGraphicFramePr>
          <p:nvPr/>
        </p:nvGraphicFramePr>
        <p:xfrm>
          <a:off x="4610175" y="2714113"/>
          <a:ext cx="25527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7" imgW="1117440" imgH="177480" progId="Equation.3">
                  <p:embed/>
                </p:oleObj>
              </mc:Choice>
              <mc:Fallback>
                <p:oleObj name="Equation" r:id="rId7" imgW="1117440" imgH="177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75" y="2714113"/>
                        <a:ext cx="25527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Grp="1" noChangeAspect="1"/>
          </p:cNvGraphicFramePr>
          <p:nvPr/>
        </p:nvGraphicFramePr>
        <p:xfrm>
          <a:off x="3811195" y="3174732"/>
          <a:ext cx="19161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9" imgW="838080" imgH="177480" progId="Equation.3">
                  <p:embed/>
                </p:oleObj>
              </mc:Choice>
              <mc:Fallback>
                <p:oleObj name="Equation" r:id="rId9" imgW="838080" imgH="177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195" y="3174732"/>
                        <a:ext cx="19161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Grp="1" noChangeAspect="1"/>
          </p:cNvGraphicFramePr>
          <p:nvPr/>
        </p:nvGraphicFramePr>
        <p:xfrm>
          <a:off x="4743450" y="4465638"/>
          <a:ext cx="14779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1" imgW="647640" imgH="177480" progId="Equation.3">
                  <p:embed/>
                </p:oleObj>
              </mc:Choice>
              <mc:Fallback>
                <p:oleObj name="Equation" r:id="rId11" imgW="647640" imgH="177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4465638"/>
                        <a:ext cx="147796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833257" y="4916356"/>
            <a:ext cx="1246909" cy="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Object 1"/>
          <p:cNvGraphicFramePr>
            <a:graphicFrameLocks noGrp="1" noChangeAspect="1"/>
          </p:cNvGraphicFramePr>
          <p:nvPr/>
        </p:nvGraphicFramePr>
        <p:xfrm>
          <a:off x="4158750" y="3501588"/>
          <a:ext cx="15970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3" imgW="698400" imgH="393480" progId="Equation.3">
                  <p:embed/>
                </p:oleObj>
              </mc:Choice>
              <mc:Fallback>
                <p:oleObj name="Equation" r:id="rId13" imgW="69840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750" y="3501588"/>
                        <a:ext cx="15970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4379" y="5082639"/>
            <a:ext cx="641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Alternatively you could rearrange the cosine formula and use</a:t>
            </a:r>
            <a:endParaRPr lang="en-GB" dirty="0"/>
          </a:p>
        </p:txBody>
      </p:sp>
      <p:graphicFrame>
        <p:nvGraphicFramePr>
          <p:cNvPr id="19" name="Object 1"/>
          <p:cNvGraphicFramePr>
            <a:graphicFrameLocks noGrp="1" noChangeAspect="1"/>
          </p:cNvGraphicFramePr>
          <p:nvPr/>
        </p:nvGraphicFramePr>
        <p:xfrm>
          <a:off x="4457700" y="5529263"/>
          <a:ext cx="28717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5" imgW="1257120" imgH="431640" progId="Equation.3">
                  <p:embed/>
                </p:oleObj>
              </mc:Choice>
              <mc:Fallback>
                <p:oleObj name="Equation" r:id="rId15" imgW="125712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5529263"/>
                        <a:ext cx="28717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24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/>
              <a:t>Example</a:t>
            </a:r>
            <a:r>
              <a:rPr lang="en-GB" sz="2000" dirty="0"/>
              <a:t>	</a:t>
            </a:r>
            <a:endParaRPr lang="en-GB" sz="2000" dirty="0" smtClean="0"/>
          </a:p>
          <a:p>
            <a:r>
              <a:rPr lang="en-GB" sz="2000" dirty="0" smtClean="0"/>
              <a:t>Find </a:t>
            </a:r>
            <a:r>
              <a:rPr lang="en-GB" sz="2000" dirty="0"/>
              <a:t>the size of angle B in the triangle below. Hence find the area of the </a:t>
            </a:r>
            <a:r>
              <a:rPr lang="en-GB" sz="2000" dirty="0" smtClean="0"/>
              <a:t>triangle.</a:t>
            </a:r>
            <a:endParaRPr lang="en-GB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18568"/>
            <a:ext cx="4320480" cy="224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12269042"/>
              </p:ext>
            </p:extLst>
          </p:nvPr>
        </p:nvGraphicFramePr>
        <p:xfrm>
          <a:off x="5004048" y="1518568"/>
          <a:ext cx="28432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1244520" imgH="419040" progId="Equation.3">
                  <p:embed/>
                </p:oleObj>
              </mc:Choice>
              <mc:Fallback>
                <p:oleObj name="Equation" r:id="rId4" imgW="1244520" imgH="419040" progId="Equation.3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518568"/>
                        <a:ext cx="284321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98257207"/>
              </p:ext>
            </p:extLst>
          </p:nvPr>
        </p:nvGraphicFramePr>
        <p:xfrm>
          <a:off x="4997276" y="2414017"/>
          <a:ext cx="2959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6" imgW="1295280" imgH="419040" progId="Equation.3">
                  <p:embed/>
                </p:oleObj>
              </mc:Choice>
              <mc:Fallback>
                <p:oleObj name="Equation" r:id="rId6" imgW="1295280" imgH="419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276" y="2414017"/>
                        <a:ext cx="29591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8192914"/>
              </p:ext>
            </p:extLst>
          </p:nvPr>
        </p:nvGraphicFramePr>
        <p:xfrm>
          <a:off x="4990753" y="3378200"/>
          <a:ext cx="17414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8" imgW="761760" imgH="393480" progId="Equation.3">
                  <p:embed/>
                </p:oleObj>
              </mc:Choice>
              <mc:Fallback>
                <p:oleObj name="Equation" r:id="rId8" imgW="76176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753" y="3378200"/>
                        <a:ext cx="174148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89279915"/>
              </p:ext>
            </p:extLst>
          </p:nvPr>
        </p:nvGraphicFramePr>
        <p:xfrm>
          <a:off x="5482431" y="4365104"/>
          <a:ext cx="1393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0" imgW="609480" imgH="203040" progId="Equation.3">
                  <p:embed/>
                </p:oleObj>
              </mc:Choice>
              <mc:Fallback>
                <p:oleObj name="Equation" r:id="rId10" imgW="609480" imgH="2030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431" y="4365104"/>
                        <a:ext cx="1393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36096" y="4869160"/>
            <a:ext cx="13681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855732" y="5013176"/>
                <a:ext cx="3551100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10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×8×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732" y="5013176"/>
                <a:ext cx="3551100" cy="7261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599883" y="5766672"/>
                <a:ext cx="165603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=27.81</m:t>
                    </m:r>
                  </m:oMath>
                </a14:m>
                <a:r>
                  <a:rPr lang="en-GB" sz="2200" dirty="0" smtClean="0"/>
                  <a:t> cm</a:t>
                </a:r>
                <a:r>
                  <a:rPr lang="en-GB" sz="2200" baseline="30000" dirty="0" smtClean="0"/>
                  <a:t>2</a:t>
                </a:r>
                <a:endParaRPr lang="en-GB" sz="2200" baseline="30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883" y="5766672"/>
                <a:ext cx="1656031" cy="430887"/>
              </a:xfrm>
              <a:prstGeom prst="rect">
                <a:avLst/>
              </a:prstGeom>
              <a:blipFill rotWithShape="1">
                <a:blip r:embed="rId13"/>
                <a:stretch>
                  <a:fillRect t="-8451" r="-738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995450" y="6125551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0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Questions</a:t>
            </a:r>
          </a:p>
          <a:p>
            <a:pPr marL="342900" indent="-342900">
              <a:buAutoNum type="arabicPeriod"/>
            </a:pPr>
            <a:r>
              <a:rPr lang="en-GB" dirty="0" smtClean="0"/>
              <a:t>Work </a:t>
            </a:r>
            <a:r>
              <a:rPr lang="en-GB" dirty="0"/>
              <a:t>out the lettered side for each of the </a:t>
            </a:r>
            <a:r>
              <a:rPr lang="en-GB" dirty="0" smtClean="0"/>
              <a:t>following</a:t>
            </a:r>
          </a:p>
          <a:p>
            <a:r>
              <a:rPr lang="en-GB" dirty="0" smtClean="0"/>
              <a:t>(a)			(b)			(c)</a:t>
            </a:r>
            <a:endParaRPr lang="en-GB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755576" y="1052736"/>
            <a:ext cx="2160240" cy="1903566"/>
          </a:xfrm>
          <a:custGeom>
            <a:avLst/>
            <a:gdLst>
              <a:gd name="T0" fmla="*/ 1635 w 3375"/>
              <a:gd name="T1" fmla="*/ 0 h 2637"/>
              <a:gd name="T2" fmla="*/ 0 w 3375"/>
              <a:gd name="T3" fmla="*/ 1519 h 2637"/>
              <a:gd name="T4" fmla="*/ 3375 w 3375"/>
              <a:gd name="T5" fmla="*/ 2637 h 2637"/>
              <a:gd name="T6" fmla="*/ 1635 w 3375"/>
              <a:gd name="T7" fmla="*/ 0 h 2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5" h="2637">
                <a:moveTo>
                  <a:pt x="1635" y="0"/>
                </a:moveTo>
                <a:lnTo>
                  <a:pt x="0" y="1519"/>
                </a:lnTo>
                <a:lnTo>
                  <a:pt x="3375" y="2637"/>
                </a:lnTo>
                <a:lnTo>
                  <a:pt x="163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75656" y="1183978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183978"/>
                <a:ext cx="58060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55576" y="1259468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59468"/>
                <a:ext cx="64793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754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267882" y="1619508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9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882" y="1619508"/>
                <a:ext cx="64793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849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475656" y="2483604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483604"/>
                <a:ext cx="37144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>
            <a:spLocks/>
          </p:cNvSpPr>
          <p:nvPr/>
        </p:nvSpPr>
        <p:spPr bwMode="auto">
          <a:xfrm>
            <a:off x="3419872" y="1022678"/>
            <a:ext cx="2088232" cy="2190297"/>
          </a:xfrm>
          <a:custGeom>
            <a:avLst/>
            <a:gdLst>
              <a:gd name="T0" fmla="*/ 0 w 3075"/>
              <a:gd name="T1" fmla="*/ 3233 h 3233"/>
              <a:gd name="T2" fmla="*/ 1935 w 3075"/>
              <a:gd name="T3" fmla="*/ 3030 h 3233"/>
              <a:gd name="T4" fmla="*/ 3075 w 3075"/>
              <a:gd name="T5" fmla="*/ 0 h 3233"/>
              <a:gd name="T6" fmla="*/ 0 w 3075"/>
              <a:gd name="T7" fmla="*/ 3233 h 3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75" h="3233">
                <a:moveTo>
                  <a:pt x="0" y="3233"/>
                </a:moveTo>
                <a:lnTo>
                  <a:pt x="1935" y="3030"/>
                </a:lnTo>
                <a:lnTo>
                  <a:pt x="3075" y="0"/>
                </a:lnTo>
                <a:lnTo>
                  <a:pt x="0" y="3233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83530" y="277163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530" y="2771636"/>
                <a:ext cx="70884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996074" y="3140968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8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074" y="3140968"/>
                <a:ext cx="64793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754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20619" y="2008232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16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619" y="2008232"/>
                <a:ext cx="77617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6299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170289" y="1748494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289" y="1748494"/>
                <a:ext cx="36766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6"/>
          <p:cNvSpPr>
            <a:spLocks/>
          </p:cNvSpPr>
          <p:nvPr/>
        </p:nvSpPr>
        <p:spPr bwMode="auto">
          <a:xfrm>
            <a:off x="6588224" y="1240331"/>
            <a:ext cx="2144334" cy="2067496"/>
          </a:xfrm>
          <a:custGeom>
            <a:avLst/>
            <a:gdLst>
              <a:gd name="T0" fmla="*/ 150 w 3000"/>
              <a:gd name="T1" fmla="*/ 2892 h 2892"/>
              <a:gd name="T2" fmla="*/ 0 w 3000"/>
              <a:gd name="T3" fmla="*/ 0 h 2892"/>
              <a:gd name="T4" fmla="*/ 3000 w 3000"/>
              <a:gd name="T5" fmla="*/ 679 h 2892"/>
              <a:gd name="T6" fmla="*/ 150 w 3000"/>
              <a:gd name="T7" fmla="*/ 2892 h 2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892">
                <a:moveTo>
                  <a:pt x="150" y="2892"/>
                </a:moveTo>
                <a:lnTo>
                  <a:pt x="0" y="0"/>
                </a:lnTo>
                <a:lnTo>
                  <a:pt x="3000" y="679"/>
                </a:lnTo>
                <a:lnTo>
                  <a:pt x="150" y="2892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516216" y="1331476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331476"/>
                <a:ext cx="58060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940152" y="2117826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28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117826"/>
                <a:ext cx="77617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625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436545" y="1144874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29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545" y="1144874"/>
                <a:ext cx="77617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629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668344" y="2420888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2420888"/>
                <a:ext cx="35067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05954" y="6011996"/>
                <a:ext cx="6086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54" y="6011996"/>
                <a:ext cx="608693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578836" y="6011996"/>
                <a:ext cx="604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36" y="6011996"/>
                <a:ext cx="60490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804248" y="6011996"/>
                <a:ext cx="587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6011996"/>
                <a:ext cx="587918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1187624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88088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88552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8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9552" y="476672"/>
                <a:ext cx="6698629" cy="679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GB" dirty="0" smtClean="0"/>
                  <a:t>2. In </a:t>
                </a:r>
                <a:r>
                  <a:rPr lang="en-GB" dirty="0"/>
                  <a:t>the 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𝑋𝑌𝑍</m:t>
                    </m:r>
                  </m:oMath>
                </a14:m>
                <a:r>
                  <a:rPr lang="en-GB" i="1" dirty="0"/>
                  <a:t>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𝑋𝑌</m:t>
                    </m:r>
                    <m:r>
                      <a:rPr lang="en-GB" i="1" dirty="0" smtClean="0">
                        <a:latin typeface="Cambria Math"/>
                      </a:rPr>
                      <m:t>=3.5</m:t>
                    </m:r>
                  </m:oMath>
                </a14:m>
                <a:r>
                  <a:rPr lang="en-GB" dirty="0" smtClean="0"/>
                  <a:t> cm,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𝑌𝑍</m:t>
                    </m:r>
                    <m:r>
                      <a:rPr lang="en-GB" i="1" dirty="0" smtClean="0">
                        <a:latin typeface="Cambria Math"/>
                      </a:rPr>
                      <m:t>=5.9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cm </a:t>
                </a:r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𝑋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𝑍</m:t>
                    </m:r>
                    <m:r>
                      <a:rPr lang="en-GB" b="0" i="1" smtClean="0">
                        <a:latin typeface="Cambria Math"/>
                      </a:rPr>
                      <m:t>=68°</m:t>
                    </m:r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  <a:p>
                <a:r>
                  <a:rPr lang="en-GB" dirty="0"/>
                  <a:t>Work out the length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𝑋𝑍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6698629" cy="679481"/>
              </a:xfrm>
              <a:prstGeom prst="rect">
                <a:avLst/>
              </a:prstGeom>
              <a:blipFill rotWithShape="1">
                <a:blip r:embed="rId2"/>
                <a:stretch>
                  <a:fillRect l="-820" t="-2679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04248" y="6011996"/>
                <a:ext cx="765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𝑋𝑍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6011996"/>
                <a:ext cx="76578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188552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2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334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The General Triangle</vt:lpstr>
      <vt:lpstr>The Cosine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Triangle</dc:title>
  <dc:creator>S.Cooper</dc:creator>
  <cp:lastModifiedBy>S.Cooper</cp:lastModifiedBy>
  <cp:revision>6</cp:revision>
  <dcterms:created xsi:type="dcterms:W3CDTF">2014-05-01T10:10:49Z</dcterms:created>
  <dcterms:modified xsi:type="dcterms:W3CDTF">2014-05-02T09:53:40Z</dcterms:modified>
</cp:coreProperties>
</file>