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6" r:id="rId6"/>
    <p:sldId id="261" r:id="rId7"/>
    <p:sldId id="262" r:id="rId8"/>
    <p:sldId id="264" r:id="rId9"/>
    <p:sldId id="267" r:id="rId10"/>
    <p:sldId id="268" r:id="rId11"/>
    <p:sldId id="263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54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12" Type="http://schemas.openxmlformats.org/officeDocument/2006/relationships/image" Target="../media/image91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11" Type="http://schemas.openxmlformats.org/officeDocument/2006/relationships/image" Target="../media/image90.wmf"/><Relationship Id="rId5" Type="http://schemas.openxmlformats.org/officeDocument/2006/relationships/image" Target="../media/image84.wmf"/><Relationship Id="rId10" Type="http://schemas.openxmlformats.org/officeDocument/2006/relationships/image" Target="../media/image89.wmf"/><Relationship Id="rId4" Type="http://schemas.openxmlformats.org/officeDocument/2006/relationships/image" Target="../media/image83.wmf"/><Relationship Id="rId9" Type="http://schemas.openxmlformats.org/officeDocument/2006/relationships/image" Target="../media/image8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10" Type="http://schemas.openxmlformats.org/officeDocument/2006/relationships/image" Target="../media/image101.wmf"/><Relationship Id="rId4" Type="http://schemas.openxmlformats.org/officeDocument/2006/relationships/image" Target="../media/image95.wmf"/><Relationship Id="rId9" Type="http://schemas.openxmlformats.org/officeDocument/2006/relationships/image" Target="../media/image10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image" Target="../media/image106.wmf"/><Relationship Id="rId7" Type="http://schemas.openxmlformats.org/officeDocument/2006/relationships/image" Target="../media/image110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10" Type="http://schemas.openxmlformats.org/officeDocument/2006/relationships/image" Target="../media/image113.wmf"/><Relationship Id="rId4" Type="http://schemas.openxmlformats.org/officeDocument/2006/relationships/image" Target="../media/image107.wmf"/><Relationship Id="rId9" Type="http://schemas.openxmlformats.org/officeDocument/2006/relationships/image" Target="../media/image1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wmf"/><Relationship Id="rId1" Type="http://schemas.openxmlformats.org/officeDocument/2006/relationships/image" Target="../media/image1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02A1-4C08-43D2-85A5-B2766C8BA2D0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FC04-516D-4605-8583-A9384283B9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02A1-4C08-43D2-85A5-B2766C8BA2D0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FC04-516D-4605-8583-A9384283B9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02A1-4C08-43D2-85A5-B2766C8BA2D0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FC04-516D-4605-8583-A9384283B9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41163-6E50-47B3-A6A9-4F397BE4093B}" type="datetimeFigureOut">
              <a:rPr lang="en-US"/>
              <a:pPr>
                <a:defRPr/>
              </a:pPr>
              <a:t>2/2/2012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A52D2-340B-454C-8756-6C5276BBD8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02A1-4C08-43D2-85A5-B2766C8BA2D0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FC04-516D-4605-8583-A9384283B9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02A1-4C08-43D2-85A5-B2766C8BA2D0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FC04-516D-4605-8583-A9384283B9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02A1-4C08-43D2-85A5-B2766C8BA2D0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FC04-516D-4605-8583-A9384283B9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02A1-4C08-43D2-85A5-B2766C8BA2D0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FC04-516D-4605-8583-A9384283B9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02A1-4C08-43D2-85A5-B2766C8BA2D0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FC04-516D-4605-8583-A9384283B9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02A1-4C08-43D2-85A5-B2766C8BA2D0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FC04-516D-4605-8583-A9384283B9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02A1-4C08-43D2-85A5-B2766C8BA2D0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FC04-516D-4605-8583-A9384283B9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02A1-4C08-43D2-85A5-B2766C8BA2D0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FC04-516D-4605-8583-A9384283B9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902A1-4C08-43D2-85A5-B2766C8BA2D0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AFC04-516D-4605-8583-A9384283B99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9.bin"/><Relationship Id="rId3" Type="http://schemas.openxmlformats.org/officeDocument/2006/relationships/image" Target="../media/image114.png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image" Target="../media/image115.png"/><Relationship Id="rId9" Type="http://schemas.openxmlformats.org/officeDocument/2006/relationships/oleObject" Target="../embeddings/oleObject35.bin"/><Relationship Id="rId14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4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2" Type="http://schemas.openxmlformats.org/officeDocument/2006/relationships/image" Target="../media/image6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Relationship Id="rId14" Type="http://schemas.openxmlformats.org/officeDocument/2006/relationships/image" Target="../media/image7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9.bin"/><Relationship Id="rId3" Type="http://schemas.openxmlformats.org/officeDocument/2006/relationships/image" Target="../media/image102.png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103.png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Surds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D0987AED-F966-4826-B9D9-BC0B54F03726}" type="datetime2">
              <a:rPr lang="en-GB" smtClean="0"/>
              <a:pPr/>
              <a:t>Thursday, 02 February 2012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820737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u="sng" dirty="0" smtClean="0"/>
              <a:t>Example</a:t>
            </a:r>
          </a:p>
          <a:p>
            <a:pPr>
              <a:spcBef>
                <a:spcPct val="50000"/>
              </a:spcBef>
            </a:pPr>
            <a:r>
              <a:rPr lang="en-GB" sz="2000" dirty="0"/>
              <a:t>Rationalise the denominator and simplify each of the following:</a:t>
            </a:r>
          </a:p>
          <a:p>
            <a:pPr>
              <a:spcBef>
                <a:spcPct val="50000"/>
              </a:spcBef>
            </a:pPr>
            <a:r>
              <a:rPr lang="en-GB" sz="2000" dirty="0"/>
              <a:t>(</a:t>
            </a:r>
            <a:r>
              <a:rPr lang="en-GB" sz="2000" dirty="0" err="1"/>
              <a:t>i</a:t>
            </a:r>
            <a:r>
              <a:rPr lang="en-GB" sz="2000" dirty="0" smtClean="0"/>
              <a:t>)</a:t>
            </a:r>
            <a:endParaRPr lang="en-GB" sz="2400" dirty="0"/>
          </a:p>
          <a:p>
            <a:pPr>
              <a:spcBef>
                <a:spcPct val="50000"/>
              </a:spcBef>
            </a:pPr>
            <a:endParaRPr lang="en-GB" sz="2000" dirty="0"/>
          </a:p>
          <a:p>
            <a:pPr>
              <a:spcBef>
                <a:spcPct val="50000"/>
              </a:spcBef>
            </a:pPr>
            <a:r>
              <a:rPr lang="en-GB" sz="2000" dirty="0"/>
              <a:t>(ii</a:t>
            </a:r>
            <a:r>
              <a:rPr lang="en-GB" sz="2000" dirty="0" smtClean="0"/>
              <a:t>)</a:t>
            </a:r>
            <a:endParaRPr lang="en-GB" sz="2000" dirty="0"/>
          </a:p>
          <a:p>
            <a:pPr>
              <a:spcBef>
                <a:spcPct val="50000"/>
              </a:spcBef>
            </a:pP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899592" y="1268760"/>
                <a:ext cx="921341" cy="662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2+</m:t>
                          </m:r>
                          <m:rad>
                            <m:radPr>
                              <m:degHide m:val="on"/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268760"/>
                <a:ext cx="921341" cy="66274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899592" y="2060848"/>
                <a:ext cx="921342" cy="727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GB" b="0" i="1" smtClean="0">
                              <a:latin typeface="Cambria Math"/>
                            </a:rPr>
                            <m:t>−3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GB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060848"/>
                <a:ext cx="921342" cy="727828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67544" y="342900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(</a:t>
            </a:r>
            <a:r>
              <a:rPr lang="en-GB" sz="2000" dirty="0" err="1" smtClean="0"/>
              <a:t>i</a:t>
            </a:r>
            <a:r>
              <a:rPr lang="en-GB" sz="2000" dirty="0" smtClean="0"/>
              <a:t>) </a:t>
            </a:r>
            <a:endParaRPr lang="en-GB" sz="2000" dirty="0"/>
          </a:p>
        </p:txBody>
      </p:sp>
      <p:graphicFrame>
        <p:nvGraphicFramePr>
          <p:cNvPr id="6" name="Object 7"/>
          <p:cNvGraphicFramePr>
            <a:graphicFrameLocks noGrp="1" noChangeAspect="1"/>
          </p:cNvGraphicFramePr>
          <p:nvPr/>
        </p:nvGraphicFramePr>
        <p:xfrm>
          <a:off x="947738" y="3284538"/>
          <a:ext cx="906462" cy="792162"/>
        </p:xfrm>
        <a:graphic>
          <a:graphicData uri="http://schemas.openxmlformats.org/presentationml/2006/ole">
            <p:oleObj spid="_x0000_s23554" name="Equation" r:id="rId5" imgW="482400" imgH="41904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Grp="1" noChangeAspect="1"/>
          </p:cNvGraphicFramePr>
          <p:nvPr/>
        </p:nvGraphicFramePr>
        <p:xfrm>
          <a:off x="1824038" y="3213100"/>
          <a:ext cx="1073150" cy="863600"/>
        </p:xfrm>
        <a:graphic>
          <a:graphicData uri="http://schemas.openxmlformats.org/presentationml/2006/ole">
            <p:oleObj spid="_x0000_s23555" name="Equation" r:id="rId6" imgW="571320" imgH="45720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Grp="1" noChangeAspect="1"/>
          </p:cNvGraphicFramePr>
          <p:nvPr/>
        </p:nvGraphicFramePr>
        <p:xfrm>
          <a:off x="2844800" y="3213100"/>
          <a:ext cx="1382713" cy="815975"/>
        </p:xfrm>
        <a:graphic>
          <a:graphicData uri="http://schemas.openxmlformats.org/presentationml/2006/ole">
            <p:oleObj spid="_x0000_s23556" name="Equation" r:id="rId7" imgW="736560" imgH="431640" progId="Equation.3">
              <p:embed/>
            </p:oleObj>
          </a:graphicData>
        </a:graphic>
      </p:graphicFrame>
      <p:graphicFrame>
        <p:nvGraphicFramePr>
          <p:cNvPr id="10" name="Object 7"/>
          <p:cNvGraphicFramePr>
            <a:graphicFrameLocks noGrp="1" noChangeAspect="1"/>
          </p:cNvGraphicFramePr>
          <p:nvPr/>
        </p:nvGraphicFramePr>
        <p:xfrm>
          <a:off x="4267820" y="3213100"/>
          <a:ext cx="1384300" cy="815975"/>
        </p:xfrm>
        <a:graphic>
          <a:graphicData uri="http://schemas.openxmlformats.org/presentationml/2006/ole">
            <p:oleObj spid="_x0000_s23557" name="Equation" r:id="rId8" imgW="736560" imgH="431640" progId="Equation.3">
              <p:embed/>
            </p:oleObj>
          </a:graphicData>
        </a:graphic>
      </p:graphicFrame>
      <p:graphicFrame>
        <p:nvGraphicFramePr>
          <p:cNvPr id="11" name="Object 7"/>
          <p:cNvGraphicFramePr>
            <a:graphicFrameLocks noGrp="1" noChangeAspect="1"/>
          </p:cNvGraphicFramePr>
          <p:nvPr/>
        </p:nvGraphicFramePr>
        <p:xfrm>
          <a:off x="5605463" y="3405188"/>
          <a:ext cx="1335087" cy="431800"/>
        </p:xfrm>
        <a:graphic>
          <a:graphicData uri="http://schemas.openxmlformats.org/presentationml/2006/ole">
            <p:oleObj spid="_x0000_s23558" name="Equation" r:id="rId9" imgW="711000" imgH="228600" progId="Equation.3">
              <p:embed/>
            </p:oleObj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5868144" y="3861048"/>
            <a:ext cx="10081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7544" y="4581425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(ii) </a:t>
            </a:r>
            <a:endParaRPr lang="en-GB" sz="2000" dirty="0"/>
          </a:p>
        </p:txBody>
      </p:sp>
      <p:graphicFrame>
        <p:nvGraphicFramePr>
          <p:cNvPr id="14" name="Object 7"/>
          <p:cNvGraphicFramePr>
            <a:graphicFrameLocks noGrp="1" noChangeAspect="1"/>
          </p:cNvGraphicFramePr>
          <p:nvPr/>
        </p:nvGraphicFramePr>
        <p:xfrm>
          <a:off x="958850" y="4402138"/>
          <a:ext cx="884238" cy="863600"/>
        </p:xfrm>
        <a:graphic>
          <a:graphicData uri="http://schemas.openxmlformats.org/presentationml/2006/ole">
            <p:oleObj spid="_x0000_s23559" name="Equation" r:id="rId10" imgW="469800" imgH="457200" progId="Equation.3">
              <p:embed/>
            </p:oleObj>
          </a:graphicData>
        </a:graphic>
      </p:graphicFrame>
      <p:graphicFrame>
        <p:nvGraphicFramePr>
          <p:cNvPr id="15" name="Object 7"/>
          <p:cNvGraphicFramePr>
            <a:graphicFrameLocks noGrp="1" noChangeAspect="1"/>
          </p:cNvGraphicFramePr>
          <p:nvPr/>
        </p:nvGraphicFramePr>
        <p:xfrm>
          <a:off x="1836738" y="4365625"/>
          <a:ext cx="1049337" cy="863600"/>
        </p:xfrm>
        <a:graphic>
          <a:graphicData uri="http://schemas.openxmlformats.org/presentationml/2006/ole">
            <p:oleObj spid="_x0000_s23560" name="Equation" r:id="rId11" imgW="558720" imgH="457200" progId="Equation.3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Grp="1" noChangeAspect="1"/>
          </p:cNvGraphicFramePr>
          <p:nvPr/>
        </p:nvGraphicFramePr>
        <p:xfrm>
          <a:off x="2987675" y="4365625"/>
          <a:ext cx="2289175" cy="815975"/>
        </p:xfrm>
        <a:graphic>
          <a:graphicData uri="http://schemas.openxmlformats.org/presentationml/2006/ole">
            <p:oleObj spid="_x0000_s23561" name="Equation" r:id="rId12" imgW="1218960" imgH="431640" progId="Equation.3">
              <p:embed/>
            </p:oleObj>
          </a:graphicData>
        </a:graphic>
      </p:graphicFrame>
      <p:graphicFrame>
        <p:nvGraphicFramePr>
          <p:cNvPr id="17" name="Object 7"/>
          <p:cNvGraphicFramePr>
            <a:graphicFrameLocks noGrp="1" noChangeAspect="1"/>
          </p:cNvGraphicFramePr>
          <p:nvPr/>
        </p:nvGraphicFramePr>
        <p:xfrm>
          <a:off x="3046413" y="5229225"/>
          <a:ext cx="1263650" cy="815975"/>
        </p:xfrm>
        <a:graphic>
          <a:graphicData uri="http://schemas.openxmlformats.org/presentationml/2006/ole">
            <p:oleObj spid="_x0000_s23562" name="Equation" r:id="rId13" imgW="672840" imgH="431640" progId="Equation.3">
              <p:embed/>
            </p:oleObj>
          </a:graphicData>
        </a:graphic>
      </p:graphicFrame>
      <p:graphicFrame>
        <p:nvGraphicFramePr>
          <p:cNvPr id="18" name="Object 7"/>
          <p:cNvGraphicFramePr>
            <a:graphicFrameLocks noGrp="1" noChangeAspect="1"/>
          </p:cNvGraphicFramePr>
          <p:nvPr/>
        </p:nvGraphicFramePr>
        <p:xfrm>
          <a:off x="4429125" y="5445125"/>
          <a:ext cx="1216025" cy="407988"/>
        </p:xfrm>
        <a:graphic>
          <a:graphicData uri="http://schemas.openxmlformats.org/presentationml/2006/ole">
            <p:oleObj spid="_x0000_s23563" name="Equation" r:id="rId14" imgW="647640" imgH="215640" progId="Equation.3">
              <p:embed/>
            </p:oleObj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4775373" y="5889897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7112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4969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u="sng" dirty="0" smtClean="0"/>
              <a:t>A Level Past Paper Questions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 smtClean="0"/>
              <a:t>Simplify                  , expressing your answer in surd form.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GB" sz="2000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GB" sz="2000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GB" sz="2000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GB" sz="2000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GB" sz="2000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 smtClean="0"/>
              <a:t>Simplify the following</a:t>
            </a:r>
          </a:p>
          <a:p>
            <a:pPr marL="457200" indent="-457200">
              <a:lnSpc>
                <a:spcPct val="150000"/>
              </a:lnSpc>
            </a:pPr>
            <a:r>
              <a:rPr lang="en-GB" sz="2000" dirty="0" smtClean="0"/>
              <a:t>a)        </a:t>
            </a:r>
          </a:p>
          <a:p>
            <a:pPr marL="457200" indent="-457200">
              <a:lnSpc>
                <a:spcPct val="150000"/>
              </a:lnSpc>
            </a:pPr>
            <a:endParaRPr lang="en-GB" sz="2000" dirty="0" smtClean="0"/>
          </a:p>
          <a:p>
            <a:pPr marL="457200" indent="-457200">
              <a:lnSpc>
                <a:spcPct val="150000"/>
              </a:lnSpc>
            </a:pPr>
            <a:r>
              <a:rPr lang="en-GB" sz="2000" dirty="0" smtClean="0"/>
              <a:t>b)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63688" y="620688"/>
          <a:ext cx="827016" cy="804664"/>
        </p:xfrm>
        <a:graphic>
          <a:graphicData uri="http://schemas.openxmlformats.org/presentationml/2006/ole">
            <p:oleObj spid="_x0000_s24580" name="Equation" r:id="rId3" imgW="469800" imgH="457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55576" y="4797152"/>
          <a:ext cx="962025" cy="804863"/>
        </p:xfrm>
        <a:graphic>
          <a:graphicData uri="http://schemas.openxmlformats.org/presentationml/2006/ole">
            <p:oleObj spid="_x0000_s24581" name="Equation" r:id="rId4" imgW="545760" imgH="457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55576" y="3933056"/>
          <a:ext cx="1946275" cy="804862"/>
        </p:xfrm>
        <a:graphic>
          <a:graphicData uri="http://schemas.openxmlformats.org/presentationml/2006/ole">
            <p:oleObj spid="_x0000_s24582" name="Equation" r:id="rId5" imgW="11048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04664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/>
              <a:t>3. Simplify each of the following expressions, expressing your answers in surd 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 </a:t>
            </a:r>
            <a:r>
              <a:rPr lang="en-GB" sz="2000" dirty="0" smtClean="0"/>
              <a:t>    form.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a)   </a:t>
            </a:r>
          </a:p>
          <a:p>
            <a:pPr>
              <a:lnSpc>
                <a:spcPct val="150000"/>
              </a:lnSpc>
            </a:pPr>
            <a:endParaRPr lang="en-GB" sz="2000" dirty="0" smtClean="0"/>
          </a:p>
          <a:p>
            <a:pPr>
              <a:lnSpc>
                <a:spcPct val="150000"/>
              </a:lnSpc>
            </a:pPr>
            <a:endParaRPr lang="en-GB" sz="2000" dirty="0" smtClean="0"/>
          </a:p>
          <a:p>
            <a:pPr>
              <a:lnSpc>
                <a:spcPct val="150000"/>
              </a:lnSpc>
            </a:pPr>
            <a:r>
              <a:rPr lang="en-GB" sz="2000" dirty="0" smtClean="0"/>
              <a:t>b) </a:t>
            </a:r>
            <a:endParaRPr lang="en-GB" sz="2000" dirty="0"/>
          </a:p>
        </p:txBody>
      </p:sp>
      <p:graphicFrame>
        <p:nvGraphicFramePr>
          <p:cNvPr id="25603" name="Object 4"/>
          <p:cNvGraphicFramePr>
            <a:graphicFrameLocks noChangeAspect="1"/>
          </p:cNvGraphicFramePr>
          <p:nvPr/>
        </p:nvGraphicFramePr>
        <p:xfrm>
          <a:off x="755576" y="2564904"/>
          <a:ext cx="984250" cy="804863"/>
        </p:xfrm>
        <a:graphic>
          <a:graphicData uri="http://schemas.openxmlformats.org/presentationml/2006/ole">
            <p:oleObj spid="_x0000_s25603" name="Equation" r:id="rId3" imgW="558720" imgH="45720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755576" y="1412776"/>
          <a:ext cx="2079625" cy="403225"/>
        </p:xfrm>
        <a:graphic>
          <a:graphicData uri="http://schemas.openxmlformats.org/presentationml/2006/ole">
            <p:oleObj spid="_x0000_s25604" name="Equation" r:id="rId4" imgW="1180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851920" y="5517232"/>
            <a:ext cx="2304256" cy="864096"/>
          </a:xfrm>
          <a:prstGeom prst="roundRect">
            <a:avLst/>
          </a:prstGeom>
          <a:solidFill>
            <a:srgbClr val="F7544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2771800" y="2348880"/>
            <a:ext cx="4176464" cy="26642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86394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GB" dirty="0" smtClean="0"/>
              <a:t>Definition of a surd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557536"/>
            <a:ext cx="7777163" cy="12954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130000"/>
              </a:lnSpc>
            </a:pPr>
            <a:r>
              <a:rPr lang="en-GB" sz="2000" dirty="0" smtClean="0">
                <a:solidFill>
                  <a:schemeClr val="tx1"/>
                </a:solidFill>
              </a:rPr>
              <a:t>     and      , etc are irrational numbers which are in surd form.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27596" y="1569492"/>
          <a:ext cx="441669" cy="395836"/>
        </p:xfrm>
        <a:graphic>
          <a:graphicData uri="http://schemas.openxmlformats.org/presentationml/2006/ole">
            <p:oleObj spid="_x0000_s1058" name="Equation" r:id="rId3" imgW="241091" imgH="215713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1331640" y="1556792"/>
          <a:ext cx="419447" cy="419447"/>
        </p:xfrm>
        <a:graphic>
          <a:graphicData uri="http://schemas.openxmlformats.org/presentationml/2006/ole">
            <p:oleObj spid="_x0000_s1059" name="Equation" r:id="rId4" imgW="228600" imgH="228600" progId="Equation.3">
              <p:embed/>
            </p:oleObj>
          </a:graphicData>
        </a:graphic>
      </p:graphicFrame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467544" y="2348880"/>
            <a:ext cx="10477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600" u="sng" dirty="0"/>
              <a:t>Laws:</a:t>
            </a: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221038" y="2708275"/>
          <a:ext cx="1390650" cy="568325"/>
        </p:xfrm>
        <a:graphic>
          <a:graphicData uri="http://schemas.openxmlformats.org/presentationml/2006/ole">
            <p:oleObj spid="_x0000_s1060" name="Equation" r:id="rId5" imgW="558800" imgH="22860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3131840" y="3784600"/>
          <a:ext cx="1389063" cy="568325"/>
        </p:xfrm>
        <a:graphic>
          <a:graphicData uri="http://schemas.openxmlformats.org/presentationml/2006/ole">
            <p:oleObj spid="_x0000_s1061" name="Equation" r:id="rId6" imgW="558800" imgH="228600" progId="Equation.3">
              <p:embed/>
            </p:oleObj>
          </a:graphicData>
        </a:graphic>
      </p:graphicFrame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4213" y="5516563"/>
            <a:ext cx="5292725" cy="712787"/>
            <a:chOff x="431" y="3475"/>
            <a:chExt cx="3334" cy="449"/>
          </a:xfrm>
        </p:grpSpPr>
        <p:sp>
          <p:nvSpPr>
            <p:cNvPr id="1035" name="Text Box 9"/>
            <p:cNvSpPr txBox="1">
              <a:spLocks noChangeArrowheads="1"/>
            </p:cNvSpPr>
            <p:nvPr/>
          </p:nvSpPr>
          <p:spPr bwMode="auto">
            <a:xfrm>
              <a:off x="431" y="3475"/>
              <a:ext cx="173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600" u="sng" dirty="0"/>
                <a:t>The special case:</a:t>
              </a:r>
            </a:p>
          </p:txBody>
        </p:sp>
        <p:graphicFrame>
          <p:nvGraphicFramePr>
            <p:cNvPr id="1030" name="Object 10"/>
            <p:cNvGraphicFramePr>
              <a:graphicFrameLocks noChangeAspect="1"/>
            </p:cNvGraphicFramePr>
            <p:nvPr/>
          </p:nvGraphicFramePr>
          <p:xfrm>
            <a:off x="2530" y="3566"/>
            <a:ext cx="1235" cy="358"/>
          </p:xfrm>
          <a:graphic>
            <a:graphicData uri="http://schemas.openxmlformats.org/presentationml/2006/ole">
              <p:oleObj spid="_x0000_s1062" name="Equation" r:id="rId7" imgW="787400" imgH="228600" progId="Equation.3">
                <p:embed/>
              </p:oleObj>
            </a:graphicData>
          </a:graphic>
        </p:graphicFrame>
      </p:grpSp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4644008" y="2708920"/>
          <a:ext cx="1074738" cy="568325"/>
        </p:xfrm>
        <a:graphic>
          <a:graphicData uri="http://schemas.openxmlformats.org/presentationml/2006/ole">
            <p:oleObj spid="_x0000_s1063" name="Equation" r:id="rId8" imgW="431613" imgH="228501" progId="Equation.3">
              <p:embed/>
            </p:oleObj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4572000" y="3516486"/>
          <a:ext cx="979487" cy="1136650"/>
        </p:xfrm>
        <a:graphic>
          <a:graphicData uri="http://schemas.openxmlformats.org/presentationml/2006/ole">
            <p:oleObj spid="_x0000_s1064" name="Equation" r:id="rId9" imgW="393529" imgH="457002" progId="Equation.3">
              <p:embed/>
            </p:oleObj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5580112" y="3501008"/>
          <a:ext cx="979487" cy="1104900"/>
        </p:xfrm>
        <a:graphic>
          <a:graphicData uri="http://schemas.openxmlformats.org/presentationml/2006/ole">
            <p:oleObj spid="_x0000_s1065" name="Equation" r:id="rId10" imgW="393529" imgH="44430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0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436" name="Text Box 4"/>
              <p:cNvSpPr txBox="1">
                <a:spLocks noChangeArrowheads="1"/>
              </p:cNvSpPr>
              <p:nvPr/>
            </p:nvSpPr>
            <p:spPr bwMode="auto">
              <a:xfrm>
                <a:off x="395288" y="260350"/>
                <a:ext cx="7129462" cy="2521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GB" sz="2000" u="sng" dirty="0" smtClean="0"/>
                  <a:t>Example</a:t>
                </a:r>
              </a:p>
              <a:p>
                <a:pPr marL="342900" indent="-342900">
                  <a:lnSpc>
                    <a:spcPct val="150000"/>
                  </a:lnSpc>
                  <a:spcBef>
                    <a:spcPct val="50000"/>
                  </a:spcBef>
                  <a:buFontTx/>
                  <a:buAutoNum type="alphaLcParenR"/>
                </a:pPr>
                <a:r>
                  <a:rPr lang="en-GB" sz="2000" dirty="0" smtClean="0"/>
                  <a:t>Simplify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/>
                          </a:rPr>
                          <m:t>8</m:t>
                        </m:r>
                      </m:e>
                    </m:rad>
                  </m:oMath>
                </a14:m>
                <a:endParaRPr lang="en-GB" sz="2000" dirty="0"/>
              </a:p>
              <a:p>
                <a:pPr marL="342900" indent="-342900">
                  <a:lnSpc>
                    <a:spcPct val="150000"/>
                  </a:lnSpc>
                  <a:spcBef>
                    <a:spcPct val="50000"/>
                  </a:spcBef>
                  <a:buFontTx/>
                  <a:buAutoNum type="alphaLcParenR"/>
                </a:pPr>
                <a:r>
                  <a:rPr lang="en-GB" sz="2000" dirty="0"/>
                  <a:t>Hence </a:t>
                </a:r>
                <a:r>
                  <a:rPr lang="en-GB" sz="2000" dirty="0" smtClean="0"/>
                  <a:t>simplify	(</a:t>
                </a:r>
                <a:r>
                  <a:rPr lang="en-GB" sz="2000" dirty="0" err="1"/>
                  <a:t>i</a:t>
                </a:r>
                <a:r>
                  <a:rPr lang="en-GB" sz="2000" dirty="0" smtClean="0"/>
                  <a:t>)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/>
                          </a:rPr>
                          <m:t>8</m:t>
                        </m:r>
                      </m:e>
                    </m:rad>
                    <m:r>
                      <a:rPr lang="en-GB" sz="2000" b="0" i="1" smtClean="0"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/>
                          </a:rPr>
                          <m:t>32</m:t>
                        </m:r>
                      </m:e>
                    </m:rad>
                    <m:r>
                      <a:rPr lang="en-GB" sz="2000" b="0" i="1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/>
                          </a:rPr>
                          <m:t>50</m:t>
                        </m:r>
                      </m:e>
                    </m:rad>
                  </m:oMath>
                </a14:m>
                <a:endParaRPr lang="en-GB" sz="2000" dirty="0"/>
              </a:p>
              <a:p>
                <a:pPr marL="2171700" lvl="4" indent="-342900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GB" sz="2000" dirty="0"/>
                  <a:t>		(ii</a:t>
                </a:r>
                <a:r>
                  <a:rPr lang="en-GB" sz="2000" dirty="0" smtClean="0"/>
                  <a:t>)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/>
                          </a:rPr>
                          <m:t>8</m:t>
                        </m:r>
                      </m:e>
                    </m:rad>
                    <m:r>
                      <a:rPr lang="en-GB" sz="2000" i="1" smtClean="0"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72</m:t>
                        </m:r>
                      </m:e>
                    </m:rad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1843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260350"/>
                <a:ext cx="7129462" cy="2521268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941" b="-363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235657" y="2924944"/>
                <a:ext cx="936104" cy="462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200" dirty="0" smtClean="0"/>
                  <a:t>a)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i="1">
                            <a:latin typeface="Cambria Math"/>
                          </a:rPr>
                          <m:t>8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57" y="2924944"/>
                <a:ext cx="936104" cy="46288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8497" t="-1316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1027745" y="2924944"/>
                <a:ext cx="1440160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</a:rPr>
                          <m:t>4</m:t>
                        </m:r>
                        <m:r>
                          <a:rPr lang="en-GB" sz="2200" b="0" i="1" smtClean="0">
                            <a:latin typeface="Cambria Math"/>
                            <a:ea typeface="Cambria Math"/>
                          </a:rPr>
                          <m:t>×2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745" y="2924944"/>
                <a:ext cx="1440160" cy="47852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2395897" y="2924944"/>
                <a:ext cx="1440160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=</m:t>
                    </m:r>
                    <m:r>
                      <a:rPr lang="en-GB" sz="2200" b="0" i="1" smtClean="0">
                        <a:latin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897" y="2924944"/>
                <a:ext cx="1440160" cy="478529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235657" y="3454527"/>
                <a:ext cx="1080120" cy="462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200" dirty="0" smtClean="0"/>
                  <a:t>b)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</a:rPr>
                          <m:t>32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57" y="3454527"/>
                <a:ext cx="1080120" cy="462884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7345" t="-1316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1027745" y="3454527"/>
                <a:ext cx="1440160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</a:rPr>
                          <m:t>16</m:t>
                        </m:r>
                        <m:r>
                          <a:rPr lang="en-GB" sz="2200" b="0" i="1" smtClean="0">
                            <a:latin typeface="Cambria Math"/>
                            <a:ea typeface="Cambria Math"/>
                          </a:rPr>
                          <m:t>×2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745" y="3454527"/>
                <a:ext cx="1440160" cy="478529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r="-4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2395897" y="3454527"/>
                <a:ext cx="1440160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=</m:t>
                    </m:r>
                    <m:r>
                      <a:rPr lang="en-GB" sz="2200" b="0" i="1" smtClean="0">
                        <a:latin typeface="Cambria Math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897" y="3454527"/>
                <a:ext cx="1440160" cy="478529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2755937" y="3429000"/>
            <a:ext cx="504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379673" y="3958583"/>
                <a:ext cx="936104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2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</a:rPr>
                          <m:t>50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673" y="3958583"/>
                <a:ext cx="936104" cy="478529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1027745" y="3958583"/>
                <a:ext cx="1440160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</a:rPr>
                          <m:t>25</m:t>
                        </m:r>
                        <m:r>
                          <a:rPr lang="en-GB" sz="2200" b="0" i="1" smtClean="0">
                            <a:latin typeface="Cambria Math"/>
                            <a:ea typeface="Cambria Math"/>
                          </a:rPr>
                          <m:t>×2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745" y="3958583"/>
                <a:ext cx="1440160" cy="478529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r="-4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2395897" y="3958583"/>
                <a:ext cx="1440160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=</m:t>
                    </m:r>
                    <m:r>
                      <a:rPr lang="en-GB" sz="2200" b="0" i="1" smtClean="0">
                        <a:latin typeface="Cambria Math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897" y="3958583"/>
                <a:ext cx="1440160" cy="478529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/>
              <p:cNvSpPr/>
              <p:nvPr/>
            </p:nvSpPr>
            <p:spPr>
              <a:xfrm>
                <a:off x="19633" y="4653136"/>
                <a:ext cx="2252989" cy="477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i="1">
                              <a:latin typeface="Cambria Math"/>
                            </a:rPr>
                            <m:t>8</m:t>
                          </m:r>
                        </m:e>
                      </m:rad>
                      <m:r>
                        <a:rPr lang="en-GB" sz="2200" i="1">
                          <a:latin typeface="Cambria Math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i="1">
                              <a:latin typeface="Cambria Math"/>
                            </a:rPr>
                            <m:t>32</m:t>
                          </m:r>
                        </m:e>
                      </m:rad>
                      <m:r>
                        <a:rPr lang="en-GB" sz="2200" i="1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i="1">
                              <a:latin typeface="Cambria Math"/>
                            </a:rPr>
                            <m:t>50</m:t>
                          </m:r>
                        </m:e>
                      </m:rad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3" y="4653136"/>
                <a:ext cx="2252989" cy="477695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Rectangle 18"/>
              <p:cNvSpPr/>
              <p:nvPr/>
            </p:nvSpPr>
            <p:spPr>
              <a:xfrm>
                <a:off x="2251881" y="4653136"/>
                <a:ext cx="2696829" cy="4708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2200" i="1">
                          <a:latin typeface="Cambria Math"/>
                        </a:rPr>
                        <m:t>+</m:t>
                      </m:r>
                      <m:r>
                        <a:rPr lang="en-GB" sz="2200" b="0" i="1" smtClean="0">
                          <a:latin typeface="Cambria Math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i="1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2200" i="1">
                          <a:latin typeface="Cambria Math"/>
                        </a:rPr>
                        <m:t>−</m:t>
                      </m:r>
                      <m:r>
                        <a:rPr lang="en-GB" sz="2200" b="0" i="1" smtClean="0">
                          <a:latin typeface="Cambria Math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881" y="4653136"/>
                <a:ext cx="2696829" cy="470835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Rectangle 19"/>
              <p:cNvSpPr/>
              <p:nvPr/>
            </p:nvSpPr>
            <p:spPr>
              <a:xfrm>
                <a:off x="2251881" y="5229200"/>
                <a:ext cx="877933" cy="4708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881" y="5229200"/>
                <a:ext cx="877933" cy="470835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2611921" y="5661248"/>
            <a:ext cx="504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5364088" y="3284984"/>
                <a:ext cx="936104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2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</a:rPr>
                          <m:t>72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284984"/>
                <a:ext cx="936104" cy="478529"/>
              </a:xfrm>
              <a:prstGeom prst="rect">
                <a:avLst/>
              </a:prstGeom>
              <a:blipFill rotWithShape="1">
                <a:blip r:embed="rId1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TextBox 22"/>
              <p:cNvSpPr txBox="1"/>
              <p:nvPr/>
            </p:nvSpPr>
            <p:spPr>
              <a:xfrm>
                <a:off x="6012160" y="3284984"/>
                <a:ext cx="1440160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</a:rPr>
                          <m:t>36</m:t>
                        </m:r>
                        <m:r>
                          <a:rPr lang="en-GB" sz="2200" b="0" i="1" smtClean="0">
                            <a:latin typeface="Cambria Math"/>
                            <a:ea typeface="Cambria Math"/>
                          </a:rPr>
                          <m:t>×2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284984"/>
                <a:ext cx="1440160" cy="478529"/>
              </a:xfrm>
              <a:prstGeom prst="rect">
                <a:avLst/>
              </a:prstGeom>
              <a:blipFill rotWithShape="1">
                <a:blip r:embed="rId16" cstate="print"/>
                <a:stretch>
                  <a:fillRect r="-8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Box 23"/>
              <p:cNvSpPr txBox="1"/>
              <p:nvPr/>
            </p:nvSpPr>
            <p:spPr>
              <a:xfrm>
                <a:off x="7380312" y="3284984"/>
                <a:ext cx="1440160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=</m:t>
                    </m:r>
                    <m:r>
                      <a:rPr lang="en-GB" sz="2200" b="0" i="1" smtClean="0">
                        <a:latin typeface="Cambria Math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3284984"/>
                <a:ext cx="1440160" cy="478529"/>
              </a:xfrm>
              <a:prstGeom prst="rect">
                <a:avLst/>
              </a:prstGeom>
              <a:blipFill rotWithShape="1">
                <a:blip r:embed="rId1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Rectangle 6"/>
              <p:cNvSpPr/>
              <p:nvPr/>
            </p:nvSpPr>
            <p:spPr>
              <a:xfrm>
                <a:off x="5220072" y="4005064"/>
                <a:ext cx="1413272" cy="4708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i="1">
                              <a:latin typeface="Cambria Math"/>
                            </a:rPr>
                            <m:t>8</m:t>
                          </m:r>
                        </m:e>
                      </m:rad>
                      <m:r>
                        <a:rPr lang="en-GB" sz="2200" i="1">
                          <a:latin typeface="Cambria Math"/>
                          <a:ea typeface="Cambria Math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i="1">
                              <a:latin typeface="Cambria Math"/>
                              <a:ea typeface="Cambria Math"/>
                            </a:rPr>
                            <m:t>72</m:t>
                          </m:r>
                        </m:e>
                      </m:rad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4005064"/>
                <a:ext cx="1413272" cy="470835"/>
              </a:xfrm>
              <a:prstGeom prst="rect">
                <a:avLst/>
              </a:prstGeom>
              <a:blipFill rotWithShape="1">
                <a:blip r:embed="rId1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Rectangle 25"/>
              <p:cNvSpPr/>
              <p:nvPr/>
            </p:nvSpPr>
            <p:spPr>
              <a:xfrm>
                <a:off x="6516216" y="4005064"/>
                <a:ext cx="1857111" cy="4708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22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2200" b="0" i="1" smtClean="0">
                          <a:latin typeface="Cambria Math"/>
                          <a:ea typeface="Cambria Math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i="1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4005064"/>
                <a:ext cx="1857111" cy="470835"/>
              </a:xfrm>
              <a:prstGeom prst="rect">
                <a:avLst/>
              </a:prstGeom>
              <a:blipFill rotWithShape="1">
                <a:blip r:embed="rId1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Rectangle 26"/>
              <p:cNvSpPr/>
              <p:nvPr/>
            </p:nvSpPr>
            <p:spPr>
              <a:xfrm>
                <a:off x="6588224" y="4581128"/>
                <a:ext cx="2511906" cy="4708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=2</m:t>
                      </m:r>
                      <m:r>
                        <a:rPr lang="en-GB" sz="22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2200" b="0" i="1" smtClean="0">
                          <a:latin typeface="Cambria Math"/>
                          <a:ea typeface="Cambria Math"/>
                        </a:rPr>
                        <m:t>6×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i="1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2200" i="1" smtClean="0">
                          <a:latin typeface="Cambria Math"/>
                          <a:ea typeface="Cambria Math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i="1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4581128"/>
                <a:ext cx="2511906" cy="470835"/>
              </a:xfrm>
              <a:prstGeom prst="rect">
                <a:avLst/>
              </a:prstGeom>
              <a:blipFill rotWithShape="1">
                <a:blip r:embed="rId2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Rectangle 27"/>
              <p:cNvSpPr/>
              <p:nvPr/>
            </p:nvSpPr>
            <p:spPr>
              <a:xfrm>
                <a:off x="6588224" y="5085184"/>
                <a:ext cx="133100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=12</m:t>
                      </m:r>
                      <m:r>
                        <a:rPr lang="en-GB" sz="22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2200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5085184"/>
                <a:ext cx="1331005" cy="430887"/>
              </a:xfrm>
              <a:prstGeom prst="rect">
                <a:avLst/>
              </a:prstGeom>
              <a:blipFill rotWithShape="1">
                <a:blip r:embed="rId2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Rectangle 28"/>
              <p:cNvSpPr/>
              <p:nvPr/>
            </p:nvSpPr>
            <p:spPr>
              <a:xfrm>
                <a:off x="6604203" y="5589240"/>
                <a:ext cx="84811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r>
                        <a:rPr lang="en-GB" sz="2200" b="0" i="1" smtClean="0">
                          <a:latin typeface="Cambria Math"/>
                          <a:ea typeface="Cambria Math"/>
                        </a:rPr>
                        <m:t>24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203" y="5589240"/>
                <a:ext cx="848117" cy="430887"/>
              </a:xfrm>
              <a:prstGeom prst="rect">
                <a:avLst/>
              </a:prstGeom>
              <a:blipFill rotWithShape="1">
                <a:blip r:embed="rId2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6876256" y="5949280"/>
            <a:ext cx="504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6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7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482" name="Text Box 2"/>
              <p:cNvSpPr txBox="1">
                <a:spLocks noChangeArrowheads="1"/>
              </p:cNvSpPr>
              <p:nvPr/>
            </p:nvSpPr>
            <p:spPr bwMode="auto">
              <a:xfrm>
                <a:off x="395288" y="260350"/>
                <a:ext cx="7129462" cy="26096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GB" sz="2000" u="sng" dirty="0" smtClean="0"/>
                  <a:t>Example</a:t>
                </a:r>
              </a:p>
              <a:p>
                <a:pPr marL="342900" indent="-342900">
                  <a:lnSpc>
                    <a:spcPct val="150000"/>
                  </a:lnSpc>
                  <a:spcBef>
                    <a:spcPct val="50000"/>
                  </a:spcBef>
                  <a:buFontTx/>
                  <a:buAutoNum type="alphaLcParenR"/>
                </a:pPr>
                <a:r>
                  <a:rPr lang="en-GB" sz="2000" dirty="0" smtClean="0"/>
                  <a:t>Simplify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/>
                          </a:rPr>
                          <m:t>20</m:t>
                        </m:r>
                      </m:e>
                    </m:rad>
                  </m:oMath>
                </a14:m>
                <a:endParaRPr lang="en-GB" sz="2000" dirty="0"/>
              </a:p>
              <a:p>
                <a:pPr marL="342900" indent="-342900">
                  <a:lnSpc>
                    <a:spcPct val="150000"/>
                  </a:lnSpc>
                  <a:spcBef>
                    <a:spcPct val="50000"/>
                  </a:spcBef>
                  <a:buFontTx/>
                  <a:buAutoNum type="alphaLcParenR"/>
                </a:pPr>
                <a:r>
                  <a:rPr lang="en-GB" sz="2000" dirty="0"/>
                  <a:t>Hence </a:t>
                </a:r>
                <a:r>
                  <a:rPr lang="en-GB" sz="2000" dirty="0" smtClean="0"/>
                  <a:t>simplify	(</a:t>
                </a:r>
                <a:r>
                  <a:rPr lang="en-GB" sz="2000" dirty="0" err="1"/>
                  <a:t>i</a:t>
                </a:r>
                <a:r>
                  <a:rPr lang="en-GB" sz="2000" dirty="0" smtClean="0"/>
                  <a:t>)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/>
                          </a:rPr>
                          <m:t>20</m:t>
                        </m:r>
                      </m:e>
                    </m:rad>
                    <m:r>
                      <a:rPr lang="en-GB" sz="2000" b="0" i="1" smtClean="0"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/>
                          </a:rPr>
                          <m:t>45</m:t>
                        </m:r>
                      </m:e>
                    </m:rad>
                    <m:r>
                      <a:rPr lang="en-GB" sz="2000" b="0" i="1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/>
                          </a:rPr>
                          <m:t>125</m:t>
                        </m:r>
                      </m:e>
                    </m:rad>
                  </m:oMath>
                </a14:m>
                <a:endParaRPr lang="en-GB" sz="2000" dirty="0"/>
              </a:p>
              <a:p>
                <a:pPr marL="2171700" lvl="4" indent="-342900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GB" sz="2000" dirty="0"/>
                  <a:t>		(ii</a:t>
                </a:r>
                <a:r>
                  <a:rPr lang="en-GB" sz="2000" dirty="0" smtClean="0"/>
                  <a:t>)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/>
                          </a:rPr>
                          <m:t>245</m:t>
                        </m:r>
                      </m:e>
                    </m:rad>
                    <m:r>
                      <a:rPr lang="en-GB" sz="2000" i="1" smtClean="0">
                        <a:latin typeface="Cambria Math"/>
                        <a:ea typeface="Cambria Math"/>
                      </a:rPr>
                      <m:t>÷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20</m:t>
                        </m:r>
                      </m:e>
                    </m:rad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2048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260350"/>
                <a:ext cx="7129462" cy="260962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941" b="-23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/>
              <p:cNvSpPr/>
              <p:nvPr/>
            </p:nvSpPr>
            <p:spPr>
              <a:xfrm>
                <a:off x="251520" y="2996952"/>
                <a:ext cx="964688" cy="4628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200" dirty="0" smtClean="0"/>
                  <a:t>a)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i="1">
                            <a:latin typeface="Cambria Math"/>
                          </a:rPr>
                          <m:t>20</m:t>
                        </m:r>
                      </m:e>
                    </m:rad>
                  </m:oMath>
                </a14:m>
                <a:endParaRPr lang="en-GB" sz="22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996952"/>
                <a:ext cx="964688" cy="46288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7547" t="-1316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1099753" y="2996952"/>
                <a:ext cx="1440160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</a:rPr>
                          <m:t>4</m:t>
                        </m:r>
                        <m:r>
                          <a:rPr lang="en-GB" sz="2200" b="0" i="1" smtClean="0">
                            <a:latin typeface="Cambria Math"/>
                            <a:ea typeface="Cambria Math"/>
                          </a:rPr>
                          <m:t>×5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753" y="2996952"/>
                <a:ext cx="1440160" cy="47852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2467905" y="2996952"/>
                <a:ext cx="1440160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=</m:t>
                    </m:r>
                    <m:r>
                      <a:rPr lang="en-GB" sz="2200" b="0" i="1" smtClean="0">
                        <a:latin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905" y="2996952"/>
                <a:ext cx="1440160" cy="478529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307665" y="3526535"/>
                <a:ext cx="1080120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200" dirty="0" smtClean="0"/>
                  <a:t>b)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</a:rPr>
                          <m:t>45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65" y="3526535"/>
                <a:ext cx="1080120" cy="478529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6742" b="-215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1099753" y="3526535"/>
                <a:ext cx="1440160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</a:rPr>
                          <m:t>9</m:t>
                        </m:r>
                        <m:r>
                          <a:rPr lang="en-GB" sz="2200" b="0" i="1" smtClean="0">
                            <a:latin typeface="Cambria Math"/>
                            <a:ea typeface="Cambria Math"/>
                          </a:rPr>
                          <m:t>×5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753" y="3526535"/>
                <a:ext cx="1440160" cy="478529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2467905" y="3526535"/>
                <a:ext cx="1440160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=</m:t>
                    </m:r>
                    <m:r>
                      <a:rPr lang="en-GB" sz="2200" b="0" i="1" smtClean="0"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905" y="3526535"/>
                <a:ext cx="1440160" cy="478529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2827945" y="3501008"/>
            <a:ext cx="504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451681" y="4030591"/>
                <a:ext cx="936104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2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</a:rPr>
                          <m:t>125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81" y="4030591"/>
                <a:ext cx="936104" cy="478529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1099753" y="4030591"/>
                <a:ext cx="1440160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</a:rPr>
                          <m:t>25</m:t>
                        </m:r>
                        <m:r>
                          <a:rPr lang="en-GB" sz="2200" b="0" i="1" smtClean="0">
                            <a:latin typeface="Cambria Math"/>
                            <a:ea typeface="Cambria Math"/>
                          </a:rPr>
                          <m:t>×5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753" y="4030591"/>
                <a:ext cx="1440160" cy="478529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r="-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2467905" y="4030591"/>
                <a:ext cx="1440160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=</m:t>
                    </m:r>
                    <m:r>
                      <a:rPr lang="en-GB" sz="2200" b="0" i="1" smtClean="0">
                        <a:latin typeface="Cambria Math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905" y="4030591"/>
                <a:ext cx="1440160" cy="478529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Rectangle 16"/>
              <p:cNvSpPr/>
              <p:nvPr/>
            </p:nvSpPr>
            <p:spPr>
              <a:xfrm>
                <a:off x="91641" y="4725144"/>
                <a:ext cx="2563972" cy="477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20</m:t>
                          </m:r>
                        </m:e>
                      </m:rad>
                      <m:r>
                        <a:rPr lang="en-GB" sz="2200" i="1">
                          <a:latin typeface="Cambria Math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45</m:t>
                          </m:r>
                        </m:e>
                      </m:rad>
                      <m:r>
                        <a:rPr lang="en-GB" sz="2200" i="1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125</m:t>
                          </m:r>
                        </m:e>
                      </m:rad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41" y="4725144"/>
                <a:ext cx="2563972" cy="477695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Rectangle 17"/>
              <p:cNvSpPr/>
              <p:nvPr/>
            </p:nvSpPr>
            <p:spPr>
              <a:xfrm>
                <a:off x="2523243" y="4725144"/>
                <a:ext cx="2696829" cy="477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  <m:r>
                        <a:rPr lang="en-GB" sz="2200" i="1">
                          <a:latin typeface="Cambria Math"/>
                        </a:rPr>
                        <m:t>+</m:t>
                      </m:r>
                      <m:r>
                        <a:rPr lang="en-GB" sz="2200" b="0" i="1" smtClean="0">
                          <a:latin typeface="Cambria Math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  <m:r>
                        <a:rPr lang="en-GB" sz="2200" i="1">
                          <a:latin typeface="Cambria Math"/>
                        </a:rPr>
                        <m:t>−</m:t>
                      </m:r>
                      <m:r>
                        <a:rPr lang="en-GB" sz="2200" b="0" i="1" smtClean="0">
                          <a:latin typeface="Cambria Math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3243" y="4725144"/>
                <a:ext cx="2696829" cy="477695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Rectangle 18"/>
              <p:cNvSpPr/>
              <p:nvPr/>
            </p:nvSpPr>
            <p:spPr>
              <a:xfrm>
                <a:off x="2523243" y="5301208"/>
                <a:ext cx="69262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3243" y="5301208"/>
                <a:ext cx="692626" cy="430887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2771800" y="5733256"/>
            <a:ext cx="504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/>
              <p:cNvSpPr txBox="1"/>
              <p:nvPr/>
            </p:nvSpPr>
            <p:spPr>
              <a:xfrm>
                <a:off x="5292080" y="3356992"/>
                <a:ext cx="936104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2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</a:rPr>
                          <m:t>245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356992"/>
                <a:ext cx="936104" cy="478529"/>
              </a:xfrm>
              <a:prstGeom prst="rect">
                <a:avLst/>
              </a:prstGeom>
              <a:blipFill rotWithShape="1">
                <a:blip r:embed="rId1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6084168" y="3356992"/>
                <a:ext cx="1440160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</a:rPr>
                          <m:t>49</m:t>
                        </m:r>
                        <m:r>
                          <a:rPr lang="en-GB" sz="2200" b="0" i="1" smtClean="0">
                            <a:latin typeface="Cambria Math"/>
                            <a:ea typeface="Cambria Math"/>
                          </a:rPr>
                          <m:t>×5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356992"/>
                <a:ext cx="1440160" cy="478529"/>
              </a:xfrm>
              <a:prstGeom prst="rect">
                <a:avLst/>
              </a:prstGeom>
              <a:blipFill rotWithShape="1">
                <a:blip r:embed="rId16" cstate="print"/>
                <a:stretch>
                  <a:fillRect r="-8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TextBox 22"/>
              <p:cNvSpPr txBox="1"/>
              <p:nvPr/>
            </p:nvSpPr>
            <p:spPr>
              <a:xfrm>
                <a:off x="7452320" y="3356992"/>
                <a:ext cx="1440160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=</m:t>
                    </m:r>
                    <m:r>
                      <a:rPr lang="en-GB" sz="2200" b="0" i="1" smtClean="0">
                        <a:latin typeface="Cambria Math"/>
                      </a:rPr>
                      <m:t>7</m:t>
                    </m:r>
                    <m:rad>
                      <m:radPr>
                        <m:degHide m:val="on"/>
                        <m:ctrlPr>
                          <a:rPr lang="en-GB" sz="2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200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3356992"/>
                <a:ext cx="1440160" cy="478529"/>
              </a:xfrm>
              <a:prstGeom prst="rect">
                <a:avLst/>
              </a:prstGeom>
              <a:blipFill rotWithShape="1">
                <a:blip r:embed="rId1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Rectangle 23"/>
              <p:cNvSpPr/>
              <p:nvPr/>
            </p:nvSpPr>
            <p:spPr>
              <a:xfrm>
                <a:off x="5292080" y="4077072"/>
                <a:ext cx="1732269" cy="477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245</m:t>
                          </m:r>
                        </m:e>
                      </m:rad>
                      <m:r>
                        <a:rPr lang="en-GB" sz="2200" i="1" smtClean="0">
                          <a:latin typeface="Cambria Math"/>
                          <a:ea typeface="Cambria Math"/>
                        </a:rPr>
                        <m:t>÷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GB" sz="22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rad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077072"/>
                <a:ext cx="1732269" cy="477695"/>
              </a:xfrm>
              <a:prstGeom prst="rect">
                <a:avLst/>
              </a:prstGeom>
              <a:blipFill rotWithShape="1">
                <a:blip r:embed="rId1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Rectangle 24"/>
              <p:cNvSpPr/>
              <p:nvPr/>
            </p:nvSpPr>
            <p:spPr>
              <a:xfrm>
                <a:off x="6819345" y="4077072"/>
                <a:ext cx="1865126" cy="477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=7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  <m:r>
                        <a:rPr lang="en-GB" sz="2200" i="1" smtClean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sz="2200" b="0" i="1" smtClean="0">
                          <a:latin typeface="Cambria Math"/>
                          <a:ea typeface="Cambria Math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9345" y="4077072"/>
                <a:ext cx="1865126" cy="477695"/>
              </a:xfrm>
              <a:prstGeom prst="rect">
                <a:avLst/>
              </a:prstGeom>
              <a:blipFill rotWithShape="1">
                <a:blip r:embed="rId1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Rectangle 25"/>
              <p:cNvSpPr/>
              <p:nvPr/>
            </p:nvSpPr>
            <p:spPr>
              <a:xfrm>
                <a:off x="6804248" y="4581128"/>
                <a:ext cx="692626" cy="7239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4581128"/>
                <a:ext cx="692626" cy="723981"/>
              </a:xfrm>
              <a:prstGeom prst="rect">
                <a:avLst/>
              </a:prstGeom>
              <a:blipFill rotWithShape="1">
                <a:blip r:embed="rId2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>
            <a:off x="7020272" y="5373216"/>
            <a:ext cx="504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5123" name="Text Box 2"/>
              <p:cNvSpPr txBox="1">
                <a:spLocks noChangeArrowheads="1"/>
              </p:cNvSpPr>
              <p:nvPr/>
            </p:nvSpPr>
            <p:spPr bwMode="auto">
              <a:xfrm>
                <a:off x="395536" y="260648"/>
                <a:ext cx="7991475" cy="732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u="sng" dirty="0" smtClean="0"/>
                  <a:t>Example</a:t>
                </a:r>
                <a:r>
                  <a:rPr lang="en-GB" sz="2000" dirty="0" smtClean="0"/>
                  <a:t>     Express </a:t>
                </a:r>
                <a:r>
                  <a:rPr lang="en-GB" sz="2000" dirty="0"/>
                  <a:t>with rational denominator and </a:t>
                </a:r>
                <a:r>
                  <a:rPr lang="en-GB" sz="2000" dirty="0" smtClean="0"/>
                  <a:t>simplify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2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sz="2800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512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260648"/>
                <a:ext cx="7991475" cy="732316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83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755576" y="1484784"/>
                <a:ext cx="589585" cy="7986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484784"/>
                <a:ext cx="589585" cy="79861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1187624" y="1412776"/>
                <a:ext cx="854273" cy="8713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1412776"/>
                <a:ext cx="854273" cy="87139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1917527" y="1405480"/>
                <a:ext cx="1188915" cy="8057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15</m:t>
                          </m:r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527" y="1405480"/>
                <a:ext cx="1188915" cy="805798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942925" y="2276872"/>
                <a:ext cx="1033423" cy="477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2200" b="0" i="1" smtClean="0">
                          <a:latin typeface="Cambria Math"/>
                          <a:ea typeface="Cambria Math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22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925" y="2276872"/>
                <a:ext cx="1033423" cy="47769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2195736" y="2708920"/>
            <a:ext cx="7920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60648"/>
            <a:ext cx="8501062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51520" y="191683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</a:t>
            </a:r>
            <a:r>
              <a:rPr lang="en-GB" sz="2000" dirty="0" smtClean="0"/>
              <a:t>) 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611560" y="1916832"/>
                <a:ext cx="589584" cy="791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916832"/>
                <a:ext cx="589584" cy="79175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1043608" y="1844824"/>
                <a:ext cx="854273" cy="867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844824"/>
                <a:ext cx="854273" cy="86799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773511" y="1904276"/>
                <a:ext cx="1033424" cy="8046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8</m:t>
                          </m:r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511" y="1904276"/>
                <a:ext cx="1033424" cy="804644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1979712" y="2708920"/>
            <a:ext cx="7920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94025" y="192412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ii) 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3554065" y="1924128"/>
                <a:ext cx="589584" cy="791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16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065" y="1924128"/>
                <a:ext cx="589584" cy="79175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3986113" y="1852120"/>
                <a:ext cx="854273" cy="867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113" y="1852120"/>
                <a:ext cx="854273" cy="86799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4716016" y="1844824"/>
                <a:ext cx="1188915" cy="804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16</m:t>
                          </m:r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</m:rad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844824"/>
                <a:ext cx="1188915" cy="804579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4741414" y="2716216"/>
                <a:ext cx="1033423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2200" b="0" i="1" smtClean="0">
                          <a:latin typeface="Cambria Math"/>
                          <a:ea typeface="Cambria Math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2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414" y="2716216"/>
                <a:ext cx="1033423" cy="470835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5076056" y="3645024"/>
            <a:ext cx="7920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3528" y="4156376"/>
            <a:ext cx="566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iii) 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683568" y="4156376"/>
                <a:ext cx="745076" cy="7905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12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156376"/>
                <a:ext cx="745076" cy="790537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1249809" y="4084368"/>
                <a:ext cx="1009764" cy="8690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12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12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809" y="4084368"/>
                <a:ext cx="1009764" cy="869084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2123728" y="4137678"/>
                <a:ext cx="1188915" cy="8034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12</m:t>
                              </m:r>
                            </m:e>
                          </m:rad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137678"/>
                <a:ext cx="1188915" cy="803490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2411760" y="5794953"/>
            <a:ext cx="7920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4788024" y="3212976"/>
                <a:ext cx="1033423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2200" b="0" i="1" smtClean="0">
                          <a:latin typeface="Cambria Math"/>
                          <a:ea typeface="Cambria Math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GB" sz="22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212976"/>
                <a:ext cx="1033423" cy="470835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TextBox 22"/>
              <p:cNvSpPr txBox="1"/>
              <p:nvPr/>
            </p:nvSpPr>
            <p:spPr>
              <a:xfrm>
                <a:off x="2123728" y="5002865"/>
                <a:ext cx="1033424" cy="802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5002865"/>
                <a:ext cx="1033424" cy="802399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10" grpId="0"/>
      <p:bldP spid="11" grpId="0" animBg="1"/>
      <p:bldP spid="12" grpId="0" animBg="1"/>
      <p:bldP spid="13" grpId="0" animBg="1"/>
      <p:bldP spid="14" grpId="0" animBg="1"/>
      <p:bldP spid="16" grpId="0"/>
      <p:bldP spid="17" grpId="0" animBg="1"/>
      <p:bldP spid="18" grpId="0" animBg="1"/>
      <p:bldP spid="19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90805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23528" y="393305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(</a:t>
            </a:r>
            <a:r>
              <a:rPr lang="en-GB" sz="2000" dirty="0" err="1" smtClean="0"/>
              <a:t>i</a:t>
            </a:r>
            <a:r>
              <a:rPr lang="en-GB" sz="2000" dirty="0" smtClean="0"/>
              <a:t>) 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827584" y="3933056"/>
                <a:ext cx="2419252" cy="495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rad>
                          <m:r>
                            <a:rPr lang="en-GB" sz="2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rad>
                          <m:r>
                            <a:rPr lang="en-GB" sz="2200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933056"/>
                <a:ext cx="2419252" cy="49577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3131840" y="3933056"/>
                <a:ext cx="2846933" cy="4686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=7−2</m:t>
                      </m:r>
                      <m:rad>
                        <m:radPr>
                          <m:degHide m:val="on"/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7</m:t>
                          </m:r>
                        </m:e>
                      </m:rad>
                      <m:r>
                        <a:rPr lang="en-GB" sz="2200" b="0" i="1" smtClean="0">
                          <a:latin typeface="Cambria Math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7</m:t>
                          </m:r>
                        </m:e>
                      </m:rad>
                      <m:r>
                        <a:rPr lang="en-GB" sz="2200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933056"/>
                <a:ext cx="2846933" cy="468654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5901531" y="3933056"/>
                <a:ext cx="69262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531" y="3933056"/>
                <a:ext cx="692626" cy="430887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6228184" y="4365104"/>
            <a:ext cx="2880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3528" y="458112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(ii) 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827584" y="4581128"/>
                <a:ext cx="2419252" cy="5048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rad>
                          <m:r>
                            <a:rPr lang="en-GB" sz="2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rad>
                          <m:r>
                            <a:rPr lang="en-GB" sz="2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581128"/>
                <a:ext cx="2419252" cy="504818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3131840" y="4581128"/>
                <a:ext cx="2535951" cy="477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=5+</m:t>
                      </m:r>
                      <m:rad>
                        <m:radPr>
                          <m:degHide m:val="on"/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  <m:r>
                        <a:rPr lang="en-GB" sz="2200" b="0" i="1" smtClean="0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  <m:r>
                        <a:rPr lang="en-GB" sz="22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4581128"/>
                <a:ext cx="2535951" cy="47769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5901531" y="4581128"/>
                <a:ext cx="69262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531" y="4581128"/>
                <a:ext cx="692626" cy="430887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6228184" y="5013176"/>
            <a:ext cx="2880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3528" y="522920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(iii) 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611560" y="5229200"/>
                <a:ext cx="2789866" cy="4979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2200" b="0" i="1" smtClean="0"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2200" b="0" i="1" smtClean="0">
                              <a:latin typeface="Cambria Math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229200"/>
                <a:ext cx="2789866" cy="497957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3131840" y="5229200"/>
                <a:ext cx="2535951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=3−</m:t>
                      </m:r>
                      <m:rad>
                        <m:radPr>
                          <m:degHide m:val="on"/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6</m:t>
                          </m:r>
                        </m:e>
                      </m:rad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6</m:t>
                          </m:r>
                        </m:e>
                      </m:rad>
                      <m:r>
                        <a:rPr lang="en-GB" sz="22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5229200"/>
                <a:ext cx="2535951" cy="470835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5901531" y="5229200"/>
                <a:ext cx="69262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531" y="5229200"/>
                <a:ext cx="692626" cy="430887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6228184" y="5661248"/>
            <a:ext cx="2880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3528" y="587727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(iv) 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827584" y="5877272"/>
                <a:ext cx="2419252" cy="4979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2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2200" b="0" i="1" smtClean="0">
                              <a:latin typeface="Cambria Math"/>
                            </a:rPr>
                            <m:t>+4</m:t>
                          </m:r>
                        </m:e>
                      </m:d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877272"/>
                <a:ext cx="2419252" cy="497957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/>
              <p:cNvSpPr txBox="1"/>
              <p:nvPr/>
            </p:nvSpPr>
            <p:spPr>
              <a:xfrm>
                <a:off x="3131840" y="5877272"/>
                <a:ext cx="2691442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=3+</m:t>
                      </m:r>
                      <m:rad>
                        <m:radPr>
                          <m:degHide m:val="on"/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2200" b="0" i="1" smtClean="0">
                          <a:latin typeface="Cambria Math"/>
                        </a:rPr>
                        <m:t>+4</m:t>
                      </m:r>
                      <m:rad>
                        <m:radPr>
                          <m:degHide m:val="on"/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22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5877272"/>
                <a:ext cx="2691442" cy="470835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5901531" y="5877272"/>
                <a:ext cx="1524328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=7+5</m:t>
                      </m:r>
                      <m:rad>
                        <m:radPr>
                          <m:degHide m:val="on"/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531" y="5877272"/>
                <a:ext cx="1524328" cy="470835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6228184" y="6309320"/>
            <a:ext cx="115212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9" grpId="0"/>
      <p:bldP spid="10" grpId="0" animBg="1"/>
      <p:bldP spid="11" grpId="0" animBg="1"/>
      <p:bldP spid="12" grpId="0" animBg="1"/>
      <p:bldP spid="14" grpId="0"/>
      <p:bldP spid="15" grpId="0" animBg="1"/>
      <p:bldP spid="16" grpId="0" animBg="1"/>
      <p:bldP spid="17" grpId="0" animBg="1"/>
      <p:bldP spid="19" grpId="0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719931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u="sng" dirty="0"/>
              <a:t>Example</a:t>
            </a:r>
          </a:p>
          <a:p>
            <a:pPr>
              <a:spcBef>
                <a:spcPct val="50000"/>
              </a:spcBef>
            </a:pPr>
            <a:r>
              <a:rPr lang="en-GB" sz="2000" dirty="0"/>
              <a:t>Simplify</a:t>
            </a:r>
          </a:p>
        </p:txBody>
      </p:sp>
      <p:graphicFrame>
        <p:nvGraphicFramePr>
          <p:cNvPr id="21509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xmlns="" val="710742184"/>
              </p:ext>
            </p:extLst>
          </p:nvPr>
        </p:nvGraphicFramePr>
        <p:xfrm>
          <a:off x="1259632" y="476672"/>
          <a:ext cx="2304926" cy="916252"/>
        </p:xfrm>
        <a:graphic>
          <a:graphicData uri="http://schemas.openxmlformats.org/presentationml/2006/ole">
            <p:oleObj spid="_x0000_s4103" name="Equation" r:id="rId3" imgW="1054100" imgH="419100" progId="Equation.3">
              <p:embed/>
            </p:oleObj>
          </a:graphicData>
        </a:graphic>
      </p:graphicFrame>
      <p:graphicFrame>
        <p:nvGraphicFramePr>
          <p:cNvPr id="4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710742184"/>
              </p:ext>
            </p:extLst>
          </p:nvPr>
        </p:nvGraphicFramePr>
        <p:xfrm>
          <a:off x="251520" y="1700808"/>
          <a:ext cx="666750" cy="500063"/>
        </p:xfrm>
        <a:graphic>
          <a:graphicData uri="http://schemas.openxmlformats.org/presentationml/2006/ole">
            <p:oleObj spid="_x0000_s4104" name="Equation" r:id="rId4" imgW="304560" imgH="22860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710742184"/>
              </p:ext>
            </p:extLst>
          </p:nvPr>
        </p:nvGraphicFramePr>
        <p:xfrm>
          <a:off x="1115616" y="1700808"/>
          <a:ext cx="915988" cy="500063"/>
        </p:xfrm>
        <a:graphic>
          <a:graphicData uri="http://schemas.openxmlformats.org/presentationml/2006/ole">
            <p:oleObj spid="_x0000_s4105" name="Equation" r:id="rId5" imgW="41904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710742184"/>
              </p:ext>
            </p:extLst>
          </p:nvPr>
        </p:nvGraphicFramePr>
        <p:xfrm>
          <a:off x="251520" y="2420888"/>
          <a:ext cx="693738" cy="500063"/>
        </p:xfrm>
        <a:graphic>
          <a:graphicData uri="http://schemas.openxmlformats.org/presentationml/2006/ole">
            <p:oleObj spid="_x0000_s4106" name="Equation" r:id="rId6" imgW="31716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710742184"/>
              </p:ext>
            </p:extLst>
          </p:nvPr>
        </p:nvGraphicFramePr>
        <p:xfrm>
          <a:off x="1115616" y="2420888"/>
          <a:ext cx="915988" cy="500062"/>
        </p:xfrm>
        <a:graphic>
          <a:graphicData uri="http://schemas.openxmlformats.org/presentationml/2006/ole">
            <p:oleObj spid="_x0000_s4107" name="Equation" r:id="rId7" imgW="41904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710742184"/>
              </p:ext>
            </p:extLst>
          </p:nvPr>
        </p:nvGraphicFramePr>
        <p:xfrm>
          <a:off x="395536" y="3068960"/>
          <a:ext cx="555625" cy="917575"/>
        </p:xfrm>
        <a:graphic>
          <a:graphicData uri="http://schemas.openxmlformats.org/presentationml/2006/ole">
            <p:oleObj spid="_x0000_s4108" name="Equation" r:id="rId8" imgW="253800" imgH="4190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710742184"/>
              </p:ext>
            </p:extLst>
          </p:nvPr>
        </p:nvGraphicFramePr>
        <p:xfrm>
          <a:off x="1043608" y="2996952"/>
          <a:ext cx="777875" cy="1001712"/>
        </p:xfrm>
        <a:graphic>
          <a:graphicData uri="http://schemas.openxmlformats.org/presentationml/2006/ole">
            <p:oleObj spid="_x0000_s4109" name="Equation" r:id="rId9" imgW="355320" imgH="4572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710742184"/>
              </p:ext>
            </p:extLst>
          </p:nvPr>
        </p:nvGraphicFramePr>
        <p:xfrm>
          <a:off x="611560" y="4653136"/>
          <a:ext cx="2360612" cy="917575"/>
        </p:xfrm>
        <a:graphic>
          <a:graphicData uri="http://schemas.openxmlformats.org/presentationml/2006/ole">
            <p:oleObj spid="_x0000_s4110" name="Equation" r:id="rId10" imgW="1079280" imgH="4190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710742184"/>
              </p:ext>
            </p:extLst>
          </p:nvPr>
        </p:nvGraphicFramePr>
        <p:xfrm>
          <a:off x="1907704" y="2996952"/>
          <a:ext cx="1138237" cy="946150"/>
        </p:xfrm>
        <a:graphic>
          <a:graphicData uri="http://schemas.openxmlformats.org/presentationml/2006/ole">
            <p:oleObj spid="_x0000_s4111" name="Equation" r:id="rId11" imgW="520560" imgH="4316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710742184"/>
              </p:ext>
            </p:extLst>
          </p:nvPr>
        </p:nvGraphicFramePr>
        <p:xfrm>
          <a:off x="3131840" y="3219450"/>
          <a:ext cx="944562" cy="500063"/>
        </p:xfrm>
        <a:graphic>
          <a:graphicData uri="http://schemas.openxmlformats.org/presentationml/2006/ole">
            <p:oleObj spid="_x0000_s4112" name="Equation" r:id="rId12" imgW="431640" imgH="2286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710742184"/>
              </p:ext>
            </p:extLst>
          </p:nvPr>
        </p:nvGraphicFramePr>
        <p:xfrm>
          <a:off x="3131840" y="4797152"/>
          <a:ext cx="2693987" cy="501650"/>
        </p:xfrm>
        <a:graphic>
          <a:graphicData uri="http://schemas.openxmlformats.org/presentationml/2006/ole">
            <p:oleObj spid="_x0000_s4113" name="Equation" r:id="rId13" imgW="1231560" imgH="22860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710742184"/>
              </p:ext>
            </p:extLst>
          </p:nvPr>
        </p:nvGraphicFramePr>
        <p:xfrm>
          <a:off x="3131840" y="5445224"/>
          <a:ext cx="942975" cy="501650"/>
        </p:xfrm>
        <a:graphic>
          <a:graphicData uri="http://schemas.openxmlformats.org/presentationml/2006/ole">
            <p:oleObj spid="_x0000_s4114" name="Equation" r:id="rId14" imgW="431640" imgH="228600" progId="Equation.3">
              <p:embed/>
            </p:oleObj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3275856" y="5949280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820737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u="sng" dirty="0" smtClean="0"/>
              <a:t>Example</a:t>
            </a:r>
          </a:p>
          <a:p>
            <a:pPr>
              <a:spcBef>
                <a:spcPct val="50000"/>
              </a:spcBef>
            </a:pPr>
            <a:r>
              <a:rPr lang="en-GB" sz="2000" dirty="0"/>
              <a:t>Rationalise the denominator and simplify each of the following:</a:t>
            </a:r>
          </a:p>
          <a:p>
            <a:pPr>
              <a:spcBef>
                <a:spcPct val="50000"/>
              </a:spcBef>
            </a:pPr>
            <a:r>
              <a:rPr lang="en-GB" sz="2000" dirty="0"/>
              <a:t>(</a:t>
            </a:r>
            <a:r>
              <a:rPr lang="en-GB" sz="2000" dirty="0" err="1"/>
              <a:t>i</a:t>
            </a:r>
            <a:r>
              <a:rPr lang="en-GB" sz="2000" dirty="0" smtClean="0"/>
              <a:t>)</a:t>
            </a:r>
            <a:endParaRPr lang="en-GB" sz="2400" dirty="0"/>
          </a:p>
          <a:p>
            <a:pPr>
              <a:spcBef>
                <a:spcPct val="50000"/>
              </a:spcBef>
            </a:pPr>
            <a:endParaRPr lang="en-GB" sz="2000" dirty="0"/>
          </a:p>
          <a:p>
            <a:pPr>
              <a:spcBef>
                <a:spcPct val="50000"/>
              </a:spcBef>
            </a:pPr>
            <a:r>
              <a:rPr lang="en-GB" sz="2000" dirty="0"/>
              <a:t>(ii</a:t>
            </a:r>
            <a:r>
              <a:rPr lang="en-GB" sz="2000" dirty="0" smtClean="0"/>
              <a:t>)</a:t>
            </a:r>
            <a:endParaRPr lang="en-GB" sz="2000" dirty="0"/>
          </a:p>
          <a:p>
            <a:pPr>
              <a:spcBef>
                <a:spcPct val="50000"/>
              </a:spcBef>
            </a:pP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899592" y="1268760"/>
                <a:ext cx="921342" cy="664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GB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268760"/>
                <a:ext cx="921342" cy="66460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899592" y="2060848"/>
                <a:ext cx="921342" cy="663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rad>
                          <m:r>
                            <a:rPr lang="en-GB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060848"/>
                <a:ext cx="921342" cy="66358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23528" y="321297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(</a:t>
            </a:r>
            <a:r>
              <a:rPr lang="en-GB" sz="2000" dirty="0" err="1" smtClean="0"/>
              <a:t>i</a:t>
            </a:r>
            <a:r>
              <a:rPr lang="en-GB" sz="2000" dirty="0" smtClean="0"/>
              <a:t>) </a:t>
            </a:r>
            <a:endParaRPr lang="en-GB" sz="2000" dirty="0"/>
          </a:p>
        </p:txBody>
      </p:sp>
      <p:graphicFrame>
        <p:nvGraphicFramePr>
          <p:cNvPr id="22530" name="Object 7"/>
          <p:cNvGraphicFramePr>
            <a:graphicFrameLocks noGrp="1" noChangeAspect="1"/>
          </p:cNvGraphicFramePr>
          <p:nvPr/>
        </p:nvGraphicFramePr>
        <p:xfrm>
          <a:off x="827584" y="3068960"/>
          <a:ext cx="859006" cy="792088"/>
        </p:xfrm>
        <a:graphic>
          <a:graphicData uri="http://schemas.openxmlformats.org/presentationml/2006/ole">
            <p:oleObj spid="_x0000_s22530" name="Equation" r:id="rId5" imgW="457200" imgH="41904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Grp="1" noChangeAspect="1"/>
          </p:cNvGraphicFramePr>
          <p:nvPr/>
        </p:nvGraphicFramePr>
        <p:xfrm>
          <a:off x="1691680" y="2996952"/>
          <a:ext cx="1049337" cy="863600"/>
        </p:xfrm>
        <a:graphic>
          <a:graphicData uri="http://schemas.openxmlformats.org/presentationml/2006/ole">
            <p:oleObj spid="_x0000_s22531" name="Equation" r:id="rId6" imgW="558720" imgH="457200" progId="Equation.3">
              <p:embed/>
            </p:oleObj>
          </a:graphicData>
        </a:graphic>
      </p:graphicFrame>
      <p:sp>
        <p:nvSpPr>
          <p:cNvPr id="10" name="Line Callout 2 9"/>
          <p:cNvSpPr/>
          <p:nvPr/>
        </p:nvSpPr>
        <p:spPr>
          <a:xfrm>
            <a:off x="3419872" y="2276872"/>
            <a:ext cx="3672408" cy="57606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3372"/>
              <a:gd name="adj6" fmla="val -27954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Multiply top and bottom by the conjugate of the denominator</a:t>
            </a:r>
            <a:endParaRPr lang="en-GB" dirty="0"/>
          </a:p>
        </p:txBody>
      </p:sp>
      <p:graphicFrame>
        <p:nvGraphicFramePr>
          <p:cNvPr id="11" name="Object 7"/>
          <p:cNvGraphicFramePr>
            <a:graphicFrameLocks noGrp="1" noChangeAspect="1"/>
          </p:cNvGraphicFramePr>
          <p:nvPr/>
        </p:nvGraphicFramePr>
        <p:xfrm>
          <a:off x="2843808" y="2996952"/>
          <a:ext cx="1096962" cy="815975"/>
        </p:xfrm>
        <a:graphic>
          <a:graphicData uri="http://schemas.openxmlformats.org/presentationml/2006/ole">
            <p:oleObj spid="_x0000_s22533" name="Equation" r:id="rId7" imgW="583920" imgH="431640" progId="Equation.3">
              <p:embed/>
            </p:oleObj>
          </a:graphicData>
        </a:graphic>
      </p:graphicFrame>
      <p:graphicFrame>
        <p:nvGraphicFramePr>
          <p:cNvPr id="12" name="Object 7"/>
          <p:cNvGraphicFramePr>
            <a:graphicFrameLocks noGrp="1" noChangeAspect="1"/>
          </p:cNvGraphicFramePr>
          <p:nvPr/>
        </p:nvGraphicFramePr>
        <p:xfrm>
          <a:off x="3995936" y="2996952"/>
          <a:ext cx="1096962" cy="815975"/>
        </p:xfrm>
        <a:graphic>
          <a:graphicData uri="http://schemas.openxmlformats.org/presentationml/2006/ole">
            <p:oleObj spid="_x0000_s22534" name="Equation" r:id="rId8" imgW="583920" imgH="431640" progId="Equation.3">
              <p:embed/>
            </p:oleObj>
          </a:graphicData>
        </a:graphic>
      </p:graphicFrame>
      <p:graphicFrame>
        <p:nvGraphicFramePr>
          <p:cNvPr id="13" name="Object 7"/>
          <p:cNvGraphicFramePr>
            <a:graphicFrameLocks noGrp="1" noChangeAspect="1"/>
          </p:cNvGraphicFramePr>
          <p:nvPr/>
        </p:nvGraphicFramePr>
        <p:xfrm>
          <a:off x="5172075" y="3200400"/>
          <a:ext cx="1049338" cy="407988"/>
        </p:xfrm>
        <a:graphic>
          <a:graphicData uri="http://schemas.openxmlformats.org/presentationml/2006/ole">
            <p:oleObj spid="_x0000_s22535" name="Equation" r:id="rId9" imgW="558720" imgH="215640" progId="Equation.3">
              <p:embed/>
            </p:oleObj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5436096" y="3645024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3528" y="4365401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(ii) </a:t>
            </a:r>
            <a:endParaRPr lang="en-GB" sz="2000" dirty="0"/>
          </a:p>
        </p:txBody>
      </p:sp>
      <p:graphicFrame>
        <p:nvGraphicFramePr>
          <p:cNvPr id="18" name="Object 7"/>
          <p:cNvGraphicFramePr>
            <a:graphicFrameLocks noGrp="1" noChangeAspect="1"/>
          </p:cNvGraphicFramePr>
          <p:nvPr/>
        </p:nvGraphicFramePr>
        <p:xfrm>
          <a:off x="814388" y="4221013"/>
          <a:ext cx="884237" cy="792163"/>
        </p:xfrm>
        <a:graphic>
          <a:graphicData uri="http://schemas.openxmlformats.org/presentationml/2006/ole">
            <p:oleObj spid="_x0000_s22536" name="Equation" r:id="rId10" imgW="469800" imgH="419040" progId="Equation.3">
              <p:embed/>
            </p:oleObj>
          </a:graphicData>
        </a:graphic>
      </p:graphicFrame>
      <p:graphicFrame>
        <p:nvGraphicFramePr>
          <p:cNvPr id="19" name="Object 7"/>
          <p:cNvGraphicFramePr>
            <a:graphicFrameLocks noGrp="1" noChangeAspect="1"/>
          </p:cNvGraphicFramePr>
          <p:nvPr/>
        </p:nvGraphicFramePr>
        <p:xfrm>
          <a:off x="1681163" y="4149576"/>
          <a:ext cx="1073150" cy="863600"/>
        </p:xfrm>
        <a:graphic>
          <a:graphicData uri="http://schemas.openxmlformats.org/presentationml/2006/ole">
            <p:oleObj spid="_x0000_s22537" name="Equation" r:id="rId11" imgW="571320" imgH="457200" progId="Equation.3">
              <p:embed/>
            </p:oleObj>
          </a:graphicData>
        </a:graphic>
      </p:graphicFrame>
      <p:graphicFrame>
        <p:nvGraphicFramePr>
          <p:cNvPr id="20" name="Object 7"/>
          <p:cNvGraphicFramePr>
            <a:graphicFrameLocks noGrp="1" noChangeAspect="1"/>
          </p:cNvGraphicFramePr>
          <p:nvPr/>
        </p:nvGraphicFramePr>
        <p:xfrm>
          <a:off x="2700338" y="4149576"/>
          <a:ext cx="1382712" cy="815975"/>
        </p:xfrm>
        <a:graphic>
          <a:graphicData uri="http://schemas.openxmlformats.org/presentationml/2006/ole">
            <p:oleObj spid="_x0000_s22538" name="Equation" r:id="rId12" imgW="736560" imgH="431640" progId="Equation.3">
              <p:embed/>
            </p:oleObj>
          </a:graphicData>
        </a:graphic>
      </p:graphicFrame>
      <p:graphicFrame>
        <p:nvGraphicFramePr>
          <p:cNvPr id="21" name="Object 7"/>
          <p:cNvGraphicFramePr>
            <a:graphicFrameLocks noGrp="1" noChangeAspect="1"/>
          </p:cNvGraphicFramePr>
          <p:nvPr/>
        </p:nvGraphicFramePr>
        <p:xfrm>
          <a:off x="4197400" y="4149576"/>
          <a:ext cx="1382712" cy="815975"/>
        </p:xfrm>
        <a:graphic>
          <a:graphicData uri="http://schemas.openxmlformats.org/presentationml/2006/ole">
            <p:oleObj spid="_x0000_s22539" name="Equation" r:id="rId13" imgW="736560" imgH="431640" progId="Equation.3">
              <p:embed/>
            </p:oleObj>
          </a:graphicData>
        </a:graphic>
      </p:graphicFrame>
      <p:graphicFrame>
        <p:nvGraphicFramePr>
          <p:cNvPr id="22" name="Object 7"/>
          <p:cNvGraphicFramePr>
            <a:graphicFrameLocks noGrp="1" noChangeAspect="1"/>
          </p:cNvGraphicFramePr>
          <p:nvPr/>
        </p:nvGraphicFramePr>
        <p:xfrm>
          <a:off x="5592763" y="4352776"/>
          <a:ext cx="1073150" cy="407987"/>
        </p:xfrm>
        <a:graphic>
          <a:graphicData uri="http://schemas.openxmlformats.org/presentationml/2006/ole">
            <p:oleObj spid="_x0000_s22540" name="Equation" r:id="rId14" imgW="571320" imgH="215640" progId="Equation.3">
              <p:embed/>
            </p:oleObj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5868144" y="4797449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143</Words>
  <Application>Microsoft Office PowerPoint</Application>
  <PresentationFormat>On-screen Show (4:3)</PresentationFormat>
  <Paragraphs>120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Microsoft Equation 3.0</vt:lpstr>
      <vt:lpstr>Surds</vt:lpstr>
      <vt:lpstr>Definition of a surd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Surds</dc:title>
  <dc:creator>Administrator</dc:creator>
  <cp:lastModifiedBy>Administrator</cp:lastModifiedBy>
  <cp:revision>11</cp:revision>
  <dcterms:created xsi:type="dcterms:W3CDTF">2012-02-01T16:10:06Z</dcterms:created>
  <dcterms:modified xsi:type="dcterms:W3CDTF">2012-02-02T09:55:58Z</dcterms:modified>
</cp:coreProperties>
</file>