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6" r:id="rId9"/>
    <p:sldId id="265" r:id="rId10"/>
    <p:sldId id="267" r:id="rId11"/>
    <p:sldId id="268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E3AA-E65D-46DA-B806-ACBC9E830C2A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6FCF-016B-41BA-AB9B-91F40A82972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9.bin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9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Solving Simultaneous Equations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E35AC74F-6297-432C-91C8-64CB54408464}" type="datetime2">
              <a:rPr lang="en-GB" smtClean="0"/>
              <a:t>Wednesday, 18 June 2014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 smtClean="0"/>
          </a:p>
          <a:p>
            <a:r>
              <a:rPr lang="en-GB" sz="2000" dirty="0" smtClean="0"/>
              <a:t>4.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Solve the following simultaneous equations by means of substitution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16216" y="5805264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860032" y="1052736"/>
          <a:ext cx="14521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016000" imgH="660400" progId="Equation.3">
                  <p:embed/>
                </p:oleObj>
              </mc:Choice>
              <mc:Fallback>
                <p:oleObj name="Equation" r:id="rId3" imgW="1016000" imgH="660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052736"/>
                        <a:ext cx="1452178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07504" y="7456"/>
            <a:ext cx="87849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ea typeface="Times New Roman" pitchFamily="18" charset="0"/>
                <a:cs typeface="Arial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ea typeface="Times New Roman" pitchFamily="18" charset="0"/>
                <a:cs typeface="Arial" charset="0"/>
              </a:rPr>
              <a:t>5. Find </a:t>
            </a:r>
            <a:r>
              <a:rPr lang="en-GB" sz="2000" dirty="0">
                <a:ea typeface="Times New Roman" pitchFamily="18" charset="0"/>
                <a:cs typeface="Arial" charset="0"/>
              </a:rPr>
              <a:t>the coordinates of the points of intersection of the curve 	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   and the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  </a:t>
            </a:r>
            <a:r>
              <a:rPr lang="en-GB" sz="2000" dirty="0">
                <a:ea typeface="Times New Roman" pitchFamily="18" charset="0"/>
                <a:cs typeface="Arial" charset="0"/>
              </a:rPr>
              <a:t>line 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804248" y="535365"/>
          <a:ext cx="82652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634725" imgH="330057" progId="Equation.3">
                  <p:embed/>
                </p:oleObj>
              </mc:Choice>
              <mc:Fallback>
                <p:oleObj name="Equation" r:id="rId3" imgW="634725" imgH="33005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535365"/>
                        <a:ext cx="826527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70906" y="1039421"/>
          <a:ext cx="1296838" cy="38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002865" imgH="291973" progId="Equation.3">
                  <p:embed/>
                </p:oleObj>
              </mc:Choice>
              <mc:Fallback>
                <p:oleObj name="Equation" r:id="rId5" imgW="1002865" imgH="29197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06" y="1039421"/>
                        <a:ext cx="1296838" cy="382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8104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516216" y="5805264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116632"/>
                <a:ext cx="835292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6. The diagram shows the curve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=2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GB" sz="2000" dirty="0" smtClean="0"/>
                  <a:t> and the line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=12−2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</a:t>
                </a: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</a:t>
                </a:r>
                <a:r>
                  <a:rPr lang="en-GB" sz="2000" dirty="0" smtClean="0"/>
                  <a:t>intersecting </a:t>
                </a:r>
                <a:r>
                  <a:rPr lang="en-GB" sz="2000" dirty="0" smtClean="0"/>
                  <a:t>at </a:t>
                </a:r>
                <a:r>
                  <a:rPr lang="en-GB" sz="2000" dirty="0" smtClean="0"/>
                  <a:t>the </a:t>
                </a:r>
                <a:r>
                  <a:rPr lang="en-GB" sz="2000" dirty="0" smtClean="0"/>
                  <a:t>points  A and B.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 </a:t>
                </a:r>
                <a:r>
                  <a:rPr lang="en-GB" sz="2000" dirty="0" smtClean="0"/>
                  <a:t> Find </a:t>
                </a:r>
                <a:r>
                  <a:rPr lang="en-GB" sz="2000" dirty="0" smtClean="0"/>
                  <a:t>the coordinates of A and B.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8352928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729" b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380312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740352" y="5877272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80312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740352" y="6453336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788024" y="620688"/>
            <a:ext cx="3528392" cy="2304256"/>
            <a:chOff x="323528" y="1556792"/>
            <a:chExt cx="3528392" cy="230425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39552" y="3140968"/>
              <a:ext cx="30243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763688" y="1628800"/>
              <a:ext cx="0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651353" y="1628384"/>
              <a:ext cx="2329842" cy="1526087"/>
            </a:xfrm>
            <a:custGeom>
              <a:avLst/>
              <a:gdLst>
                <a:gd name="connsiteX0" fmla="*/ 0 w 2329842"/>
                <a:gd name="connsiteY0" fmla="*/ 62630 h 1526087"/>
                <a:gd name="connsiteX1" fmla="*/ 1114817 w 2329842"/>
                <a:gd name="connsiteY1" fmla="*/ 1515649 h 1526087"/>
                <a:gd name="connsiteX2" fmla="*/ 2329842 w 2329842"/>
                <a:gd name="connsiteY2" fmla="*/ 0 h 152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842" h="1526087">
                  <a:moveTo>
                    <a:pt x="0" y="62630"/>
                  </a:moveTo>
                  <a:cubicBezTo>
                    <a:pt x="363255" y="794358"/>
                    <a:pt x="726510" y="1526087"/>
                    <a:pt x="1114817" y="1515649"/>
                  </a:cubicBezTo>
                  <a:cubicBezTo>
                    <a:pt x="1503124" y="1505211"/>
                    <a:pt x="1916483" y="752605"/>
                    <a:pt x="2329842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23528" y="1772816"/>
              <a:ext cx="3168352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419872" y="306896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5656" y="15567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67744" y="25649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552" y="198884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7664" y="306896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8640"/>
                <a:ext cx="8568952" cy="355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7.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The diagram shows the curve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  <m:r>
                      <a:rPr lang="en-GB" i="1" dirty="0" smtClean="0">
                        <a:latin typeface="Cambria Math"/>
                      </a:rPr>
                      <m:t>=4−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baseline="30000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GB" dirty="0" smtClean="0"/>
                  <a:t> and the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  <m:r>
                      <a:rPr lang="en-GB" i="1" dirty="0" smtClean="0">
                        <a:latin typeface="Cambria Math"/>
                      </a:rPr>
                      <m:t>=3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intersecting at points A and B. Find the coordinates of A and B.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Hence find the length of AB.</a:t>
                </a:r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8568952" cy="3554819"/>
              </a:xfrm>
              <a:prstGeom prst="rect">
                <a:avLst/>
              </a:prstGeom>
              <a:blipFill rotWithShape="1">
                <a:blip r:embed="rId2"/>
                <a:stretch>
                  <a:fillRect l="-569" t="-858" r="-284" b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051720" y="44624"/>
            <a:ext cx="3528392" cy="2448272"/>
            <a:chOff x="2051720" y="44624"/>
            <a:chExt cx="3528392" cy="244827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267744" y="1484784"/>
              <a:ext cx="30243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3491880" y="260648"/>
              <a:ext cx="0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 flipV="1">
              <a:off x="2339752" y="894801"/>
              <a:ext cx="2329842" cy="1526087"/>
            </a:xfrm>
            <a:custGeom>
              <a:avLst/>
              <a:gdLst>
                <a:gd name="connsiteX0" fmla="*/ 0 w 2329842"/>
                <a:gd name="connsiteY0" fmla="*/ 62630 h 1526087"/>
                <a:gd name="connsiteX1" fmla="*/ 1114817 w 2329842"/>
                <a:gd name="connsiteY1" fmla="*/ 1515649 h 1526087"/>
                <a:gd name="connsiteX2" fmla="*/ 2329842 w 2329842"/>
                <a:gd name="connsiteY2" fmla="*/ 0 h 152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842" h="1526087">
                  <a:moveTo>
                    <a:pt x="0" y="62630"/>
                  </a:moveTo>
                  <a:cubicBezTo>
                    <a:pt x="363255" y="794358"/>
                    <a:pt x="726510" y="1526087"/>
                    <a:pt x="1114817" y="1515649"/>
                  </a:cubicBezTo>
                  <a:cubicBezTo>
                    <a:pt x="1503124" y="1505211"/>
                    <a:pt x="1916483" y="752605"/>
                    <a:pt x="2329842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2051720" y="548680"/>
              <a:ext cx="3168352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14806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03848" y="4462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79912" y="9087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7744" y="17728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5856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80312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740352" y="5877272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80312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740352" y="6453336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8640"/>
                <a:ext cx="8568952" cy="355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8</a:t>
                </a:r>
                <a:r>
                  <a:rPr lang="en-GB" dirty="0" smtClean="0"/>
                  <a:t>.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The diagram shows the curve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  <m:r>
                      <a:rPr lang="en-GB" i="1" dirty="0" smtClean="0">
                        <a:latin typeface="Cambria Math"/>
                      </a:rPr>
                      <m:t>=7+2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−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baseline="30000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GB" dirty="0" smtClean="0"/>
                  <a:t> and the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  <m:r>
                      <a:rPr lang="en-GB" i="1" dirty="0" smtClean="0">
                        <a:latin typeface="Cambria Math"/>
                      </a:rPr>
                      <m:t>=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dirty="0" smtClean="0"/>
                  <a:t> intersecting at points A and B. Find the coordinates of A and B.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Hence find the length of AB.</a:t>
                </a:r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8568952" cy="3554819"/>
              </a:xfrm>
              <a:prstGeom prst="rect">
                <a:avLst/>
              </a:prstGeom>
              <a:blipFill rotWithShape="1">
                <a:blip r:embed="rId2"/>
                <a:stretch>
                  <a:fillRect l="-569" t="-858" b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2051720" y="44624"/>
            <a:ext cx="3383602" cy="2448272"/>
            <a:chOff x="2051720" y="44624"/>
            <a:chExt cx="3383602" cy="244827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267744" y="1484784"/>
              <a:ext cx="30243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3491880" y="260648"/>
              <a:ext cx="0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 flipV="1">
              <a:off x="2339752" y="692696"/>
              <a:ext cx="2329842" cy="1526087"/>
            </a:xfrm>
            <a:custGeom>
              <a:avLst/>
              <a:gdLst>
                <a:gd name="connsiteX0" fmla="*/ 0 w 2329842"/>
                <a:gd name="connsiteY0" fmla="*/ 62630 h 1526087"/>
                <a:gd name="connsiteX1" fmla="*/ 1114817 w 2329842"/>
                <a:gd name="connsiteY1" fmla="*/ 1515649 h 1526087"/>
                <a:gd name="connsiteX2" fmla="*/ 2329842 w 2329842"/>
                <a:gd name="connsiteY2" fmla="*/ 0 h 152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842" h="1526087">
                  <a:moveTo>
                    <a:pt x="0" y="62630"/>
                  </a:moveTo>
                  <a:cubicBezTo>
                    <a:pt x="363255" y="794358"/>
                    <a:pt x="726510" y="1526087"/>
                    <a:pt x="1114817" y="1515649"/>
                  </a:cubicBezTo>
                  <a:cubicBezTo>
                    <a:pt x="1503124" y="1505211"/>
                    <a:pt x="1916483" y="752605"/>
                    <a:pt x="2329842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2051720" y="260648"/>
              <a:ext cx="3168352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148064" y="1412776"/>
              <a:ext cx="28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03848" y="44624"/>
              <a:ext cx="28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79912" y="620688"/>
              <a:ext cx="325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7744" y="1484784"/>
              <a:ext cx="325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5856" y="1412776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GB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80312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740352" y="5877272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80312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740352" y="6453336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>
                <a:ea typeface="Times New Roman" pitchFamily="18" charset="0"/>
                <a:cs typeface="Arial" charset="0"/>
              </a:rPr>
              <a:t>Example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ea typeface="Times New Roman" pitchFamily="18" charset="0"/>
                <a:cs typeface="Arial" charset="0"/>
              </a:rPr>
              <a:t>Solve the following simultaneous equations by means of substitution.</a:t>
            </a:r>
          </a:p>
          <a:p>
            <a:pPr>
              <a:lnSpc>
                <a:spcPct val="150000"/>
              </a:lnSpc>
            </a:pPr>
            <a:endParaRPr lang="en-GB" sz="20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84741"/>
              </p:ext>
            </p:extLst>
          </p:nvPr>
        </p:nvGraphicFramePr>
        <p:xfrm>
          <a:off x="3671888" y="1401763"/>
          <a:ext cx="10064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711000" imgH="431640" progId="Equation.3">
                  <p:embed/>
                </p:oleObj>
              </mc:Choice>
              <mc:Fallback>
                <p:oleObj name="Equation" r:id="rId3" imgW="7110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1401763"/>
                        <a:ext cx="10064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815126"/>
              </p:ext>
            </p:extLst>
          </p:nvPr>
        </p:nvGraphicFramePr>
        <p:xfrm>
          <a:off x="2111127" y="2946400"/>
          <a:ext cx="20288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1143000" imgH="177480" progId="Equation.3">
                  <p:embed/>
                </p:oleObj>
              </mc:Choice>
              <mc:Fallback>
                <p:oleObj name="Equation" r:id="rId5" imgW="11430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127" y="2946400"/>
                        <a:ext cx="202882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357146"/>
              </p:ext>
            </p:extLst>
          </p:nvPr>
        </p:nvGraphicFramePr>
        <p:xfrm>
          <a:off x="2935288" y="3357563"/>
          <a:ext cx="119538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672840" imgH="177480" progId="Equation.3">
                  <p:embed/>
                </p:oleObj>
              </mc:Choice>
              <mc:Fallback>
                <p:oleObj name="Equation" r:id="rId7" imgW="6728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3357563"/>
                        <a:ext cx="119538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27547"/>
              </p:ext>
            </p:extLst>
          </p:nvPr>
        </p:nvGraphicFramePr>
        <p:xfrm>
          <a:off x="3311525" y="3800475"/>
          <a:ext cx="87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9" imgW="495000" imgH="177480" progId="Equation.3">
                  <p:embed/>
                </p:oleObj>
              </mc:Choice>
              <mc:Fallback>
                <p:oleObj name="Equation" r:id="rId9" imgW="4950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800475"/>
                        <a:ext cx="8794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26881"/>
              </p:ext>
            </p:extLst>
          </p:nvPr>
        </p:nvGraphicFramePr>
        <p:xfrm>
          <a:off x="3437706" y="4243388"/>
          <a:ext cx="630238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1" imgW="355320" imgH="177480" progId="Equation.3">
                  <p:embed/>
                </p:oleObj>
              </mc:Choice>
              <mc:Fallback>
                <p:oleObj name="Equation" r:id="rId11" imgW="355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706" y="4243388"/>
                        <a:ext cx="630238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784114"/>
              </p:ext>
            </p:extLst>
          </p:nvPr>
        </p:nvGraphicFramePr>
        <p:xfrm>
          <a:off x="3419872" y="4653136"/>
          <a:ext cx="1263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3" imgW="711000" imgH="215640" progId="Equation.3">
                  <p:embed/>
                </p:oleObj>
              </mc:Choice>
              <mc:Fallback>
                <p:oleObj name="Equation" r:id="rId13" imgW="71100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653136"/>
                        <a:ext cx="1263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91547"/>
              </p:ext>
            </p:extLst>
          </p:nvPr>
        </p:nvGraphicFramePr>
        <p:xfrm>
          <a:off x="3398143" y="5056510"/>
          <a:ext cx="6540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5" imgW="368280" imgH="203040" progId="Equation.3">
                  <p:embed/>
                </p:oleObj>
              </mc:Choice>
              <mc:Fallback>
                <p:oleObj name="Equation" r:id="rId15" imgW="3682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143" y="5056510"/>
                        <a:ext cx="6540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374113"/>
              </p:ext>
            </p:extLst>
          </p:nvPr>
        </p:nvGraphicFramePr>
        <p:xfrm>
          <a:off x="5015806" y="5578798"/>
          <a:ext cx="58578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7" imgW="330120" imgH="215640" progId="Equation.3">
                  <p:embed/>
                </p:oleObj>
              </mc:Choice>
              <mc:Fallback>
                <p:oleObj name="Equation" r:id="rId17" imgW="3301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06" y="5578798"/>
                        <a:ext cx="585787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95936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>
                <a:ea typeface="Times New Roman" pitchFamily="18" charset="0"/>
                <a:cs typeface="Arial" charset="0"/>
              </a:rPr>
              <a:t>Example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ea typeface="Times New Roman" pitchFamily="18" charset="0"/>
                <a:cs typeface="Arial" charset="0"/>
              </a:rPr>
              <a:t>Solve the following simultaneous equations by means of substitution.</a:t>
            </a:r>
          </a:p>
          <a:p>
            <a:pPr>
              <a:lnSpc>
                <a:spcPct val="150000"/>
              </a:lnSpc>
            </a:pPr>
            <a:endParaRPr lang="en-GB" sz="20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91881" y="1268760"/>
          <a:ext cx="1368152" cy="88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" imgW="965200" imgH="622300" progId="Equation.3">
                  <p:embed/>
                </p:oleObj>
              </mc:Choice>
              <mc:Fallback>
                <p:oleObj name="Equation" r:id="rId3" imgW="9652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1" y="1268760"/>
                        <a:ext cx="1368152" cy="880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95536" y="2420888"/>
          <a:ext cx="1368152" cy="88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965200" imgH="622300" progId="Equation.3">
                  <p:embed/>
                </p:oleObj>
              </mc:Choice>
              <mc:Fallback>
                <p:oleObj name="Equation" r:id="rId5" imgW="9652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0888"/>
                        <a:ext cx="1368152" cy="880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95736" y="2420888"/>
          <a:ext cx="151176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6" imgW="850680" imgH="203040" progId="Equation.3">
                  <p:embed/>
                </p:oleObj>
              </mc:Choice>
              <mc:Fallback>
                <p:oleObj name="Equation" r:id="rId6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420888"/>
                        <a:ext cx="1511768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190626" y="2913063"/>
          <a:ext cx="21653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8" imgW="1218960" imgH="215640" progId="Equation.3">
                  <p:embed/>
                </p:oleObj>
              </mc:Choice>
              <mc:Fallback>
                <p:oleObj name="Equation" r:id="rId8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626" y="2913063"/>
                        <a:ext cx="216535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709738" y="3356992"/>
          <a:ext cx="16462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0" imgW="927000" imgH="177480" progId="Equation.3">
                  <p:embed/>
                </p:oleObj>
              </mc:Choice>
              <mc:Fallback>
                <p:oleObj name="Equation" r:id="rId10" imgW="927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738" y="3356992"/>
                        <a:ext cx="164623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131840" y="3800475"/>
          <a:ext cx="12398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2" imgW="698400" imgH="177480" progId="Equation.3">
                  <p:embed/>
                </p:oleObj>
              </mc:Choice>
              <mc:Fallback>
                <p:oleObj name="Equation" r:id="rId12" imgW="698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00475"/>
                        <a:ext cx="1239837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60155" y="4243958"/>
          <a:ext cx="12398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4" imgW="698400" imgH="177480" progId="Equation.3">
                  <p:embed/>
                </p:oleObj>
              </mc:Choice>
              <mc:Fallback>
                <p:oleObj name="Equation" r:id="rId14" imgW="698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155" y="4243958"/>
                        <a:ext cx="1239837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707904" y="4653136"/>
          <a:ext cx="6540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6" imgW="368280" imgH="177480" progId="Equation.3">
                  <p:embed/>
                </p:oleObj>
              </mc:Choice>
              <mc:Fallback>
                <p:oleObj name="Equation" r:id="rId16" imgW="368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653136"/>
                        <a:ext cx="65405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707904" y="5029200"/>
          <a:ext cx="13303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8" imgW="749160" imgH="215640" progId="Equation.3">
                  <p:embed/>
                </p:oleObj>
              </mc:Choice>
              <mc:Fallback>
                <p:oleObj name="Equation" r:id="rId18" imgW="74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29200"/>
                        <a:ext cx="13303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707904" y="5416550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20" imgW="342720" imgH="203040" progId="Equation.3">
                  <p:embed/>
                </p:oleObj>
              </mc:Choice>
              <mc:Fallback>
                <p:oleObj name="Equation" r:id="rId20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416550"/>
                        <a:ext cx="6096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326063" y="5938838"/>
          <a:ext cx="5413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22" imgW="304560" imgH="215640" progId="Equation.3">
                  <p:embed/>
                </p:oleObj>
              </mc:Choice>
              <mc:Fallback>
                <p:oleObj name="Equation" r:id="rId22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5938838"/>
                        <a:ext cx="541337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83968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358246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Solve the simultaneous equations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79912" y="1124744"/>
          <a:ext cx="15049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787320" imgH="457200" progId="Equation.3">
                  <p:embed/>
                </p:oleObj>
              </mc:Choice>
              <mc:Fallback>
                <p:oleObj name="Equation" r:id="rId3" imgW="787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124744"/>
                        <a:ext cx="15049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7544" y="2276872"/>
          <a:ext cx="15049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787320" imgH="457200" progId="Equation.3">
                  <p:embed/>
                </p:oleObj>
              </mc:Choice>
              <mc:Fallback>
                <p:oleObj name="Equation" r:id="rId5" imgW="7873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76872"/>
                        <a:ext cx="15049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5776" y="2492896"/>
          <a:ext cx="22574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6" imgW="1180800" imgH="203040" progId="Equation.3">
                  <p:embed/>
                </p:oleObj>
              </mc:Choice>
              <mc:Fallback>
                <p:oleObj name="Equation" r:id="rId6" imgW="1180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492896"/>
                        <a:ext cx="22574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83768" y="2924944"/>
          <a:ext cx="19415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8" imgW="1015920" imgH="203040" progId="Equation.3">
                  <p:embed/>
                </p:oleObj>
              </mc:Choice>
              <mc:Fallback>
                <p:oleObj name="Equation" r:id="rId8" imgW="10159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924944"/>
                        <a:ext cx="194151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67744" y="3346450"/>
          <a:ext cx="21351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0" imgW="1117440" imgH="215640" progId="Equation.3">
                  <p:embed/>
                </p:oleObj>
              </mc:Choice>
              <mc:Fallback>
                <p:oleObj name="Equation" r:id="rId10" imgW="11174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346450"/>
                        <a:ext cx="2135187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88506" y="3836988"/>
          <a:ext cx="17954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2" imgW="939600" imgH="393480" progId="Equation.3">
                  <p:embed/>
                </p:oleObj>
              </mc:Choice>
              <mc:Fallback>
                <p:oleObj name="Equation" r:id="rId12" imgW="9396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506" y="3836988"/>
                        <a:ext cx="1795462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83768" y="4581128"/>
          <a:ext cx="18684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4" imgW="977760" imgH="393480" progId="Equation.3">
                  <p:embed/>
                </p:oleObj>
              </mc:Choice>
              <mc:Fallback>
                <p:oleObj name="Equation" r:id="rId14" imgW="9777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81128"/>
                        <a:ext cx="186848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91880" y="5445224"/>
          <a:ext cx="19177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6" imgW="1079280" imgH="431640" progId="Equation.3">
                  <p:embed/>
                </p:oleObj>
              </mc:Choice>
              <mc:Fallback>
                <p:oleObj name="Equation" r:id="rId16" imgW="10792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445224"/>
                        <a:ext cx="19177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11760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-27384"/>
            <a:ext cx="8358246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Solve the simultaneous equations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11960" y="692696"/>
          <a:ext cx="15287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692696"/>
                        <a:ext cx="152876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08582" y="764704"/>
            <a:ext cx="3643338" cy="2857520"/>
            <a:chOff x="208582" y="764704"/>
            <a:chExt cx="3643338" cy="285752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08648" y="2407778"/>
              <a:ext cx="242889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01491" y="2229183"/>
              <a:ext cx="25003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922962" y="1479084"/>
              <a:ext cx="1857388" cy="1857388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 flipH="1" flipV="1">
              <a:off x="1065838" y="1550522"/>
              <a:ext cx="2071702" cy="207170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208582" y="1479084"/>
            <a:ext cx="1071563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5" imgW="799920" imgH="241200" progId="Equation.3">
                    <p:embed/>
                  </p:oleObj>
                </mc:Choice>
                <mc:Fallback>
                  <p:oleObj name="Equation" r:id="rId5" imgW="79992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582" y="1479084"/>
                          <a:ext cx="1071563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086745" y="1550522"/>
            <a:ext cx="7651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7" imgW="571320" imgH="203040" progId="Equation.3">
                    <p:embed/>
                  </p:oleObj>
                </mc:Choice>
                <mc:Fallback>
                  <p:oleObj name="Equation" r:id="rId7" imgW="57132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6745" y="1550522"/>
                          <a:ext cx="765175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Oval 10"/>
            <p:cNvSpPr/>
            <p:nvPr/>
          </p:nvSpPr>
          <p:spPr>
            <a:xfrm>
              <a:off x="2637474" y="1979150"/>
              <a:ext cx="71438" cy="71438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1423028" y="3193596"/>
              <a:ext cx="71438" cy="71438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5904" y="764704"/>
              <a:ext cx="571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23226" y="2336340"/>
              <a:ext cx="571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067944" y="2060848"/>
          <a:ext cx="15287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799920" imgH="457200" progId="Equation.3">
                  <p:embed/>
                </p:oleObj>
              </mc:Choice>
              <mc:Fallback>
                <p:oleObj name="Equation" r:id="rId9" imgW="7999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060848"/>
                        <a:ext cx="152876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5960119" y="2492896"/>
          <a:ext cx="25003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0" imgW="1307880" imgH="241200" progId="Equation.3">
                  <p:embed/>
                </p:oleObj>
              </mc:Choice>
              <mc:Fallback>
                <p:oleObj name="Equation" r:id="rId10" imgW="13078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0119" y="2492896"/>
                        <a:ext cx="25003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644207" y="2924944"/>
          <a:ext cx="2816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2" imgW="1473120" imgH="203040" progId="Equation.3">
                  <p:embed/>
                </p:oleObj>
              </mc:Choice>
              <mc:Fallback>
                <p:oleObj name="Equation" r:id="rId12" imgW="14731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207" y="2924944"/>
                        <a:ext cx="28162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108204" y="3356298"/>
          <a:ext cx="22082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4" imgW="1155600" imgH="203040" progId="Equation.3">
                  <p:embed/>
                </p:oleObj>
              </mc:Choice>
              <mc:Fallback>
                <p:oleObj name="Equation" r:id="rId14" imgW="11556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204" y="3356298"/>
                        <a:ext cx="2208212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495553" y="3788098"/>
          <a:ext cx="18208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6" imgW="952200" imgH="203040" progId="Equation.3">
                  <p:embed/>
                </p:oleObj>
              </mc:Choice>
              <mc:Fallback>
                <p:oleObj name="Equation" r:id="rId16" imgW="9522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553" y="3788098"/>
                        <a:ext cx="18208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349503" y="4221088"/>
          <a:ext cx="19669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8" imgW="1028520" imgH="215640" progId="Equation.3">
                  <p:embed/>
                </p:oleObj>
              </mc:Choice>
              <mc:Fallback>
                <p:oleObj name="Equation" r:id="rId18" imgW="10285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503" y="4221088"/>
                        <a:ext cx="19669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545783" y="4725144"/>
          <a:ext cx="16986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0" imgW="888840" imgH="215640" progId="Equation.3">
                  <p:embed/>
                </p:oleObj>
              </mc:Choice>
              <mc:Fallback>
                <p:oleObj name="Equation" r:id="rId20" imgW="8888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783" y="4725144"/>
                        <a:ext cx="16986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516216" y="5085184"/>
          <a:ext cx="17224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2" imgW="901440" imgH="215640" progId="Equation.3">
                  <p:embed/>
                </p:oleObj>
              </mc:Choice>
              <mc:Fallback>
                <p:oleObj name="Equation" r:id="rId22" imgW="90144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085184"/>
                        <a:ext cx="1722437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300192" y="5998741"/>
          <a:ext cx="15779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4" imgW="888840" imgH="215640" progId="Equation.3">
                  <p:embed/>
                </p:oleObj>
              </mc:Choice>
              <mc:Fallback>
                <p:oleObj name="Equation" r:id="rId24" imgW="8888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998741"/>
                        <a:ext cx="15779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220072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294755" y="825972"/>
          <a:ext cx="1456250" cy="44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1091726" imgH="330057" progId="Equation.3">
                  <p:embed/>
                </p:oleObj>
              </mc:Choice>
              <mc:Fallback>
                <p:oleObj name="Equation" r:id="rId3" imgW="1091726" imgH="33005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755" y="825972"/>
                        <a:ext cx="1456250" cy="44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355976" y="853474"/>
          <a:ext cx="1394370" cy="415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" imgW="990170" imgH="291973" progId="Equation.3">
                  <p:embed/>
                </p:oleObj>
              </mc:Choice>
              <mc:Fallback>
                <p:oleObj name="Equation" r:id="rId5" imgW="990170" imgH="29197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853474"/>
                        <a:ext cx="1394370" cy="415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528" y="260648"/>
            <a:ext cx="55419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>
                <a:ea typeface="Times New Roman" pitchFamily="18" charset="0"/>
                <a:cs typeface="Arial" charset="0"/>
              </a:rPr>
              <a:t>Example</a:t>
            </a:r>
            <a:r>
              <a:rPr lang="en-GB" sz="2000" dirty="0">
                <a:ea typeface="Times New Roman" pitchFamily="18" charset="0"/>
                <a:cs typeface="Arial" charset="0"/>
              </a:rPr>
              <a:t>	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	Solve </a:t>
            </a:r>
            <a:r>
              <a:rPr lang="en-GB" sz="2000" dirty="0">
                <a:ea typeface="Times New Roman" pitchFamily="18" charset="0"/>
                <a:cs typeface="Arial" charset="0"/>
              </a:rPr>
              <a:t>the simultaneous equations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ea typeface="Times New Roman" pitchFamily="18" charset="0"/>
                <a:cs typeface="Arial" charset="0"/>
              </a:rPr>
              <a:t>			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           and </a:t>
            </a:r>
            <a:endParaRPr lang="en-GB" sz="2000" dirty="0"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GB" sz="2000" dirty="0">
                <a:ea typeface="Times New Roman" pitchFamily="18" charset="0"/>
                <a:cs typeface="Arial" charset="0"/>
              </a:rPr>
              <a:t>	</a:t>
            </a:r>
            <a:endParaRPr lang="en-GB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568" y="1556792"/>
          <a:ext cx="1266304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7" imgW="660240" imgH="203040" progId="Equation.3">
                  <p:embed/>
                </p:oleObj>
              </mc:Choice>
              <mc:Fallback>
                <p:oleObj name="Equation" r:id="rId7" imgW="660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56792"/>
                        <a:ext cx="1266304" cy="389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3568" y="1988840"/>
          <a:ext cx="1266304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9" imgW="660240" imgH="203040" progId="Equation.3">
                  <p:embed/>
                </p:oleObj>
              </mc:Choice>
              <mc:Fallback>
                <p:oleObj name="Equation" r:id="rId9" imgW="6602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88840"/>
                        <a:ext cx="1266304" cy="389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56408" y="1916832"/>
          <a:ext cx="23876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1" imgW="1244520" imgH="241200" progId="Equation.3">
                  <p:embed/>
                </p:oleObj>
              </mc:Choice>
              <mc:Fallback>
                <p:oleObj name="Equation" r:id="rId11" imgW="12445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408" y="1916832"/>
                        <a:ext cx="23876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79712" y="2348880"/>
          <a:ext cx="26558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3" imgW="1384200" imgH="203040" progId="Equation.3">
                  <p:embed/>
                </p:oleObj>
              </mc:Choice>
              <mc:Fallback>
                <p:oleObj name="Equation" r:id="rId13" imgW="1384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348880"/>
                        <a:ext cx="265588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48508" y="2781300"/>
          <a:ext cx="20955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5" imgW="1091880" imgH="203040" progId="Equation.3">
                  <p:embed/>
                </p:oleObj>
              </mc:Choice>
              <mc:Fallback>
                <p:oleObj name="Equation" r:id="rId15" imgW="10918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8508" y="2781300"/>
                        <a:ext cx="20955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83768" y="3201988"/>
          <a:ext cx="21685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7" imgW="1130040" imgH="215640" progId="Equation.3">
                  <p:embed/>
                </p:oleObj>
              </mc:Choice>
              <mc:Fallback>
                <p:oleObj name="Equation" r:id="rId17" imgW="11300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201988"/>
                        <a:ext cx="21685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573338" y="3836988"/>
          <a:ext cx="1625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9" imgW="850680" imgH="393480" progId="Equation.3">
                  <p:embed/>
                </p:oleObj>
              </mc:Choice>
              <mc:Fallback>
                <p:oleObj name="Equation" r:id="rId19" imgW="8506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3836988"/>
                        <a:ext cx="1625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471738" y="4581525"/>
          <a:ext cx="18938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21" imgW="990360" imgH="393480" progId="Equation.3">
                  <p:embed/>
                </p:oleObj>
              </mc:Choice>
              <mc:Fallback>
                <p:oleObj name="Equation" r:id="rId21" imgW="9903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581525"/>
                        <a:ext cx="189388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3571875" y="5445125"/>
          <a:ext cx="17589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23" imgW="990360" imgH="431640" progId="Equation.3">
                  <p:embed/>
                </p:oleObj>
              </mc:Choice>
              <mc:Fallback>
                <p:oleObj name="Equation" r:id="rId23" imgW="99036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445125"/>
                        <a:ext cx="17589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11760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Questions</a:t>
            </a:r>
          </a:p>
          <a:p>
            <a:r>
              <a:rPr lang="en-GB" sz="2000" dirty="0" smtClean="0"/>
              <a:t>1.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Solve the following simultaneous equations by means of substitution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16216" y="5805264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75856" y="980728"/>
          <a:ext cx="1295821" cy="867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977900" imgH="660400" progId="Equation.3">
                  <p:embed/>
                </p:oleObj>
              </mc:Choice>
              <mc:Fallback>
                <p:oleObj name="Equation" r:id="rId3" imgW="977900" imgH="660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980728"/>
                        <a:ext cx="1295821" cy="867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 smtClean="0"/>
          </a:p>
          <a:p>
            <a:r>
              <a:rPr lang="en-GB" sz="2000" dirty="0"/>
              <a:t>2</a:t>
            </a:r>
            <a:r>
              <a:rPr lang="en-GB" sz="2000" dirty="0" smtClean="0"/>
              <a:t>.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Solve the following simultaneous equations by means of substitution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16216" y="5805264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004048" y="1052737"/>
          <a:ext cx="1512168" cy="799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167893" imgH="622030" progId="Equation.3">
                  <p:embed/>
                </p:oleObj>
              </mc:Choice>
              <mc:Fallback>
                <p:oleObj name="Equation" r:id="rId3" imgW="1167893" imgH="62203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052737"/>
                        <a:ext cx="1512168" cy="799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3. Solve the simultaneous equations</a:t>
            </a:r>
          </a:p>
          <a:p>
            <a:endParaRPr lang="en-GB" sz="20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211960" y="548680"/>
          <a:ext cx="1625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850680" imgH="457200" progId="Equation.3">
                  <p:embed/>
                </p:oleObj>
              </mc:Choice>
              <mc:Fallback>
                <p:oleObj name="Equation" r:id="rId3" imgW="85068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48680"/>
                        <a:ext cx="1625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6136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16216" y="5805264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Microsoft Equation 3.0</vt:lpstr>
      <vt:lpstr>Equation</vt:lpstr>
      <vt:lpstr>Solving 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Simultaneous Equations</dc:title>
  <dc:creator>Administrator</dc:creator>
  <cp:lastModifiedBy>S.Cooper</cp:lastModifiedBy>
  <cp:revision>9</cp:revision>
  <dcterms:created xsi:type="dcterms:W3CDTF">2012-05-10T13:19:38Z</dcterms:created>
  <dcterms:modified xsi:type="dcterms:W3CDTF">2014-06-18T09:05:57Z</dcterms:modified>
</cp:coreProperties>
</file>