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1" r:id="rId4"/>
    <p:sldId id="282" r:id="rId5"/>
    <p:sldId id="283" r:id="rId6"/>
    <p:sldId id="258" r:id="rId7"/>
    <p:sldId id="271" r:id="rId8"/>
    <p:sldId id="272" r:id="rId9"/>
    <p:sldId id="273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9" r:id="rId18"/>
    <p:sldId id="266" r:id="rId19"/>
    <p:sldId id="267" r:id="rId20"/>
    <p:sldId id="268" r:id="rId21"/>
    <p:sldId id="274" r:id="rId22"/>
    <p:sldId id="275" r:id="rId23"/>
    <p:sldId id="276" r:id="rId24"/>
    <p:sldId id="277" r:id="rId25"/>
    <p:sldId id="284" r:id="rId26"/>
    <p:sldId id="279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94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74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12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4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81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27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4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8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3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6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4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843B8-04B2-476B-9EF5-490B9D1851F8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3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5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36.png"/><Relationship Id="rId9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18" Type="http://schemas.openxmlformats.org/officeDocument/2006/relationships/image" Target="../media/image107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17" Type="http://schemas.openxmlformats.org/officeDocument/2006/relationships/image" Target="../media/image106.png"/><Relationship Id="rId2" Type="http://schemas.openxmlformats.org/officeDocument/2006/relationships/image" Target="../media/image91.png"/><Relationship Id="rId16" Type="http://schemas.openxmlformats.org/officeDocument/2006/relationships/image" Target="../media/image10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19" Type="http://schemas.openxmlformats.org/officeDocument/2006/relationships/image" Target="../media/image10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9.png"/><Relationship Id="rId7" Type="http://schemas.openxmlformats.org/officeDocument/2006/relationships/image" Target="../media/image123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10" Type="http://schemas.openxmlformats.org/officeDocument/2006/relationships/image" Target="../media/image126.png"/><Relationship Id="rId4" Type="http://schemas.openxmlformats.org/officeDocument/2006/relationships/image" Target="../media/image120.png"/><Relationship Id="rId9" Type="http://schemas.openxmlformats.org/officeDocument/2006/relationships/image" Target="../media/image12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12" Type="http://schemas.openxmlformats.org/officeDocument/2006/relationships/image" Target="../media/image137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1.png"/><Relationship Id="rId11" Type="http://schemas.openxmlformats.org/officeDocument/2006/relationships/image" Target="../media/image136.png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.png"/><Relationship Id="rId3" Type="http://schemas.openxmlformats.org/officeDocument/2006/relationships/image" Target="../media/image211.png"/><Relationship Id="rId7" Type="http://schemas.openxmlformats.org/officeDocument/2006/relationships/image" Target="../media/image6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410.png"/><Relationship Id="rId4" Type="http://schemas.openxmlformats.org/officeDocument/2006/relationships/image" Target="../media/image3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13" Type="http://schemas.openxmlformats.org/officeDocument/2006/relationships/image" Target="../media/image19.png"/><Relationship Id="rId3" Type="http://schemas.openxmlformats.org/officeDocument/2006/relationships/image" Target="../media/image910.png"/><Relationship Id="rId7" Type="http://schemas.openxmlformats.org/officeDocument/2006/relationships/image" Target="../media/image1310.png"/><Relationship Id="rId12" Type="http://schemas.openxmlformats.org/officeDocument/2006/relationships/image" Target="../media/image18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0.png"/><Relationship Id="rId11" Type="http://schemas.openxmlformats.org/officeDocument/2006/relationships/image" Target="../media/image17.png"/><Relationship Id="rId5" Type="http://schemas.openxmlformats.org/officeDocument/2006/relationships/image" Target="../media/image1110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8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Relationship Id="rId4" Type="http://schemas.openxmlformats.org/officeDocument/2006/relationships/image" Target="../media/image15.wmf"/><Relationship Id="rId9" Type="http://schemas.openxmlformats.org/officeDocument/2006/relationships/image" Target="../media/image20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Right Angled Trigonometry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5C26766D-4D55-4A81-BC24-4C630AAFC0BC}" type="datetime2">
              <a:rPr lang="en-GB" smtClean="0"/>
              <a:pPr/>
              <a:t>Friday, 28 February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9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109081"/>
            <a:ext cx="813690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Calculate the length of PQ in the triangle PQR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5" name="Object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35" t="-3568" r="-13982" b="-5022"/>
          <a:stretch>
            <a:fillRect/>
          </a:stretch>
        </p:blipFill>
        <p:spPr bwMode="auto">
          <a:xfrm>
            <a:off x="755576" y="1412776"/>
            <a:ext cx="2466990" cy="286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2366" y="1228110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Opp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495258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Hyp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2461437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Adj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00954" y="1228110"/>
            <a:ext cx="738798" cy="3693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15311" y="1412776"/>
                <a:ext cx="12509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311" y="1412776"/>
                <a:ext cx="125098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39447" y="1268760"/>
                <a:ext cx="824841" cy="85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447" y="1268760"/>
                <a:ext cx="824841" cy="8567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15311" y="2230604"/>
                <a:ext cx="13922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32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311" y="2230604"/>
                <a:ext cx="139224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39447" y="2086588"/>
                <a:ext cx="661783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𝑃𝑄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447" y="2086588"/>
                <a:ext cx="661783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27984" y="2870392"/>
                <a:ext cx="20885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GB" sz="2400" b="0" i="0" smtClean="0">
                              <a:latin typeface="Cambria Math"/>
                            </a:rPr>
                            <m:t>52</m:t>
                          </m:r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32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870392"/>
                <a:ext cx="208852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72200" y="2870392"/>
                <a:ext cx="6617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𝑃</m:t>
                      </m:r>
                      <m:r>
                        <a:rPr lang="en-GB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870392"/>
                <a:ext cx="661784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39730" y="3332057"/>
                <a:ext cx="9764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𝑃</m:t>
                      </m:r>
                      <m:r>
                        <a:rPr lang="en-GB" sz="2400" b="0" i="1" smtClean="0">
                          <a:latin typeface="Cambria Math"/>
                        </a:rPr>
                        <m:t>𝑄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730" y="3332057"/>
                <a:ext cx="976486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00656" y="3322200"/>
                <a:ext cx="13019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</a:rPr>
                      <m:t>4</m:t>
                    </m:r>
                    <m:r>
                      <a:rPr lang="en-GB" sz="2400" b="0" i="1" smtClean="0">
                        <a:latin typeface="Cambria Math"/>
                      </a:rPr>
                      <m:t>4.10</m:t>
                    </m:r>
                  </m:oMath>
                </a14:m>
                <a:r>
                  <a:rPr lang="en-GB" sz="2400" dirty="0" smtClean="0"/>
                  <a:t>cm</a:t>
                </a:r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656" y="3322200"/>
                <a:ext cx="1301959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935" t="-10526" r="-65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5626055" y="3772100"/>
            <a:ext cx="19442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60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Object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33" t="-3952" r="-7603" b="-6587"/>
          <a:stretch>
            <a:fillRect/>
          </a:stretch>
        </p:blipFill>
        <p:spPr bwMode="auto">
          <a:xfrm>
            <a:off x="1028341" y="1178132"/>
            <a:ext cx="2967595" cy="249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5400" y="109081"/>
            <a:ext cx="459061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Calculate the length XY in the triangle XYZ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4288" y="2419265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Opp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1404320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Hyp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2526" y="2830769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Adj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31594" y="2437422"/>
            <a:ext cx="738798" cy="3693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15311" y="1412776"/>
                <a:ext cx="12509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311" y="1412776"/>
                <a:ext cx="125098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39447" y="1268760"/>
                <a:ext cx="824841" cy="85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447" y="1268760"/>
                <a:ext cx="824841" cy="8567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15311" y="2230604"/>
                <a:ext cx="13922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59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311" y="2230604"/>
                <a:ext cx="139224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39447" y="2086588"/>
                <a:ext cx="65594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4.6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𝑋𝑌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447" y="2086588"/>
                <a:ext cx="655949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27984" y="2870392"/>
                <a:ext cx="21013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XY</m:t>
                          </m:r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59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870392"/>
                <a:ext cx="2101344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372200" y="2870392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4.6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870392"/>
                <a:ext cx="655949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39730" y="4191471"/>
                <a:ext cx="9605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𝑋𝑌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730" y="4191471"/>
                <a:ext cx="960519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00656" y="4181614"/>
                <a:ext cx="11320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8.93</m:t>
                    </m:r>
                  </m:oMath>
                </a14:m>
                <a:r>
                  <a:rPr lang="en-GB" sz="2400" dirty="0" smtClean="0"/>
                  <a:t>cm</a:t>
                </a:r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656" y="4181614"/>
                <a:ext cx="1132041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075" t="-10526" r="-752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5626055" y="4631514"/>
            <a:ext cx="19442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55697" y="3506919"/>
                <a:ext cx="9605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𝑋𝑌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697" y="3506919"/>
                <a:ext cx="960519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72200" y="3362903"/>
                <a:ext cx="1077539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4.6</m:t>
                          </m:r>
                        </m:num>
                        <m:den>
                          <m:func>
                            <m:func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59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362903"/>
                <a:ext cx="1077539" cy="78624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855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5492" y="109081"/>
            <a:ext cx="58566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Calculate the length of BC in the triangle ABC.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073" name="Object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09" t="-4327" r="-7156" b="-9288"/>
          <a:stretch>
            <a:fillRect/>
          </a:stretch>
        </p:blipFill>
        <p:spPr bwMode="auto">
          <a:xfrm>
            <a:off x="1115616" y="1122250"/>
            <a:ext cx="3096344" cy="262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547664" y="2348880"/>
            <a:ext cx="223224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979712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12</a:t>
            </a:r>
            <a:endParaRPr lang="en-GB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04286" y="164891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286" y="1648919"/>
                <a:ext cx="57606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35896" y="1412776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Opp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7083" y="1108535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Hyp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0921" y="2251184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Adj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68227" y="2251184"/>
            <a:ext cx="738798" cy="3693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16300" y="1187254"/>
                <a:ext cx="12077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300" y="1187254"/>
                <a:ext cx="1207703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40436" y="1043238"/>
                <a:ext cx="824841" cy="85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436" y="1043238"/>
                <a:ext cx="824841" cy="8567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16300" y="2005082"/>
                <a:ext cx="13489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12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300" y="2005082"/>
                <a:ext cx="1348959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40436" y="1861066"/>
                <a:ext cx="426399" cy="724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436" y="1861066"/>
                <a:ext cx="426399" cy="72481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28973" y="2644870"/>
                <a:ext cx="18753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GB" sz="2400" b="0" i="0" smtClean="0">
                              <a:latin typeface="Cambria Math"/>
                            </a:rPr>
                            <m:t>5</m:t>
                          </m:r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12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973" y="2644870"/>
                <a:ext cx="1875322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73189" y="2644870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189" y="2644870"/>
                <a:ext cx="426399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40719" y="3106535"/>
                <a:ext cx="7411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719" y="3106535"/>
                <a:ext cx="74110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45848" y="3096678"/>
                <a:ext cx="14141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1.03…</m:t>
                    </m:r>
                  </m:oMath>
                </a14:m>
                <a:r>
                  <a:rPr lang="en-GB" sz="2400" dirty="0" smtClean="0"/>
                  <a:t>cm</a:t>
                </a:r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848" y="3096678"/>
                <a:ext cx="141417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293" t="-10526" r="-560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87904" y="3544028"/>
                <a:ext cx="12299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GB" sz="2400" b="0" i="1" smtClean="0">
                          <a:latin typeface="Cambria Math"/>
                        </a:rPr>
                        <m:t>𝐵𝐶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04" y="3544028"/>
                <a:ext cx="1229952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30897" y="3534171"/>
                <a:ext cx="11320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2.08</m:t>
                    </m:r>
                  </m:oMath>
                </a14:m>
                <a:r>
                  <a:rPr lang="en-GB" sz="2400" dirty="0" smtClean="0"/>
                  <a:t>cm</a:t>
                </a:r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897" y="3534171"/>
                <a:ext cx="1132041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1075" t="-10667" r="-752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5868328" y="3990593"/>
            <a:ext cx="19442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80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19646" y="2141845"/>
            <a:ext cx="3669238" cy="2494209"/>
            <a:chOff x="713281" y="1222823"/>
            <a:chExt cx="3669238" cy="2494209"/>
          </a:xfrm>
        </p:grpSpPr>
        <p:sp>
          <p:nvSpPr>
            <p:cNvPr id="2" name="AutoShape 11"/>
            <p:cNvSpPr>
              <a:spLocks noChangeShapeType="1"/>
            </p:cNvSpPr>
            <p:nvPr/>
          </p:nvSpPr>
          <p:spPr bwMode="auto">
            <a:xfrm>
              <a:off x="881982" y="2915704"/>
              <a:ext cx="350053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3" name="AutoShape 10"/>
            <p:cNvSpPr>
              <a:spLocks noChangeArrowheads="1"/>
            </p:cNvSpPr>
            <p:nvPr/>
          </p:nvSpPr>
          <p:spPr bwMode="auto">
            <a:xfrm>
              <a:off x="3264878" y="1519238"/>
              <a:ext cx="133554" cy="13917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881982" y="2779806"/>
              <a:ext cx="133555" cy="13355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" name="AutoShape 8"/>
            <p:cNvSpPr>
              <a:spLocks noChangeShapeType="1"/>
            </p:cNvSpPr>
            <p:nvPr/>
          </p:nvSpPr>
          <p:spPr bwMode="auto">
            <a:xfrm flipV="1">
              <a:off x="1015537" y="1519238"/>
              <a:ext cx="2249341" cy="12582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713281" y="2829011"/>
              <a:ext cx="520160" cy="47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152411" y="2829011"/>
              <a:ext cx="520160" cy="47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3292995" y="1222823"/>
              <a:ext cx="520160" cy="47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R</a:t>
              </a: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683309" y="2915704"/>
              <a:ext cx="843503" cy="47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1000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233441" y="2575961"/>
              <a:ext cx="843503" cy="47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20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1331850" y="1701997"/>
              <a:ext cx="843503" cy="47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Hyp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3539016" y="1997223"/>
              <a:ext cx="843503" cy="47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opp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"/>
            <p:cNvSpPr txBox="1">
              <a:spLocks noChangeArrowheads="1"/>
            </p:cNvSpPr>
            <p:nvPr/>
          </p:nvSpPr>
          <p:spPr bwMode="auto">
            <a:xfrm>
              <a:off x="1866068" y="3239047"/>
              <a:ext cx="843503" cy="47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Adj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5496" y="39975"/>
            <a:ext cx="9036497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 surveyor, P, is 1000m away on horizontal ground from the foot of a radio mast, QR. From P the angle of elevation of the top, R, of the mast is 20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sym typeface="Symbol" pitchFamily="18" charset="2"/>
              </a:rPr>
              <a:t>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Find the height of the mast. Assume the surveyor’s height to be negligible.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283968" y="2265887"/>
            <a:ext cx="4106671" cy="70788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With a written problem the first step is to draw a sketch.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920275" y="2627454"/>
            <a:ext cx="738798" cy="3693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4497" y="3343344"/>
                <a:ext cx="1323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497" y="3343344"/>
                <a:ext cx="1323119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618633" y="3199328"/>
                <a:ext cx="808811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633" y="3199328"/>
                <a:ext cx="808811" cy="8510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94497" y="4161172"/>
                <a:ext cx="14643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20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497" y="4161172"/>
                <a:ext cx="1464375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618633" y="4017156"/>
                <a:ext cx="933269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𝑃𝑅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633" y="4017156"/>
                <a:ext cx="933269" cy="7837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75763" y="4800960"/>
                <a:ext cx="25004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GB" sz="2400" b="0" i="0" smtClean="0">
                              <a:latin typeface="Cambria Math"/>
                            </a:rPr>
                            <m:t>1000</m:t>
                          </m:r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  <a:ea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20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763" y="4800960"/>
                <a:ext cx="250049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51386" y="4800960"/>
                <a:ext cx="6489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𝑃𝑅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386" y="4800960"/>
                <a:ext cx="64896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868144" y="5271591"/>
                <a:ext cx="9636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𝑃𝑅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5271591"/>
                <a:ext cx="963661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29070" y="5261734"/>
                <a:ext cx="13420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363.97</m:t>
                    </m:r>
                  </m:oMath>
                </a14:m>
                <a:r>
                  <a:rPr lang="en-GB" sz="2400" dirty="0" smtClean="0"/>
                  <a:t>m</a:t>
                </a:r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070" y="5261734"/>
                <a:ext cx="1342034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909" t="-10526" r="-636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6012160" y="5711634"/>
            <a:ext cx="19442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1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20636" y="1646357"/>
            <a:ext cx="4527798" cy="1846836"/>
            <a:chOff x="1295400" y="1582164"/>
            <a:chExt cx="3300413" cy="1346200"/>
          </a:xfrm>
        </p:grpSpPr>
        <p:sp>
          <p:nvSpPr>
            <p:cNvPr id="2" name="AutoShape 10"/>
            <p:cNvSpPr>
              <a:spLocks noChangeShapeType="1"/>
            </p:cNvSpPr>
            <p:nvPr/>
          </p:nvSpPr>
          <p:spPr bwMode="auto">
            <a:xfrm>
              <a:off x="1866900" y="2604514"/>
              <a:ext cx="27051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3" name="Rectangle 9"/>
            <p:cNvSpPr>
              <a:spLocks noChangeArrowheads="1"/>
            </p:cNvSpPr>
            <p:nvPr/>
          </p:nvSpPr>
          <p:spPr bwMode="auto">
            <a:xfrm>
              <a:off x="1676400" y="1610739"/>
              <a:ext cx="457200" cy="993775"/>
            </a:xfrm>
            <a:prstGeom prst="rect">
              <a:avLst/>
            </a:prstGeom>
            <a:gradFill rotWithShape="0">
              <a:gsLst>
                <a:gs pos="0">
                  <a:srgbClr val="4F81BD">
                    <a:gamma/>
                    <a:tint val="20000"/>
                    <a:invGamma/>
                  </a:srgbClr>
                </a:gs>
                <a:gs pos="100000">
                  <a:srgbClr val="4F81BD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4" name="AutoShape 8"/>
            <p:cNvSpPr>
              <a:spLocks noChangeArrowheads="1"/>
            </p:cNvSpPr>
            <p:nvPr/>
          </p:nvSpPr>
          <p:spPr bwMode="auto">
            <a:xfrm>
              <a:off x="3748088" y="2450527"/>
              <a:ext cx="847725" cy="1524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4F81BD"/>
                </a:gs>
                <a:gs pos="100000">
                  <a:srgbClr val="4F81BD">
                    <a:gamma/>
                    <a:shade val="60000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4219575" y="2250502"/>
              <a:ext cx="95250" cy="200025"/>
            </a:xfrm>
            <a:prstGeom prst="parallelogram">
              <a:avLst>
                <a:gd name="adj" fmla="val 25000"/>
              </a:avLst>
            </a:prstGeom>
            <a:gradFill rotWithShape="0">
              <a:gsLst>
                <a:gs pos="0">
                  <a:srgbClr val="4F81BD">
                    <a:gamma/>
                    <a:shade val="60000"/>
                    <a:invGamma/>
                  </a:srgbClr>
                </a:gs>
                <a:gs pos="100000">
                  <a:srgbClr val="4F81BD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6" name="AutoShape 6"/>
            <p:cNvSpPr>
              <a:spLocks noChangeShapeType="1"/>
            </p:cNvSpPr>
            <p:nvPr/>
          </p:nvSpPr>
          <p:spPr bwMode="auto">
            <a:xfrm>
              <a:off x="2133600" y="1610739"/>
              <a:ext cx="1985963" cy="838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7" name="AutoShape 5"/>
            <p:cNvSpPr>
              <a:spLocks noChangeShapeType="1"/>
            </p:cNvSpPr>
            <p:nvPr/>
          </p:nvSpPr>
          <p:spPr bwMode="auto">
            <a:xfrm>
              <a:off x="2133600" y="1610739"/>
              <a:ext cx="20859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524125" y="1582164"/>
              <a:ext cx="5715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32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295400" y="1906014"/>
              <a:ext cx="5715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100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3452813" y="2279077"/>
              <a:ext cx="5715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32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"/>
            <p:cNvSpPr txBox="1">
              <a:spLocks noChangeArrowheads="1"/>
            </p:cNvSpPr>
            <p:nvPr/>
          </p:nvSpPr>
          <p:spPr bwMode="auto">
            <a:xfrm>
              <a:off x="2800350" y="2604514"/>
              <a:ext cx="5715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d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2008" y="152053"/>
            <a:ext cx="9036496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 the top of a vertical cliff 100m high the angle of depression of a boat out at sea is 32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sym typeface="Symbol" pitchFamily="18" charset="2"/>
              </a:rPr>
              <a:t>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How far is the boat from the foot of the cliff?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2358071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Opp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02588" y="1937400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Hyp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99402" y="3148769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Adj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151489" y="1988739"/>
            <a:ext cx="738798" cy="3693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58298" y="2502087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298" y="2502087"/>
                <a:ext cx="124457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082434" y="2358071"/>
                <a:ext cx="808811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434" y="2358071"/>
                <a:ext cx="808811" cy="8510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58298" y="3319915"/>
                <a:ext cx="13858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32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298" y="3319915"/>
                <a:ext cx="1385829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82434" y="3175899"/>
                <a:ext cx="763351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434" y="3175899"/>
                <a:ext cx="763351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70941" y="3959703"/>
                <a:ext cx="19137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d</m:t>
                          </m:r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  <a:ea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32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941" y="3959703"/>
                <a:ext cx="191379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15187" y="3959703"/>
                <a:ext cx="7633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187" y="3959703"/>
                <a:ext cx="763351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2792" y="5280782"/>
                <a:ext cx="7559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𝑑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792" y="5280782"/>
                <a:ext cx="75597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43643" y="5270925"/>
                <a:ext cx="13420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160.03</m:t>
                    </m:r>
                  </m:oMath>
                </a14:m>
                <a:r>
                  <a:rPr lang="en-GB" sz="2400" dirty="0" smtClean="0"/>
                  <a:t>m</a:t>
                </a:r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3643" y="5270925"/>
                <a:ext cx="1342034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909" t="-10667" r="-6364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528759" y="4596230"/>
                <a:ext cx="7559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𝑑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759" y="4596230"/>
                <a:ext cx="755976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115187" y="4452214"/>
                <a:ext cx="1071127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func>
                            <m:func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32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187" y="4452214"/>
                <a:ext cx="1071127" cy="78624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6590813" y="5726790"/>
            <a:ext cx="19442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65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1904" y="109081"/>
            <a:ext cx="50901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Calculate the size of angle A in the triangle ABC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145" name="Object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68" t="-4738" r="-9055" b="-7404"/>
          <a:stretch>
            <a:fillRect/>
          </a:stretch>
        </p:blipFill>
        <p:spPr bwMode="auto">
          <a:xfrm>
            <a:off x="1699241" y="1124744"/>
            <a:ext cx="302244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29866" y="1412776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Opp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3013988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Hyp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3582" y="1801022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Adj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10888" y="1808277"/>
            <a:ext cx="738798" cy="3693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31555" y="1666991"/>
                <a:ext cx="12077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555" y="1666991"/>
                <a:ext cx="120770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5691" y="1522975"/>
                <a:ext cx="824841" cy="85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691" y="1522975"/>
                <a:ext cx="824841" cy="8567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31555" y="2484819"/>
                <a:ext cx="12077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555" y="2484819"/>
                <a:ext cx="120770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5691" y="2340803"/>
                <a:ext cx="423514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691" y="2340803"/>
                <a:ext cx="423514" cy="78483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84168" y="3124607"/>
                <a:ext cx="7668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124607"/>
                <a:ext cx="76687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88444" y="3124607"/>
                <a:ext cx="1776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0.66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444" y="3124607"/>
                <a:ext cx="1776961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55974" y="3586272"/>
                <a:ext cx="7668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974" y="3586272"/>
                <a:ext cx="76687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76256" y="3576415"/>
                <a:ext cx="9412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41.8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576415"/>
                <a:ext cx="941283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6142299" y="4026315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2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Object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7715"/>
          <a:stretch>
            <a:fillRect/>
          </a:stretch>
        </p:blipFill>
        <p:spPr bwMode="auto">
          <a:xfrm>
            <a:off x="888773" y="4029916"/>
            <a:ext cx="3379850" cy="165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Object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7616" b="-7870"/>
          <a:stretch>
            <a:fillRect/>
          </a:stretch>
        </p:blipFill>
        <p:spPr bwMode="auto">
          <a:xfrm>
            <a:off x="1187624" y="966439"/>
            <a:ext cx="2782148" cy="184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79512" y="68431"/>
            <a:ext cx="59641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Find the size of angle x in each of the following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69785" y="762812"/>
            <a:ext cx="4700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(ii)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95562" y="853261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562" y="853261"/>
                <a:ext cx="1244571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19698" y="709245"/>
                <a:ext cx="808811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9698" y="709245"/>
                <a:ext cx="808811" cy="8510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95562" y="1556792"/>
                <a:ext cx="13308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𝑋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562" y="1556792"/>
                <a:ext cx="133081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19698" y="1412776"/>
                <a:ext cx="65594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1.2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4.7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9698" y="1412776"/>
                <a:ext cx="655949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48175" y="2073622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175" y="2073622"/>
                <a:ext cx="774571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552451" y="2073622"/>
                <a:ext cx="19837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0.255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451" y="2073622"/>
                <a:ext cx="1983748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19981" y="2502753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9981" y="2502753"/>
                <a:ext cx="774571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40263" y="2492896"/>
                <a:ext cx="1111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1</m:t>
                      </m:r>
                      <m:r>
                        <a:rPr lang="en-GB" sz="2400" b="0" i="1" smtClean="0">
                          <a:latin typeface="Cambria Math"/>
                        </a:rPr>
                        <m:t>4.32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263" y="2492896"/>
                <a:ext cx="1111202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5806306" y="2942796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26582" y="3766115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582" y="3766115"/>
                <a:ext cx="1244571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50718" y="3622099"/>
                <a:ext cx="808811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718" y="3622099"/>
                <a:ext cx="808811" cy="85100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426582" y="4469646"/>
                <a:ext cx="12522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𝑋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582" y="4469646"/>
                <a:ext cx="1252266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650718" y="4325630"/>
                <a:ext cx="65594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3.7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718" y="4325630"/>
                <a:ext cx="655949" cy="7861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79195" y="4986476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195" y="4986476"/>
                <a:ext cx="774571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83471" y="4986476"/>
                <a:ext cx="18138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2.70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471" y="4986476"/>
                <a:ext cx="1813830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51001" y="5415607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001" y="5415607"/>
                <a:ext cx="774571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71283" y="5405750"/>
                <a:ext cx="1111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9.70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283" y="5405750"/>
                <a:ext cx="1111202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5937326" y="5855650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92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07" r="-3723"/>
          <a:stretch>
            <a:fillRect/>
          </a:stretch>
        </p:blipFill>
        <p:spPr bwMode="auto">
          <a:xfrm>
            <a:off x="1115616" y="332656"/>
            <a:ext cx="1836245" cy="227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269785" y="332656"/>
            <a:ext cx="5277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latin typeface="Arial" pitchFamily="34" charset="0"/>
                <a:cs typeface="Times New Roman" pitchFamily="18" charset="0"/>
              </a:rPr>
              <a:t>(iii)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18879" y="809709"/>
                <a:ext cx="12509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879" y="809709"/>
                <a:ext cx="125098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43015" y="665693"/>
                <a:ext cx="824841" cy="85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015" y="665693"/>
                <a:ext cx="824841" cy="8567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18879" y="1513240"/>
                <a:ext cx="1295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𝑋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879" y="1513240"/>
                <a:ext cx="129554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43015" y="1369224"/>
                <a:ext cx="593432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015" y="1369224"/>
                <a:ext cx="593432" cy="7813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71492" y="2030070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492" y="2030070"/>
                <a:ext cx="774571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75768" y="2030070"/>
                <a:ext cx="19999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0.583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768" y="2030070"/>
                <a:ext cx="199990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3298" y="2459201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298" y="2459201"/>
                <a:ext cx="774571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63580" y="2449344"/>
                <a:ext cx="1111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5</m:t>
                      </m:r>
                      <m:r>
                        <a:rPr lang="en-GB" sz="2400" b="0" i="1" smtClean="0">
                          <a:latin typeface="Cambria Math"/>
                        </a:rPr>
                        <m:t>4.31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580" y="2449344"/>
                <a:ext cx="1111202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4729623" y="2899244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41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Object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18" t="-3558" r="-8633" b="-9859"/>
          <a:stretch>
            <a:fillRect/>
          </a:stretch>
        </p:blipFill>
        <p:spPr bwMode="auto">
          <a:xfrm>
            <a:off x="798379" y="1073340"/>
            <a:ext cx="2023056" cy="242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/>
          <p:cNvSpPr>
            <a:spLocks noChangeArrowheads="1"/>
          </p:cNvSpPr>
          <p:nvPr/>
        </p:nvSpPr>
        <p:spPr bwMode="auto">
          <a:xfrm flipH="1">
            <a:off x="4419649" y="1400062"/>
            <a:ext cx="821123" cy="1666046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122141" y="2982806"/>
            <a:ext cx="499814" cy="59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Q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91523" y="836712"/>
            <a:ext cx="499814" cy="74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04234" y="1919862"/>
            <a:ext cx="499814" cy="35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93357" y="3018507"/>
            <a:ext cx="499814" cy="35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16762" y="1995078"/>
            <a:ext cx="618817" cy="47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→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8689" y="65701"/>
            <a:ext cx="657154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Calculate the size of angle PQR in the triangle below.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81054" y="1471238"/>
                <a:ext cx="12509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054" y="1471238"/>
                <a:ext cx="125098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05190" y="1327222"/>
                <a:ext cx="824841" cy="85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190" y="1327222"/>
                <a:ext cx="824841" cy="8567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81054" y="2309406"/>
                <a:ext cx="13067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𝑄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054" y="2309406"/>
                <a:ext cx="130670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05190" y="2165390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190" y="2165390"/>
                <a:ext cx="423514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06552" y="2826236"/>
                <a:ext cx="7857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𝑄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552" y="2826236"/>
                <a:ext cx="785728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781"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37943" y="2826236"/>
                <a:ext cx="19999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0.375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943" y="2826236"/>
                <a:ext cx="199990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06552" y="3255367"/>
                <a:ext cx="7857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𝑄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552" y="3255367"/>
                <a:ext cx="785728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781"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025755" y="3245510"/>
                <a:ext cx="9412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8.0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755" y="3245510"/>
                <a:ext cx="941283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6291798" y="3695410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64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56818"/>
            <a:ext cx="2031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7" name="Object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15" t="-2737" r="-17671" b="-10381"/>
          <a:stretch>
            <a:fillRect/>
          </a:stretch>
        </p:blipFill>
        <p:spPr bwMode="auto">
          <a:xfrm>
            <a:off x="2463373" y="398766"/>
            <a:ext cx="2972723" cy="293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3068960"/>
            <a:ext cx="8064896" cy="207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figure is a pyramid on a square base ABCD. The edges of the base are 30cm long and the height, EH, of the pyramid is 42cm. Find 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a) the length of AC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b) the angle EAH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Pythagoras Theorem</a:t>
            </a:r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63394" y="1983507"/>
            <a:ext cx="2160588" cy="720725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762944" y="2488332"/>
            <a:ext cx="2736850" cy="12239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62944" y="3496394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59932" y="2632794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c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32732" y="2848694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844032" y="3783732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857" y="2056532"/>
            <a:ext cx="1944687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AutoShape 11"/>
          <p:cNvSpPr>
            <a:spLocks/>
          </p:cNvSpPr>
          <p:nvPr/>
        </p:nvSpPr>
        <p:spPr bwMode="auto">
          <a:xfrm>
            <a:off x="2213794" y="2013669"/>
            <a:ext cx="1704975" cy="411163"/>
          </a:xfrm>
          <a:prstGeom prst="accentCallout3">
            <a:avLst>
              <a:gd name="adj1" fmla="val 18750"/>
              <a:gd name="adj2" fmla="val 105060"/>
              <a:gd name="adj3" fmla="val 18750"/>
              <a:gd name="adj4" fmla="val 106426"/>
              <a:gd name="adj5" fmla="val 83593"/>
              <a:gd name="adj6" fmla="val 106426"/>
              <a:gd name="adj7" fmla="val 206583"/>
              <a:gd name="adj8" fmla="val 62953"/>
            </a:avLst>
          </a:prstGeom>
          <a:ln>
            <a:headEnd/>
            <a:tailEnd type="stealth" w="lg" len="lg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2000" dirty="0"/>
              <a:t>Hypotenuse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67544" y="4433019"/>
            <a:ext cx="8064500" cy="2092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/>
              <a:t>NB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 dirty="0"/>
              <a:t>To find the Hypotenuse we must square the other sides and then add together.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 dirty="0"/>
              <a:t>To find any other side we square the sides and subtract.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 dirty="0"/>
              <a:t>The side is then found by taking the square root.</a:t>
            </a:r>
          </a:p>
        </p:txBody>
      </p:sp>
    </p:spTree>
    <p:extLst>
      <p:ext uri="{BB962C8B-B14F-4D97-AF65-F5344CB8AC3E}">
        <p14:creationId xmlns:p14="http://schemas.microsoft.com/office/powerpoint/2010/main" val="260071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ject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15" t="-2737" r="-17671" b="-10381"/>
          <a:stretch>
            <a:fillRect/>
          </a:stretch>
        </p:blipFill>
        <p:spPr bwMode="auto">
          <a:xfrm>
            <a:off x="323528" y="260648"/>
            <a:ext cx="2972723" cy="293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1115616" y="2780928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30cm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11760" y="2204864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30cm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92482" y="1342831"/>
            <a:ext cx="70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42cm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91880" y="476672"/>
            <a:ext cx="23151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a) the length of AC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12823" y="1127387"/>
            <a:ext cx="4829977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Using </a:t>
            </a:r>
            <a:r>
              <a:rPr kumimoji="0" lang="en-GB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pythagoras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theorem with the base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10857" y="1900240"/>
            <a:ext cx="1296144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211960" y="1698461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A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4826380" y="3155404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30cm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56349" y="301171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B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5766452" y="306896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C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5756834" y="1674023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D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5834492" y="2267580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30cm 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510857" y="1900240"/>
            <a:ext cx="1296144" cy="12989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60232" y="1954090"/>
                <a:ext cx="2007601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𝐴𝐶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954090"/>
                <a:ext cx="2007601" cy="4354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668855" y="2561512"/>
                <a:ext cx="13938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𝐴𝐶</m:t>
                      </m:r>
                      <m:r>
                        <a:rPr lang="en-GB" b="0" i="1" smtClean="0">
                          <a:latin typeface="Cambria Math"/>
                        </a:rPr>
                        <m:t>=42.42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855" y="2561512"/>
                <a:ext cx="139384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6708912" y="2924944"/>
            <a:ext cx="135378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28434" y="3832931"/>
            <a:ext cx="20876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b) the angle EAH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1068" y="4263818"/>
            <a:ext cx="2414989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Draw the right angled triangle</a:t>
            </a:r>
            <a:r>
              <a:rPr kumimoji="0" lang="en-GB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for EAH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9" name="Right Triangle 48"/>
          <p:cNvSpPr/>
          <p:nvPr/>
        </p:nvSpPr>
        <p:spPr>
          <a:xfrm flipH="1">
            <a:off x="3881954" y="4290358"/>
            <a:ext cx="825740" cy="168488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75862" y="401118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itchFamily="18" charset="0"/>
              </a:rPr>
              <a:t>E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4684613" y="4966882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42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cm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07904" y="5902651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itchFamily="18" charset="0"/>
              </a:rPr>
              <a:t>A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4616712" y="5934578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itchFamily="18" charset="0"/>
              </a:rPr>
              <a:t>H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3900169" y="6084004"/>
            <a:ext cx="1045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21.21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cm </a:t>
            </a:r>
            <a:endParaRPr lang="en-GB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796136" y="4075730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075730"/>
                <a:ext cx="124457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020272" y="3931714"/>
                <a:ext cx="808811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3931714"/>
                <a:ext cx="808811" cy="85100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796136" y="4913898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913898"/>
                <a:ext cx="1244571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020272" y="4769882"/>
                <a:ext cx="995785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42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21.21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769882"/>
                <a:ext cx="995785" cy="7838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321634" y="5430728"/>
                <a:ext cx="7668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34" y="5430728"/>
                <a:ext cx="76687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053025" y="5430728"/>
                <a:ext cx="20462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0.1.97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025" y="5430728"/>
                <a:ext cx="2046266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321634" y="5859859"/>
                <a:ext cx="7668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34" y="5859859"/>
                <a:ext cx="766877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040837" y="5850002"/>
                <a:ext cx="9412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3.2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837" y="5850002"/>
                <a:ext cx="941283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6306880" y="6299902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25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 animBg="1"/>
      <p:bldP spid="33" grpId="0"/>
      <p:bldP spid="34" grpId="0"/>
      <p:bldP spid="35" grpId="0"/>
      <p:bldP spid="36" grpId="0"/>
      <p:bldP spid="37" grpId="0"/>
      <p:bldP spid="38" grpId="0"/>
      <p:bldP spid="42" grpId="0"/>
      <p:bldP spid="43" grpId="0"/>
      <p:bldP spid="47" grpId="0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" y="180975"/>
            <a:ext cx="9053371" cy="490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9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87402" cy="33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1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48464" cy="269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2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97"/>
          <a:stretch/>
        </p:blipFill>
        <p:spPr bwMode="auto">
          <a:xfrm>
            <a:off x="36512" y="188640"/>
            <a:ext cx="8999984" cy="55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3363089"/>
            <a:ext cx="864096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dirty="0" smtClean="0"/>
              <a:t>5. In </a:t>
            </a:r>
            <a:r>
              <a:rPr lang="en-GB" sz="1700" dirty="0"/>
              <a:t>triangle DEF, Angle F = 90</a:t>
            </a:r>
            <a:r>
              <a:rPr lang="en-GB" sz="1700" dirty="0">
                <a:sym typeface="Symbol"/>
              </a:rPr>
              <a:t></a:t>
            </a:r>
            <a:r>
              <a:rPr lang="en-GB" sz="1700" dirty="0"/>
              <a:t>, Angle D = 21</a:t>
            </a:r>
            <a:r>
              <a:rPr lang="en-GB" sz="1700" dirty="0">
                <a:sym typeface="Symbol"/>
              </a:rPr>
              <a:t></a:t>
            </a:r>
            <a:r>
              <a:rPr lang="en-GB" sz="1700" dirty="0"/>
              <a:t> and DF = 3.2cm. Find the length of EF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8101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81695" y="109087"/>
            <a:ext cx="534165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30188" algn="l"/>
              </a:tabLst>
            </a:pPr>
            <a:r>
              <a:rPr kumimoji="0" lang="en-GB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6. For the diagram drawn below find the lengths of </a:t>
            </a:r>
            <a:r>
              <a:rPr kumimoji="0" lang="en-GB" altLang="en-US" sz="1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GB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GB" altLang="en-US" sz="1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y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188" algn="l"/>
              </a:tabLst>
            </a:pPr>
            <a:r>
              <a:rPr kumimoji="0" lang="en-GB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10524" y="870968"/>
            <a:ext cx="4055584" cy="1693935"/>
            <a:chOff x="811" y="4293"/>
            <a:chExt cx="4072" cy="1701"/>
          </a:xfrm>
        </p:grpSpPr>
        <p:sp>
          <p:nvSpPr>
            <p:cNvPr id="4" name="AutoShape 13"/>
            <p:cNvSpPr>
              <a:spLocks noChangeArrowheads="1"/>
            </p:cNvSpPr>
            <p:nvPr/>
          </p:nvSpPr>
          <p:spPr bwMode="auto">
            <a:xfrm flipH="1">
              <a:off x="811" y="4293"/>
              <a:ext cx="2964" cy="1485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 flipH="1">
              <a:off x="3470" y="5473"/>
              <a:ext cx="305" cy="3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741" y="4671"/>
              <a:ext cx="11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15cm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371" y="5454"/>
              <a:ext cx="8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32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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463" y="4769"/>
              <a:ext cx="8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rc 8"/>
            <p:cNvSpPr>
              <a:spLocks/>
            </p:cNvSpPr>
            <p:nvPr/>
          </p:nvSpPr>
          <p:spPr bwMode="auto">
            <a:xfrm flipH="1" flipV="1">
              <a:off x="969" y="5482"/>
              <a:ext cx="500" cy="271"/>
            </a:xfrm>
            <a:custGeom>
              <a:avLst/>
              <a:gdLst>
                <a:gd name="G0" fmla="+- 21600 0 0"/>
                <a:gd name="G1" fmla="+- 1939 0 0"/>
                <a:gd name="G2" fmla="+- 21600 0 0"/>
                <a:gd name="T0" fmla="*/ 2339 w 21600"/>
                <a:gd name="T1" fmla="*/ 11715 h 11715"/>
                <a:gd name="T2" fmla="*/ 87 w 21600"/>
                <a:gd name="T3" fmla="*/ 0 h 11715"/>
                <a:gd name="T4" fmla="*/ 21600 w 21600"/>
                <a:gd name="T5" fmla="*/ 1939 h 11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1715" fill="none" extrusionOk="0">
                  <a:moveTo>
                    <a:pt x="2338" y="11715"/>
                  </a:moveTo>
                  <a:cubicBezTo>
                    <a:pt x="801" y="8685"/>
                    <a:pt x="0" y="5336"/>
                    <a:pt x="0" y="1939"/>
                  </a:cubicBezTo>
                  <a:cubicBezTo>
                    <a:pt x="0" y="1291"/>
                    <a:pt x="29" y="644"/>
                    <a:pt x="87" y="0"/>
                  </a:cubicBezTo>
                </a:path>
                <a:path w="21600" h="11715" stroke="0" extrusionOk="0">
                  <a:moveTo>
                    <a:pt x="2338" y="11715"/>
                  </a:moveTo>
                  <a:cubicBezTo>
                    <a:pt x="801" y="8685"/>
                    <a:pt x="0" y="5336"/>
                    <a:pt x="0" y="1939"/>
                  </a:cubicBezTo>
                  <a:cubicBezTo>
                    <a:pt x="0" y="1291"/>
                    <a:pt x="29" y="644"/>
                    <a:pt x="87" y="0"/>
                  </a:cubicBezTo>
                  <a:lnTo>
                    <a:pt x="21600" y="193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grpSp>
          <p:nvGrpSpPr>
            <p:cNvPr id="10" name="Group 5"/>
            <p:cNvGrpSpPr>
              <a:grpSpLocks/>
            </p:cNvGrpSpPr>
            <p:nvPr/>
          </p:nvGrpSpPr>
          <p:grpSpPr bwMode="auto">
            <a:xfrm rot="12374631">
              <a:off x="3449" y="4371"/>
              <a:ext cx="657" cy="1334"/>
              <a:chOff x="4125" y="4260"/>
              <a:chExt cx="765" cy="1470"/>
            </a:xfrm>
          </p:grpSpPr>
          <p:sp>
            <p:nvSpPr>
              <p:cNvPr id="14" name="AutoShape 7"/>
              <p:cNvSpPr>
                <a:spLocks noChangeArrowheads="1"/>
              </p:cNvSpPr>
              <p:nvPr/>
            </p:nvSpPr>
            <p:spPr bwMode="auto">
              <a:xfrm>
                <a:off x="4125" y="4260"/>
                <a:ext cx="765" cy="1470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4125" y="5550"/>
                <a:ext cx="180" cy="1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</p:grp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3740" y="4948"/>
              <a:ext cx="8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20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</a:t>
              </a:r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4043" y="4959"/>
              <a:ext cx="8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rc 2"/>
            <p:cNvSpPr>
              <a:spLocks/>
            </p:cNvSpPr>
            <p:nvPr/>
          </p:nvSpPr>
          <p:spPr bwMode="auto">
            <a:xfrm>
              <a:off x="3773" y="5273"/>
              <a:ext cx="212" cy="245"/>
            </a:xfrm>
            <a:custGeom>
              <a:avLst/>
              <a:gdLst>
                <a:gd name="G0" fmla="+- 2916 0 0"/>
                <a:gd name="G1" fmla="+- 21600 0 0"/>
                <a:gd name="G2" fmla="+- 21600 0 0"/>
                <a:gd name="T0" fmla="*/ 0 w 18681"/>
                <a:gd name="T1" fmla="*/ 198 h 21600"/>
                <a:gd name="T2" fmla="*/ 18681 w 18681"/>
                <a:gd name="T3" fmla="*/ 6834 h 21600"/>
                <a:gd name="T4" fmla="*/ 2916 w 1868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81" h="21600" fill="none" extrusionOk="0">
                  <a:moveTo>
                    <a:pt x="-1" y="197"/>
                  </a:moveTo>
                  <a:cubicBezTo>
                    <a:pt x="966" y="66"/>
                    <a:pt x="1940" y="0"/>
                    <a:pt x="2916" y="0"/>
                  </a:cubicBezTo>
                  <a:cubicBezTo>
                    <a:pt x="8889" y="0"/>
                    <a:pt x="14597" y="2474"/>
                    <a:pt x="18680" y="6834"/>
                  </a:cubicBezTo>
                </a:path>
                <a:path w="18681" h="21600" stroke="0" extrusionOk="0">
                  <a:moveTo>
                    <a:pt x="-1" y="197"/>
                  </a:moveTo>
                  <a:cubicBezTo>
                    <a:pt x="966" y="66"/>
                    <a:pt x="1940" y="0"/>
                    <a:pt x="2916" y="0"/>
                  </a:cubicBezTo>
                  <a:cubicBezTo>
                    <a:pt x="8889" y="0"/>
                    <a:pt x="14597" y="2474"/>
                    <a:pt x="18680" y="6834"/>
                  </a:cubicBezTo>
                  <a:lnTo>
                    <a:pt x="2916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</p:grpSp>
    </p:spTree>
    <p:extLst>
      <p:ext uri="{BB962C8B-B14F-4D97-AF65-F5344CB8AC3E}">
        <p14:creationId xmlns:p14="http://schemas.microsoft.com/office/powerpoint/2010/main" val="41527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3" y="74637"/>
            <a:ext cx="8886825" cy="616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6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8. Find </a:t>
            </a:r>
            <a:r>
              <a:rPr lang="en-GB" dirty="0"/>
              <a:t>the height of these stairs correct to one decimal place</a:t>
            </a:r>
            <a:endParaRPr lang="en-GB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475656" y="836712"/>
            <a:ext cx="3320495" cy="2808312"/>
            <a:chOff x="6905" y="5804"/>
            <a:chExt cx="4294" cy="3634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6905" y="5804"/>
              <a:ext cx="3325" cy="3421"/>
              <a:chOff x="2030" y="8315"/>
              <a:chExt cx="2125" cy="2380"/>
            </a:xfrm>
          </p:grpSpPr>
          <p:sp>
            <p:nvSpPr>
              <p:cNvPr id="10" name="Line 4"/>
              <p:cNvSpPr>
                <a:spLocks noChangeShapeType="1"/>
              </p:cNvSpPr>
              <p:nvPr/>
            </p:nvSpPr>
            <p:spPr bwMode="auto">
              <a:xfrm>
                <a:off x="2970" y="8390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>
                <a:off x="2955" y="8730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3915" y="873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 flipV="1">
                <a:off x="3910" y="8670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2740" y="8795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2725" y="9135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3685" y="9135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 flipV="1">
                <a:off x="3680" y="9075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2510" y="9200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19" name="Line 13"/>
              <p:cNvSpPr>
                <a:spLocks noChangeShapeType="1"/>
              </p:cNvSpPr>
              <p:nvPr/>
            </p:nvSpPr>
            <p:spPr bwMode="auto">
              <a:xfrm>
                <a:off x="2495" y="9540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20" name="Line 14"/>
              <p:cNvSpPr>
                <a:spLocks noChangeShapeType="1"/>
              </p:cNvSpPr>
              <p:nvPr/>
            </p:nvSpPr>
            <p:spPr bwMode="auto">
              <a:xfrm>
                <a:off x="3455" y="954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21" name="Line 15"/>
              <p:cNvSpPr>
                <a:spLocks noChangeShapeType="1"/>
              </p:cNvSpPr>
              <p:nvPr/>
            </p:nvSpPr>
            <p:spPr bwMode="auto">
              <a:xfrm flipV="1">
                <a:off x="3450" y="9480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>
                <a:off x="2280" y="9605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23" name="Line 17"/>
              <p:cNvSpPr>
                <a:spLocks noChangeShapeType="1"/>
              </p:cNvSpPr>
              <p:nvPr/>
            </p:nvSpPr>
            <p:spPr bwMode="auto">
              <a:xfrm>
                <a:off x="2265" y="9945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>
                <a:off x="3225" y="9945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 flipV="1">
                <a:off x="3220" y="9885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2050" y="10010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2035" y="10350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>
                <a:off x="2995" y="1035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29" name="Line 23"/>
              <p:cNvSpPr>
                <a:spLocks noChangeShapeType="1"/>
              </p:cNvSpPr>
              <p:nvPr/>
            </p:nvSpPr>
            <p:spPr bwMode="auto">
              <a:xfrm flipV="1">
                <a:off x="2990" y="10290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30" name="Line 24"/>
              <p:cNvSpPr>
                <a:spLocks noChangeShapeType="1"/>
              </p:cNvSpPr>
              <p:nvPr/>
            </p:nvSpPr>
            <p:spPr bwMode="auto">
              <a:xfrm>
                <a:off x="2955" y="838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 flipV="1">
                <a:off x="2950" y="8320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>
                <a:off x="2725" y="8785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 flipV="1">
                <a:off x="2720" y="8725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2495" y="919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35" name="Line 29"/>
              <p:cNvSpPr>
                <a:spLocks noChangeShapeType="1"/>
              </p:cNvSpPr>
              <p:nvPr/>
            </p:nvSpPr>
            <p:spPr bwMode="auto">
              <a:xfrm flipV="1">
                <a:off x="2490" y="9130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36" name="Line 30"/>
              <p:cNvSpPr>
                <a:spLocks noChangeShapeType="1"/>
              </p:cNvSpPr>
              <p:nvPr/>
            </p:nvSpPr>
            <p:spPr bwMode="auto">
              <a:xfrm>
                <a:off x="2265" y="9595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37" name="Line 31"/>
              <p:cNvSpPr>
                <a:spLocks noChangeShapeType="1"/>
              </p:cNvSpPr>
              <p:nvPr/>
            </p:nvSpPr>
            <p:spPr bwMode="auto">
              <a:xfrm flipV="1">
                <a:off x="2260" y="9535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38" name="Line 32"/>
              <p:cNvSpPr>
                <a:spLocks noChangeShapeType="1"/>
              </p:cNvSpPr>
              <p:nvPr/>
            </p:nvSpPr>
            <p:spPr bwMode="auto">
              <a:xfrm>
                <a:off x="2035" y="1000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39" name="Line 33"/>
              <p:cNvSpPr>
                <a:spLocks noChangeShapeType="1"/>
              </p:cNvSpPr>
              <p:nvPr/>
            </p:nvSpPr>
            <p:spPr bwMode="auto">
              <a:xfrm flipV="1">
                <a:off x="2030" y="9940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40" name="Line 34"/>
              <p:cNvSpPr>
                <a:spLocks noChangeShapeType="1"/>
              </p:cNvSpPr>
              <p:nvPr/>
            </p:nvSpPr>
            <p:spPr bwMode="auto">
              <a:xfrm>
                <a:off x="3180" y="8315"/>
                <a:ext cx="96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41" name="Line 35"/>
              <p:cNvSpPr>
                <a:spLocks noChangeShapeType="1"/>
              </p:cNvSpPr>
              <p:nvPr/>
            </p:nvSpPr>
            <p:spPr bwMode="auto">
              <a:xfrm flipV="1">
                <a:off x="3000" y="10389"/>
                <a:ext cx="1150" cy="3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42" name="Line 36"/>
              <p:cNvSpPr>
                <a:spLocks noChangeShapeType="1"/>
              </p:cNvSpPr>
              <p:nvPr/>
            </p:nvSpPr>
            <p:spPr bwMode="auto">
              <a:xfrm>
                <a:off x="4145" y="8660"/>
                <a:ext cx="0" cy="1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43" name="Line 37"/>
              <p:cNvSpPr>
                <a:spLocks noChangeShapeType="1"/>
              </p:cNvSpPr>
              <p:nvPr/>
            </p:nvSpPr>
            <p:spPr bwMode="auto">
              <a:xfrm>
                <a:off x="3930" y="10200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  <p:sp>
            <p:nvSpPr>
              <p:cNvPr id="44" name="Line 38"/>
              <p:cNvSpPr>
                <a:spLocks noChangeShapeType="1"/>
              </p:cNvSpPr>
              <p:nvPr/>
            </p:nvSpPr>
            <p:spPr bwMode="auto">
              <a:xfrm flipV="1">
                <a:off x="3925" y="10140"/>
                <a:ext cx="230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/>
              </a:p>
            </p:txBody>
          </p:sp>
        </p:grpSp>
        <p:sp>
          <p:nvSpPr>
            <p:cNvPr id="5" name="Line 39"/>
            <p:cNvSpPr>
              <a:spLocks noChangeShapeType="1"/>
            </p:cNvSpPr>
            <p:nvPr/>
          </p:nvSpPr>
          <p:spPr bwMode="auto">
            <a:xfrm flipV="1">
              <a:off x="8418" y="6300"/>
              <a:ext cx="1794" cy="29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6" name="Arc 40"/>
            <p:cNvSpPr>
              <a:spLocks/>
            </p:cNvSpPr>
            <p:nvPr/>
          </p:nvSpPr>
          <p:spPr bwMode="auto">
            <a:xfrm>
              <a:off x="8688" y="8802"/>
              <a:ext cx="227" cy="3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41"/>
                <a:gd name="T1" fmla="*/ 0 h 21600"/>
                <a:gd name="T2" fmla="*/ 21541 w 21541"/>
                <a:gd name="T3" fmla="*/ 20004 h 21600"/>
                <a:gd name="T4" fmla="*/ 0 w 2154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41" h="21600" fill="none" extrusionOk="0">
                  <a:moveTo>
                    <a:pt x="0" y="0"/>
                  </a:moveTo>
                  <a:cubicBezTo>
                    <a:pt x="11310" y="0"/>
                    <a:pt x="20705" y="8724"/>
                    <a:pt x="21540" y="20004"/>
                  </a:cubicBezTo>
                </a:path>
                <a:path w="21541" h="21600" stroke="0" extrusionOk="0">
                  <a:moveTo>
                    <a:pt x="0" y="0"/>
                  </a:moveTo>
                  <a:cubicBezTo>
                    <a:pt x="11310" y="0"/>
                    <a:pt x="20705" y="8724"/>
                    <a:pt x="21540" y="2000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7" name="Text Box 41"/>
            <p:cNvSpPr txBox="1">
              <a:spLocks noChangeArrowheads="1"/>
            </p:cNvSpPr>
            <p:nvPr/>
          </p:nvSpPr>
          <p:spPr bwMode="auto">
            <a:xfrm>
              <a:off x="8841" y="8592"/>
              <a:ext cx="1044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35</a:t>
              </a:r>
              <a:r>
                <a:rPr kumimoji="0" lang="en-GB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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42"/>
            <p:cNvSpPr txBox="1">
              <a:spLocks noChangeArrowheads="1"/>
            </p:cNvSpPr>
            <p:nvPr/>
          </p:nvSpPr>
          <p:spPr bwMode="auto">
            <a:xfrm>
              <a:off x="9180" y="8940"/>
              <a:ext cx="1044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3.6m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3"/>
            <p:cNvSpPr txBox="1">
              <a:spLocks noChangeArrowheads="1"/>
            </p:cNvSpPr>
            <p:nvPr/>
          </p:nvSpPr>
          <p:spPr bwMode="auto">
            <a:xfrm>
              <a:off x="10155" y="7440"/>
              <a:ext cx="1044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33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539750" y="555625"/>
            <a:ext cx="8064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u="sng">
                <a:ea typeface="Times New Roman" pitchFamily="18" charset="0"/>
                <a:cs typeface="Arial" charset="0"/>
              </a:rPr>
              <a:t>Example</a:t>
            </a:r>
            <a:r>
              <a:rPr lang="en-GB" altLang="en-US">
                <a:ea typeface="Times New Roman" pitchFamily="18" charset="0"/>
                <a:cs typeface="Arial" charset="0"/>
              </a:rPr>
              <a:t>		</a:t>
            </a:r>
          </a:p>
          <a:p>
            <a:pPr eaLnBrk="1" hangingPunct="1"/>
            <a:r>
              <a:rPr lang="en-GB" altLang="en-US">
                <a:ea typeface="Times New Roman" pitchFamily="18" charset="0"/>
                <a:cs typeface="Arial" charset="0"/>
              </a:rPr>
              <a:t>Find the length of PQ correct to 2 significant figures</a:t>
            </a:r>
          </a:p>
          <a:p>
            <a:endParaRPr lang="en-GB" altLang="en-US">
              <a:ea typeface="Times New Roman" pitchFamily="18" charset="0"/>
              <a:cs typeface="Arial" charset="0"/>
            </a:endParaRPr>
          </a:p>
        </p:txBody>
      </p:sp>
      <p:grpSp>
        <p:nvGrpSpPr>
          <p:cNvPr id="3075" name="Group 4"/>
          <p:cNvGrpSpPr>
            <a:grpSpLocks/>
          </p:cNvGrpSpPr>
          <p:nvPr/>
        </p:nvGrpSpPr>
        <p:grpSpPr bwMode="auto">
          <a:xfrm>
            <a:off x="246305" y="1616617"/>
            <a:ext cx="4535487" cy="2447925"/>
            <a:chOff x="3150" y="6511"/>
            <a:chExt cx="5265" cy="3165"/>
          </a:xfrm>
        </p:grpSpPr>
        <p:grpSp>
          <p:nvGrpSpPr>
            <p:cNvPr id="3076" name="Group 10"/>
            <p:cNvGrpSpPr>
              <a:grpSpLocks/>
            </p:cNvGrpSpPr>
            <p:nvPr/>
          </p:nvGrpSpPr>
          <p:grpSpPr bwMode="auto">
            <a:xfrm rot="4349865" flipH="1">
              <a:off x="4695" y="6031"/>
              <a:ext cx="2235" cy="3195"/>
              <a:chOff x="3645" y="2280"/>
              <a:chExt cx="2235" cy="3195"/>
            </a:xfrm>
          </p:grpSpPr>
          <p:sp>
            <p:nvSpPr>
              <p:cNvPr id="3082" name="AutoShape 12"/>
              <p:cNvSpPr>
                <a:spLocks noChangeArrowheads="1"/>
              </p:cNvSpPr>
              <p:nvPr/>
            </p:nvSpPr>
            <p:spPr bwMode="auto">
              <a:xfrm>
                <a:off x="3645" y="2280"/>
                <a:ext cx="2235" cy="3195"/>
              </a:xfrm>
              <a:prstGeom prst="rtTriangl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3645" y="5085"/>
                <a:ext cx="375" cy="37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077" name="Text Box 9"/>
            <p:cNvSpPr txBox="1">
              <a:spLocks noChangeArrowheads="1"/>
            </p:cNvSpPr>
            <p:nvPr/>
          </p:nvSpPr>
          <p:spPr bwMode="auto">
            <a:xfrm>
              <a:off x="5700" y="8731"/>
              <a:ext cx="1755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GB" altLang="en-US">
                  <a:latin typeface="Arial" charset="0"/>
                  <a:ea typeface="Times New Roman" pitchFamily="18" charset="0"/>
                  <a:cs typeface="Arial" charset="0"/>
                </a:rPr>
                <a:t>21 m</a:t>
              </a:r>
            </a:p>
          </p:txBody>
        </p:sp>
        <p:sp>
          <p:nvSpPr>
            <p:cNvPr id="3078" name="Text Box 8"/>
            <p:cNvSpPr txBox="1">
              <a:spLocks noChangeArrowheads="1"/>
            </p:cNvSpPr>
            <p:nvPr/>
          </p:nvSpPr>
          <p:spPr bwMode="auto">
            <a:xfrm>
              <a:off x="3150" y="7891"/>
              <a:ext cx="1755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GB" altLang="en-US">
                  <a:latin typeface="Arial" charset="0"/>
                  <a:ea typeface="Times New Roman" pitchFamily="18" charset="0"/>
                  <a:cs typeface="Arial" charset="0"/>
                </a:rPr>
                <a:t>15 m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7605" y="8056"/>
              <a:ext cx="810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GB" altLang="en-US">
                  <a:latin typeface="Arial" charset="0"/>
                  <a:ea typeface="Times New Roman" pitchFamily="18" charset="0"/>
                  <a:cs typeface="Arial" charset="0"/>
                </a:rPr>
                <a:t>P</a:t>
              </a:r>
            </a:p>
          </p:txBody>
        </p:sp>
        <p:sp>
          <p:nvSpPr>
            <p:cNvPr id="3080" name="Text Box 6"/>
            <p:cNvSpPr txBox="1">
              <a:spLocks noChangeArrowheads="1"/>
            </p:cNvSpPr>
            <p:nvPr/>
          </p:nvSpPr>
          <p:spPr bwMode="auto">
            <a:xfrm>
              <a:off x="4260" y="9106"/>
              <a:ext cx="810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GB" altLang="en-US">
                  <a:latin typeface="Arial" charset="0"/>
                  <a:ea typeface="Times New Roman" pitchFamily="18" charset="0"/>
                  <a:cs typeface="Arial" charset="0"/>
                </a:rPr>
                <a:t>R</a:t>
              </a:r>
            </a:p>
          </p:txBody>
        </p:sp>
        <p:sp>
          <p:nvSpPr>
            <p:cNvPr id="3081" name="Text Box 5"/>
            <p:cNvSpPr txBox="1">
              <a:spLocks noChangeArrowheads="1"/>
            </p:cNvSpPr>
            <p:nvPr/>
          </p:nvSpPr>
          <p:spPr bwMode="auto">
            <a:xfrm>
              <a:off x="3435" y="6661"/>
              <a:ext cx="810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GB" altLang="en-US">
                  <a:latin typeface="Arial" charset="0"/>
                  <a:ea typeface="Times New Roman" pitchFamily="18" charset="0"/>
                  <a:cs typeface="Arial" charset="0"/>
                </a:rPr>
                <a:t>Q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117636" y="1724749"/>
                <a:ext cx="25355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𝑃𝑄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21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15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636" y="1724749"/>
                <a:ext cx="2535501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132843" y="2175247"/>
                <a:ext cx="17143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𝑃𝑄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=666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843" y="2175247"/>
                <a:ext cx="171431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076056" y="2625745"/>
                <a:ext cx="1993366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𝑃𝑄</m:t>
                          </m:r>
                        </m:e>
                        <m:sup/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666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625745"/>
                <a:ext cx="1993366" cy="505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150592" y="3076243"/>
                <a:ext cx="1797672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𝑃𝑄</m:t>
                        </m:r>
                      </m:e>
                      <m:sup/>
                    </m:sSup>
                    <m:r>
                      <a:rPr lang="en-GB" sz="2400" b="0" i="1" smtClean="0">
                        <a:latin typeface="Cambria Math"/>
                      </a:rPr>
                      <m:t>=26</m:t>
                    </m:r>
                  </m:oMath>
                </a14:m>
                <a:r>
                  <a:rPr lang="en-GB" sz="2400" dirty="0" smtClean="0"/>
                  <a:t>m</a:t>
                </a:r>
                <a:endParaRPr lang="en-GB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592" y="3076243"/>
                <a:ext cx="1797672" cy="493277"/>
              </a:xfrm>
              <a:prstGeom prst="rect">
                <a:avLst/>
              </a:prstGeom>
              <a:blipFill rotWithShape="1">
                <a:blip r:embed="rId5"/>
                <a:stretch>
                  <a:fillRect t="-3704" r="-4068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5154304" y="3573016"/>
            <a:ext cx="17939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3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179388" y="339725"/>
            <a:ext cx="8496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u="sng">
                <a:ea typeface="Times New Roman" pitchFamily="18" charset="0"/>
                <a:cs typeface="Arial" charset="0"/>
              </a:rPr>
              <a:t>Example</a:t>
            </a:r>
            <a:r>
              <a:rPr lang="en-GB" altLang="en-US">
                <a:ea typeface="Times New Roman" pitchFamily="18" charset="0"/>
                <a:cs typeface="Arial" charset="0"/>
              </a:rPr>
              <a:t>		</a:t>
            </a:r>
          </a:p>
          <a:p>
            <a:pPr eaLnBrk="1" hangingPunct="1"/>
            <a:r>
              <a:rPr lang="en-GB" altLang="en-US">
                <a:ea typeface="Times New Roman" pitchFamily="18" charset="0"/>
                <a:cs typeface="Arial" charset="0"/>
              </a:rPr>
              <a:t>Find the value of </a:t>
            </a:r>
            <a:r>
              <a:rPr lang="en-GB" altLang="en-US" i="1">
                <a:ea typeface="Times New Roman" pitchFamily="18" charset="0"/>
                <a:cs typeface="Arial" charset="0"/>
              </a:rPr>
              <a:t>y</a:t>
            </a:r>
            <a:r>
              <a:rPr lang="en-GB" altLang="en-US">
                <a:ea typeface="Times New Roman" pitchFamily="18" charset="0"/>
                <a:cs typeface="Arial" charset="0"/>
              </a:rPr>
              <a:t> correct to 1 decimal place.</a:t>
            </a:r>
          </a:p>
          <a:p>
            <a:endParaRPr lang="en-GB" altLang="en-US">
              <a:ea typeface="Times New Roman" pitchFamily="18" charset="0"/>
              <a:cs typeface="Arial" charset="0"/>
            </a:endParaRPr>
          </a:p>
        </p:txBody>
      </p:sp>
      <p:grpSp>
        <p:nvGrpSpPr>
          <p:cNvPr id="4099" name="Group 4"/>
          <p:cNvGrpSpPr>
            <a:grpSpLocks/>
          </p:cNvGrpSpPr>
          <p:nvPr/>
        </p:nvGrpSpPr>
        <p:grpSpPr bwMode="auto">
          <a:xfrm>
            <a:off x="97905" y="2041416"/>
            <a:ext cx="4522787" cy="2787650"/>
            <a:chOff x="3480" y="2941"/>
            <a:chExt cx="4155" cy="2595"/>
          </a:xfrm>
        </p:grpSpPr>
        <p:grpSp>
          <p:nvGrpSpPr>
            <p:cNvPr id="4100" name="Group 8"/>
            <p:cNvGrpSpPr>
              <a:grpSpLocks/>
            </p:cNvGrpSpPr>
            <p:nvPr/>
          </p:nvGrpSpPr>
          <p:grpSpPr bwMode="auto">
            <a:xfrm rot="7559680">
              <a:off x="4920" y="2821"/>
              <a:ext cx="2235" cy="3195"/>
              <a:chOff x="3645" y="2280"/>
              <a:chExt cx="2235" cy="3195"/>
            </a:xfrm>
          </p:grpSpPr>
          <p:sp>
            <p:nvSpPr>
              <p:cNvPr id="4104" name="AutoShape 10"/>
              <p:cNvSpPr>
                <a:spLocks noChangeArrowheads="1"/>
              </p:cNvSpPr>
              <p:nvPr/>
            </p:nvSpPr>
            <p:spPr bwMode="auto">
              <a:xfrm>
                <a:off x="3645" y="2280"/>
                <a:ext cx="2235" cy="3195"/>
              </a:xfrm>
              <a:prstGeom prst="rtTriangl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3645" y="5085"/>
                <a:ext cx="375" cy="37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01" name="Text Box 7"/>
            <p:cNvSpPr txBox="1">
              <a:spLocks noChangeArrowheads="1"/>
            </p:cNvSpPr>
            <p:nvPr/>
          </p:nvSpPr>
          <p:spPr bwMode="auto">
            <a:xfrm>
              <a:off x="5265" y="4456"/>
              <a:ext cx="1755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GB" altLang="en-US">
                  <a:latin typeface="Arial" charset="0"/>
                  <a:ea typeface="Times New Roman" pitchFamily="18" charset="0"/>
                  <a:cs typeface="Arial" charset="0"/>
                </a:rPr>
                <a:t>14.3 cm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3480" y="3046"/>
              <a:ext cx="1755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GB" altLang="en-US">
                  <a:latin typeface="Arial" charset="0"/>
                  <a:ea typeface="Times New Roman" pitchFamily="18" charset="0"/>
                  <a:cs typeface="Arial" charset="0"/>
                </a:rPr>
                <a:t>3.7 cm</a:t>
              </a:r>
            </a:p>
          </p:txBody>
        </p:sp>
        <p:sp>
          <p:nvSpPr>
            <p:cNvPr id="4103" name="Text Box 5"/>
            <p:cNvSpPr txBox="1">
              <a:spLocks noChangeArrowheads="1"/>
            </p:cNvSpPr>
            <p:nvPr/>
          </p:nvSpPr>
          <p:spPr bwMode="auto">
            <a:xfrm>
              <a:off x="6540" y="2941"/>
              <a:ext cx="765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cs typeface="Times New Roman" pitchFamily="18" charset="0"/>
                </a:rPr>
                <a:t>y</a:t>
              </a:r>
              <a:endParaRPr lang="en-GB" altLang="en-US">
                <a:latin typeface="Arial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780915" y="1724749"/>
                <a:ext cx="26087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3.7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14.3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915" y="1724749"/>
                <a:ext cx="2608791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796122" y="2175247"/>
                <a:ext cx="17250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=190.8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22" y="2175247"/>
                <a:ext cx="1725088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940152" y="2625745"/>
                <a:ext cx="1774845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190.8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625745"/>
                <a:ext cx="1774845" cy="505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014688" y="3076243"/>
                <a:ext cx="1708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𝑦</m:t>
                    </m:r>
                    <m:r>
                      <a:rPr lang="en-GB" sz="2400" b="0" i="1" smtClean="0">
                        <a:latin typeface="Cambria Math"/>
                      </a:rPr>
                      <m:t>=13.8</m:t>
                    </m:r>
                  </m:oMath>
                </a14:m>
                <a:r>
                  <a:rPr lang="en-GB" sz="2400" dirty="0" smtClean="0"/>
                  <a:t>cm</a:t>
                </a:r>
                <a:endParaRPr lang="en-GB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688" y="3076243"/>
                <a:ext cx="170899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071" t="-10667" r="-4643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6018400" y="3573016"/>
            <a:ext cx="17939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9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28625" y="642938"/>
            <a:ext cx="8072438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GB" altLang="en-US" u="sng" dirty="0">
                <a:ea typeface="Verdana" pitchFamily="34" charset="0"/>
                <a:cs typeface="Verdana" pitchFamily="34" charset="0"/>
              </a:rPr>
              <a:t>Example</a:t>
            </a:r>
            <a:r>
              <a:rPr lang="en-GB" altLang="en-US" dirty="0">
                <a:ea typeface="Verdana" pitchFamily="34" charset="0"/>
                <a:cs typeface="Verdana" pitchFamily="34" charset="0"/>
              </a:rPr>
              <a:t>	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dirty="0">
                <a:ea typeface="Verdana" pitchFamily="34" charset="0"/>
                <a:cs typeface="Verdana" pitchFamily="34" charset="0"/>
              </a:rPr>
              <a:t>A ladder 17m long reaches </a:t>
            </a:r>
            <a:r>
              <a:rPr lang="en-GB" altLang="en-US" dirty="0" smtClean="0">
                <a:ea typeface="Verdana" pitchFamily="34" charset="0"/>
                <a:cs typeface="Verdana" pitchFamily="34" charset="0"/>
              </a:rPr>
              <a:t>15m </a:t>
            </a:r>
            <a:r>
              <a:rPr lang="en-GB" altLang="en-US" dirty="0">
                <a:ea typeface="Verdana" pitchFamily="34" charset="0"/>
                <a:cs typeface="Verdana" pitchFamily="34" charset="0"/>
              </a:rPr>
              <a:t>up a vertical wall. If it rests on horizontal ground, how far is its foot from the foot of the wall?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83568" y="4437112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915816" y="2204864"/>
            <a:ext cx="0" cy="22322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547664" y="2420888"/>
            <a:ext cx="1368152" cy="20162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33383" y="307046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17m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97780" y="3284319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15m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051720" y="4437112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437112"/>
                <a:ext cx="36798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851882" y="2302157"/>
                <a:ext cx="23076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17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15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882" y="2302157"/>
                <a:ext cx="2307619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867089" y="2752655"/>
                <a:ext cx="1316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=64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089" y="2752655"/>
                <a:ext cx="131651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011119" y="3203153"/>
                <a:ext cx="1368516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119" y="3203153"/>
                <a:ext cx="1368516" cy="5052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085655" y="3653651"/>
                <a:ext cx="11728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=8</m:t>
                    </m:r>
                  </m:oMath>
                </a14:m>
                <a:r>
                  <a:rPr lang="en-GB" sz="2400" dirty="0" smtClean="0"/>
                  <a:t>m</a:t>
                </a:r>
                <a:endParaRPr lang="en-GB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655" y="3653651"/>
                <a:ext cx="117282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725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5089367" y="4150424"/>
            <a:ext cx="17939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56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4427984" y="1340767"/>
            <a:ext cx="2376264" cy="26470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3200" dirty="0" smtClean="0">
                <a:latin typeface="Verdana" pitchFamily="34" charset="0"/>
              </a:rPr>
              <a:t>Formulae to learn</a:t>
            </a:r>
            <a:endParaRPr lang="en-GB" sz="32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71550" y="1989138"/>
            <a:ext cx="1800225" cy="26638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00338" y="4508500"/>
            <a:ext cx="43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92274" y="4652963"/>
            <a:ext cx="7194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 smtClean="0"/>
              <a:t>Adj</a:t>
            </a:r>
            <a:endParaRPr lang="en-GB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908174" y="2997200"/>
            <a:ext cx="6476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 smtClean="0"/>
              <a:t>Hyp</a:t>
            </a:r>
            <a:endParaRPr lang="en-GB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23528" y="3068638"/>
            <a:ext cx="648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 smtClean="0"/>
              <a:t>Opp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0" y="1556792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6792"/>
                <a:ext cx="1244571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6136" y="1412776"/>
                <a:ext cx="808811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412776"/>
                <a:ext cx="808811" cy="8510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2000" y="2415961"/>
                <a:ext cx="12077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</m:t>
                          </m:r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15961"/>
                <a:ext cx="1207703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6136" y="2271945"/>
                <a:ext cx="824841" cy="849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271945"/>
                <a:ext cx="824841" cy="84933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72000" y="3275130"/>
                <a:ext cx="12509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75130"/>
                <a:ext cx="1250983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96136" y="3131114"/>
                <a:ext cx="824841" cy="85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31114"/>
                <a:ext cx="824841" cy="8567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63392" y="4941168"/>
            <a:ext cx="432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b</a:t>
            </a:r>
            <a:endParaRPr lang="en-GB" sz="20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107356" y="3037860"/>
            <a:ext cx="432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</a:t>
            </a:r>
            <a:endParaRPr lang="en-GB" sz="20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169252" y="2662721"/>
            <a:ext cx="432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/>
              <a:t>c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148397" y="4935538"/>
            <a:ext cx="2376264" cy="7801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56934" y="5110445"/>
                <a:ext cx="19591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24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934" y="5110445"/>
                <a:ext cx="195919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8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1" grpId="0"/>
      <p:bldP spid="31" grpId="0"/>
      <p:bldP spid="32" grpId="0"/>
      <p:bldP spid="34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3226232" y="5252297"/>
            <a:ext cx="2376264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4103948" y="404471"/>
            <a:ext cx="2376264" cy="25922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16013" y="546894"/>
            <a:ext cx="1800225" cy="26638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44801" y="3066256"/>
            <a:ext cx="43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28676" y="186531"/>
            <a:ext cx="43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28676" y="3066256"/>
            <a:ext cx="43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836738" y="3210719"/>
            <a:ext cx="431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52638" y="1554956"/>
            <a:ext cx="43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4213" y="1626394"/>
            <a:ext cx="431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91980" y="620495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620495"/>
                <a:ext cx="124457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16116" y="476479"/>
                <a:ext cx="432618" cy="725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476479"/>
                <a:ext cx="432618" cy="7250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91980" y="1479664"/>
                <a:ext cx="12077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</m:t>
                          </m:r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1479664"/>
                <a:ext cx="1207703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16116" y="1335648"/>
                <a:ext cx="432618" cy="724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1335648"/>
                <a:ext cx="432618" cy="7248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91980" y="2338833"/>
                <a:ext cx="12509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2338833"/>
                <a:ext cx="125098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16116" y="2194817"/>
                <a:ext cx="427040" cy="724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2194817"/>
                <a:ext cx="427040" cy="7246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78160" y="3956153"/>
                <a:ext cx="1250983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func>
                        </m:den>
                      </m:f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160" y="3956153"/>
                <a:ext cx="1250983" cy="7862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46312" y="3668121"/>
                <a:ext cx="432618" cy="724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312" y="3668121"/>
                <a:ext cx="432618" cy="72481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3874304" y="4388201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46312" y="4388201"/>
                <a:ext cx="427040" cy="724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312" y="4388201"/>
                <a:ext cx="427040" cy="7246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22376" y="4028161"/>
                <a:ext cx="747320" cy="724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376" y="4028161"/>
                <a:ext cx="747320" cy="72481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170448" y="3956153"/>
                <a:ext cx="715068" cy="793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448" y="3956153"/>
                <a:ext cx="715068" cy="79355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962536" y="4028161"/>
                <a:ext cx="747320" cy="725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536" y="4028161"/>
                <a:ext cx="747320" cy="72500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26632" y="4142560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632" y="4142560"/>
                <a:ext cx="1244571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298240" y="5324305"/>
                <a:ext cx="2012730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240" y="5324305"/>
                <a:ext cx="2012730" cy="78624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438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4" grpId="0"/>
      <p:bldP spid="16" grpId="0"/>
      <p:bldP spid="18" grpId="0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11960" y="1268760"/>
            <a:ext cx="2736304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3816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u="sng"/>
              <a:t>Trig Ratios for 45</a:t>
            </a:r>
            <a:r>
              <a:rPr lang="en-US" u="sng"/>
              <a:t>°</a:t>
            </a:r>
          </a:p>
        </p:txBody>
      </p:sp>
      <p:sp>
        <p:nvSpPr>
          <p:cNvPr id="4103" name="AutoShape 5"/>
          <p:cNvSpPr>
            <a:spLocks noChangeArrowheads="1"/>
          </p:cNvSpPr>
          <p:nvPr/>
        </p:nvSpPr>
        <p:spPr bwMode="auto">
          <a:xfrm>
            <a:off x="1042988" y="1484313"/>
            <a:ext cx="2016125" cy="2016125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2268538" y="3068638"/>
            <a:ext cx="10810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45</a:t>
            </a: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468313" y="2349500"/>
            <a:ext cx="10810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1763713" y="3573463"/>
            <a:ext cx="10810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</a:t>
            </a:r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2051050" y="1989138"/>
          <a:ext cx="57626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241091" imgH="215713" progId="Equation.3">
                  <p:embed/>
                </p:oleObj>
              </mc:Choice>
              <mc:Fallback>
                <p:oleObj name="Equation" r:id="rId3" imgW="241091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989138"/>
                        <a:ext cx="576263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1556792"/>
                <a:ext cx="13858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45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6792"/>
                <a:ext cx="1385829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960034" y="15271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2415961"/>
                <a:ext cx="13489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</m:t>
                          </m:r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45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15961"/>
                <a:ext cx="1348959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6136" y="2271945"/>
                <a:ext cx="625619" cy="855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271945"/>
                <a:ext cx="625619" cy="855299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2000" y="3437797"/>
                <a:ext cx="13922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45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37797"/>
                <a:ext cx="1392241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6136" y="3293781"/>
                <a:ext cx="625619" cy="855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293781"/>
                <a:ext cx="625619" cy="855299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762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251520" y="188640"/>
            <a:ext cx="53276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u="sng"/>
              <a:t>Trig ratios for 30</a:t>
            </a:r>
            <a:r>
              <a:rPr lang="en-US" u="sng"/>
              <a:t>° and 60°</a:t>
            </a:r>
          </a:p>
        </p:txBody>
      </p:sp>
      <p:sp>
        <p:nvSpPr>
          <p:cNvPr id="5130" name="AutoShape 6"/>
          <p:cNvSpPr>
            <a:spLocks noChangeArrowheads="1"/>
          </p:cNvSpPr>
          <p:nvPr/>
        </p:nvSpPr>
        <p:spPr bwMode="auto">
          <a:xfrm>
            <a:off x="395288" y="1125538"/>
            <a:ext cx="3240087" cy="280193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7"/>
          <p:cNvSpPr>
            <a:spLocks noChangeShapeType="1"/>
          </p:cNvSpPr>
          <p:nvPr/>
        </p:nvSpPr>
        <p:spPr bwMode="auto">
          <a:xfrm>
            <a:off x="2014898" y="1137018"/>
            <a:ext cx="0" cy="28082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2987675" y="3500438"/>
            <a:ext cx="7921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60</a:t>
            </a:r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1933584" y="1439393"/>
            <a:ext cx="7921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30</a:t>
            </a:r>
          </a:p>
        </p:txBody>
      </p:sp>
      <p:sp>
        <p:nvSpPr>
          <p:cNvPr id="5134" name="Text Box 10"/>
          <p:cNvSpPr txBox="1">
            <a:spLocks noChangeArrowheads="1"/>
          </p:cNvSpPr>
          <p:nvPr/>
        </p:nvSpPr>
        <p:spPr bwMode="auto">
          <a:xfrm>
            <a:off x="2700338" y="3933825"/>
            <a:ext cx="7921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5135" name="Text Box 11"/>
          <p:cNvSpPr txBox="1">
            <a:spLocks noChangeArrowheads="1"/>
          </p:cNvSpPr>
          <p:nvPr/>
        </p:nvSpPr>
        <p:spPr bwMode="auto">
          <a:xfrm>
            <a:off x="2916238" y="2133600"/>
            <a:ext cx="7921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79912" y="404664"/>
            <a:ext cx="2736304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39952" y="692696"/>
                <a:ext cx="13858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60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692696"/>
                <a:ext cx="1385829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64088" y="692696"/>
                <a:ext cx="625620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692696"/>
                <a:ext cx="625620" cy="50520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39952" y="1551865"/>
                <a:ext cx="13489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</m:t>
                          </m:r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60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551865"/>
                <a:ext cx="1348959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64088" y="1407849"/>
                <a:ext cx="625619" cy="86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407849"/>
                <a:ext cx="625619" cy="86696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9952" y="2573701"/>
                <a:ext cx="13922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60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573701"/>
                <a:ext cx="1392241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64088" y="2429685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29685"/>
                <a:ext cx="423514" cy="783804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75656" y="2522974"/>
                <a:ext cx="625620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522974"/>
                <a:ext cx="625620" cy="505203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6012160" y="3501008"/>
            <a:ext cx="2736304" cy="30963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372200" y="3789040"/>
                <a:ext cx="13858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30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789040"/>
                <a:ext cx="1385829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789040"/>
                <a:ext cx="625619" cy="855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789040"/>
                <a:ext cx="625619" cy="855299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72200" y="4877444"/>
                <a:ext cx="13489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</m:t>
                          </m:r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/>
                            </a:rPr>
                            <m:t>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30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877444"/>
                <a:ext cx="1348959" cy="461665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596336" y="4733428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4733428"/>
                <a:ext cx="423514" cy="783804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72200" y="5670045"/>
                <a:ext cx="13922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30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5670045"/>
                <a:ext cx="1392241" cy="461665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96336" y="5526029"/>
                <a:ext cx="625619" cy="86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5526029"/>
                <a:ext cx="625619" cy="866969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27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3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66115</TotalTime>
  <Words>1012</Words>
  <Application>Microsoft Office PowerPoint</Application>
  <PresentationFormat>On-screen Show (4:3)</PresentationFormat>
  <Paragraphs>297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Right Angled Trigonometry</vt:lpstr>
      <vt:lpstr>Pythagoras Theorem</vt:lpstr>
      <vt:lpstr>PowerPoint Presentation</vt:lpstr>
      <vt:lpstr>PowerPoint Presentation</vt:lpstr>
      <vt:lpstr>PowerPoint Presentation</vt:lpstr>
      <vt:lpstr>Formulae to learn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Angled Trigonometry</dc:title>
  <dc:creator>S.Cooper</dc:creator>
  <cp:lastModifiedBy>S.Cooper</cp:lastModifiedBy>
  <cp:revision>25</cp:revision>
  <dcterms:created xsi:type="dcterms:W3CDTF">2012-10-10T09:09:24Z</dcterms:created>
  <dcterms:modified xsi:type="dcterms:W3CDTF">2014-03-04T12:03:19Z</dcterms:modified>
</cp:coreProperties>
</file>