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4" r:id="rId4"/>
    <p:sldId id="275" r:id="rId5"/>
    <p:sldId id="259" r:id="rId6"/>
    <p:sldId id="268" r:id="rId7"/>
    <p:sldId id="258" r:id="rId8"/>
    <p:sldId id="262" r:id="rId9"/>
    <p:sldId id="261" r:id="rId10"/>
    <p:sldId id="263" r:id="rId11"/>
    <p:sldId id="260" r:id="rId12"/>
    <p:sldId id="264" r:id="rId13"/>
    <p:sldId id="266" r:id="rId14"/>
    <p:sldId id="265" r:id="rId15"/>
    <p:sldId id="267" r:id="rId16"/>
    <p:sldId id="278" r:id="rId17"/>
    <p:sldId id="270" r:id="rId18"/>
    <p:sldId id="276" r:id="rId19"/>
    <p:sldId id="277" r:id="rId20"/>
    <p:sldId id="273" r:id="rId21"/>
    <p:sldId id="272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6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9.wmf"/><Relationship Id="rId16" Type="http://schemas.openxmlformats.org/officeDocument/2006/relationships/image" Target="../media/image32.wmf"/><Relationship Id="rId1" Type="http://schemas.openxmlformats.org/officeDocument/2006/relationships/image" Target="../media/image18.wmf"/><Relationship Id="rId6" Type="http://schemas.openxmlformats.org/officeDocument/2006/relationships/image" Target="../media/image7.wmf"/><Relationship Id="rId11" Type="http://schemas.openxmlformats.org/officeDocument/2006/relationships/image" Target="../media/image27.wmf"/><Relationship Id="rId5" Type="http://schemas.openxmlformats.org/officeDocument/2006/relationships/image" Target="../media/image22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1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4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3.wmf"/><Relationship Id="rId17" Type="http://schemas.openxmlformats.org/officeDocument/2006/relationships/image" Target="../media/image48.wmf"/><Relationship Id="rId2" Type="http://schemas.openxmlformats.org/officeDocument/2006/relationships/image" Target="../media/image34.wmf"/><Relationship Id="rId16" Type="http://schemas.openxmlformats.org/officeDocument/2006/relationships/image" Target="../media/image47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2.wmf"/><Relationship Id="rId5" Type="http://schemas.openxmlformats.org/officeDocument/2006/relationships/image" Target="../media/image37.wmf"/><Relationship Id="rId15" Type="http://schemas.openxmlformats.org/officeDocument/2006/relationships/image" Target="../media/image46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9.wmf"/><Relationship Id="rId14" Type="http://schemas.openxmlformats.org/officeDocument/2006/relationships/image" Target="../media/image4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8612-6371-4AC1-9497-AAE96B70AC55}" type="datetimeFigureOut">
              <a:rPr lang="en-US" smtClean="0"/>
              <a:pPr/>
              <a:t>6/27/2014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1FBC-D979-453B-B181-24E1031DE5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" Type="http://schemas.openxmlformats.org/officeDocument/2006/relationships/image" Target="../media/image84.png"/><Relationship Id="rId16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18" Type="http://schemas.openxmlformats.org/officeDocument/2006/relationships/image" Target="../media/image11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6.png"/><Relationship Id="rId2" Type="http://schemas.openxmlformats.org/officeDocument/2006/relationships/image" Target="../media/image101.png"/><Relationship Id="rId16" Type="http://schemas.openxmlformats.org/officeDocument/2006/relationships/image" Target="../media/image115.png"/><Relationship Id="rId20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19" Type="http://schemas.openxmlformats.org/officeDocument/2006/relationships/image" Target="../media/image118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1.png"/><Relationship Id="rId18" Type="http://schemas.openxmlformats.org/officeDocument/2006/relationships/image" Target="../media/image136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12" Type="http://schemas.openxmlformats.org/officeDocument/2006/relationships/image" Target="../media/image130.png"/><Relationship Id="rId17" Type="http://schemas.openxmlformats.org/officeDocument/2006/relationships/image" Target="../media/image135.png"/><Relationship Id="rId2" Type="http://schemas.openxmlformats.org/officeDocument/2006/relationships/image" Target="../media/image120.png"/><Relationship Id="rId16" Type="http://schemas.openxmlformats.org/officeDocument/2006/relationships/image" Target="../media/image134.png"/><Relationship Id="rId20" Type="http://schemas.openxmlformats.org/officeDocument/2006/relationships/image" Target="../media/image1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11" Type="http://schemas.openxmlformats.org/officeDocument/2006/relationships/image" Target="../media/image129.png"/><Relationship Id="rId5" Type="http://schemas.openxmlformats.org/officeDocument/2006/relationships/image" Target="../media/image123.png"/><Relationship Id="rId15" Type="http://schemas.openxmlformats.org/officeDocument/2006/relationships/image" Target="../media/image133.png"/><Relationship Id="rId10" Type="http://schemas.openxmlformats.org/officeDocument/2006/relationships/image" Target="../media/image128.png"/><Relationship Id="rId19" Type="http://schemas.openxmlformats.org/officeDocument/2006/relationships/image" Target="../media/image137.png"/><Relationship Id="rId4" Type="http://schemas.openxmlformats.org/officeDocument/2006/relationships/image" Target="../media/image122.png"/><Relationship Id="rId9" Type="http://schemas.openxmlformats.org/officeDocument/2006/relationships/image" Target="../media/image127.png"/><Relationship Id="rId14" Type="http://schemas.openxmlformats.org/officeDocument/2006/relationships/image" Target="../media/image13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7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wmf"/><Relationship Id="rId8" Type="http://schemas.openxmlformats.org/officeDocument/2006/relationships/oleObject" Target="../embeddings/oleObject3.bin"/><Relationship Id="rId3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5.bin"/><Relationship Id="rId26" Type="http://schemas.openxmlformats.org/officeDocument/2006/relationships/oleObject" Target="../embeddings/oleObject29.bin"/><Relationship Id="rId3" Type="http://schemas.openxmlformats.org/officeDocument/2006/relationships/image" Target="../media/image35.png"/><Relationship Id="rId21" Type="http://schemas.openxmlformats.org/officeDocument/2006/relationships/image" Target="../media/image25.wmf"/><Relationship Id="rId34" Type="http://schemas.openxmlformats.org/officeDocument/2006/relationships/oleObject" Target="../embeddings/oleObject33.bin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33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24" Type="http://schemas.openxmlformats.org/officeDocument/2006/relationships/oleObject" Target="../embeddings/oleObject28.bin"/><Relationship Id="rId32" Type="http://schemas.openxmlformats.org/officeDocument/2006/relationships/oleObject" Target="../embeddings/oleObject32.bin"/><Relationship Id="rId5" Type="http://schemas.openxmlformats.org/officeDocument/2006/relationships/image" Target="../media/image18.wmf"/><Relationship Id="rId15" Type="http://schemas.openxmlformats.org/officeDocument/2006/relationships/image" Target="../media/image7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30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4.wmf"/><Relationship Id="rId31" Type="http://schemas.openxmlformats.org/officeDocument/2006/relationships/image" Target="../media/image30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image" Target="../media/image28.wmf"/><Relationship Id="rId30" Type="http://schemas.openxmlformats.org/officeDocument/2006/relationships/oleObject" Target="../embeddings/oleObject31.bin"/><Relationship Id="rId35" Type="http://schemas.openxmlformats.org/officeDocument/2006/relationships/image" Target="../media/image32.wmf"/><Relationship Id="rId8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49.bin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9.wmf"/><Relationship Id="rId25" Type="http://schemas.openxmlformats.org/officeDocument/2006/relationships/image" Target="../media/image42.wmf"/><Relationship Id="rId33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4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44.bin"/><Relationship Id="rId32" Type="http://schemas.openxmlformats.org/officeDocument/2006/relationships/oleObject" Target="../embeddings/oleObject48.bin"/><Relationship Id="rId37" Type="http://schemas.openxmlformats.org/officeDocument/2006/relationships/image" Target="../media/image48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46.bin"/><Relationship Id="rId36" Type="http://schemas.openxmlformats.org/officeDocument/2006/relationships/oleObject" Target="../embeddings/oleObject50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0.wmf"/><Relationship Id="rId31" Type="http://schemas.openxmlformats.org/officeDocument/2006/relationships/image" Target="../media/image4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3.wmf"/><Relationship Id="rId30" Type="http://schemas.openxmlformats.org/officeDocument/2006/relationships/oleObject" Target="../embeddings/oleObject47.bin"/><Relationship Id="rId35" Type="http://schemas.openxmlformats.org/officeDocument/2006/relationships/image" Target="../media/image47.wmf"/><Relationship Id="rId8" Type="http://schemas.openxmlformats.org/officeDocument/2006/relationships/oleObject" Target="../embeddings/oleObject36.bin"/><Relationship Id="rId3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oleObject" Target="../embeddings/oleObject51.bin"/><Relationship Id="rId7" Type="http://schemas.openxmlformats.org/officeDocument/2006/relationships/image" Target="../media/image5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6.png"/><Relationship Id="rId4" Type="http://schemas.openxmlformats.org/officeDocument/2006/relationships/image" Target="../media/image1.wmf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Polynomials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D81F235E-2AE3-4A28-B257-C4596E7B749B}" type="datetime2">
              <a:rPr lang="en-GB" smtClean="0"/>
              <a:pPr/>
              <a:t>Friday, 27 June 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7504" y="44624"/>
                <a:ext cx="7643866" cy="1222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200" dirty="0" smtClean="0"/>
                  <a:t>What is the remainder when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+6</m:t>
                    </m:r>
                  </m:oMath>
                </a14:m>
                <a:r>
                  <a:rPr lang="en-GB" sz="2200" dirty="0" smtClean="0"/>
                  <a:t>   is divided by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624"/>
                <a:ext cx="7643866" cy="1222514"/>
              </a:xfrm>
              <a:prstGeom prst="rect">
                <a:avLst/>
              </a:prstGeom>
              <a:blipFill rotWithShape="1">
                <a:blip r:embed="rId2"/>
                <a:stretch>
                  <a:fillRect l="-1037" b="-8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7504" y="3140968"/>
                <a:ext cx="8685514" cy="1277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2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GB" sz="2200" dirty="0" smtClean="0"/>
                  <a:t>What is the remainder when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+7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−7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−6</m:t>
                    </m:r>
                  </m:oMath>
                </a14:m>
                <a:r>
                  <a:rPr lang="en-GB" sz="2200" dirty="0" smtClean="0"/>
                  <a:t>    is divided by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40968"/>
                <a:ext cx="8685514" cy="1277273"/>
              </a:xfrm>
              <a:prstGeom prst="rect">
                <a:avLst/>
              </a:prstGeom>
              <a:blipFill rotWithShape="1">
                <a:blip r:embed="rId3"/>
                <a:stretch>
                  <a:fillRect l="-913" b="-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22958" y="1327641"/>
            <a:ext cx="615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Let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3954" y="1327641"/>
                <a:ext cx="274729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54" y="1327641"/>
                <a:ext cx="2747291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5201" y="1831697"/>
                <a:ext cx="31907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01" y="1831697"/>
                <a:ext cx="3190745" cy="430887"/>
              </a:xfrm>
              <a:prstGeom prst="rect">
                <a:avLst/>
              </a:prstGeom>
              <a:blipFill rotWithShape="1">
                <a:blip r:embed="rId5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03493" y="2335753"/>
                <a:ext cx="167443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=4−1+6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493" y="2335753"/>
                <a:ext cx="1674433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14034" y="2839809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034" y="2839809"/>
                <a:ext cx="692626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1730058" y="3271857"/>
            <a:ext cx="4766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11266" y="4437112"/>
            <a:ext cx="615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Let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82262" y="4437112"/>
                <a:ext cx="35528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+7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−7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262" y="4437112"/>
                <a:ext cx="3552896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23509" y="4941168"/>
                <a:ext cx="5800819" cy="91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6</m:t>
                          </m:r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+7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−7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i="1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509" y="4941168"/>
                <a:ext cx="5800819" cy="9199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21493" y="5949890"/>
                <a:ext cx="2888804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81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63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493" y="5949890"/>
                <a:ext cx="2888804" cy="72616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96136" y="6093296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093296"/>
                <a:ext cx="692626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012160" y="6525344"/>
            <a:ext cx="4766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42910" y="3071810"/>
            <a:ext cx="4214842" cy="2071702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500042"/>
            <a:ext cx="7977187" cy="12461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	Let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P(x)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be a polynomial in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to be divided by the linear function 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– a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928662" y="1714488"/>
          <a:ext cx="35004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3" imgW="1434960" imgH="419040" progId="Equation.3">
                  <p:embed/>
                </p:oleObj>
              </mc:Choice>
              <mc:Fallback>
                <p:oleObj name="Equation" r:id="rId3" imgW="1434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714488"/>
                        <a:ext cx="3500437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ular Callout 3"/>
          <p:cNvSpPr/>
          <p:nvPr/>
        </p:nvSpPr>
        <p:spPr>
          <a:xfrm>
            <a:off x="5357818" y="1357298"/>
            <a:ext cx="3214710" cy="857256"/>
          </a:xfrm>
          <a:prstGeom prst="wedgeRoundRectCallout">
            <a:avLst>
              <a:gd name="adj1" fmla="val -50131"/>
              <a:gd name="adj2" fmla="val 763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GB" dirty="0" smtClean="0"/>
              <a:t>Where </a:t>
            </a:r>
            <a:r>
              <a:rPr lang="en-GB" i="1" dirty="0" smtClean="0">
                <a:latin typeface="Times New Roman" pitchFamily="18" charset="0"/>
              </a:rPr>
              <a:t>Q(x)</a:t>
            </a:r>
            <a:r>
              <a:rPr lang="en-GB" dirty="0" smtClean="0"/>
              <a:t> = Quotient</a:t>
            </a:r>
          </a:p>
          <a:p>
            <a:pPr>
              <a:spcBef>
                <a:spcPct val="50000"/>
              </a:spcBef>
            </a:pPr>
            <a:r>
              <a:rPr lang="en-GB" dirty="0" smtClean="0"/>
              <a:t>	  </a:t>
            </a:r>
            <a:r>
              <a:rPr lang="en-GB" i="1" dirty="0" smtClean="0">
                <a:latin typeface="Times New Roman" pitchFamily="18" charset="0"/>
              </a:rPr>
              <a:t>R</a:t>
            </a:r>
            <a:r>
              <a:rPr lang="en-GB" dirty="0" smtClean="0"/>
              <a:t> = Remainder</a:t>
            </a:r>
            <a:endParaRPr lang="en-GB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7224" y="3487744"/>
            <a:ext cx="5543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Putting </a:t>
            </a:r>
            <a:r>
              <a:rPr lang="en-GB" sz="2400" i="1" dirty="0">
                <a:latin typeface="Times New Roman" pitchFamily="18" charset="0"/>
              </a:rPr>
              <a:t>x = a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000364" y="3441706"/>
          <a:ext cx="15716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5" imgW="571320" imgH="215640" progId="Equation.3">
                  <p:embed/>
                </p:oleObj>
              </mc:Choice>
              <mc:Fallback>
                <p:oleObj name="Equation" r:id="rId5" imgW="5713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3441706"/>
                        <a:ext cx="15716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28662" y="4286256"/>
            <a:ext cx="685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That is the remainder is </a:t>
            </a:r>
            <a:r>
              <a:rPr lang="en-GB" sz="2400" i="1" dirty="0">
                <a:latin typeface="Times New Roman" pitchFamily="18" charset="0"/>
              </a:rPr>
              <a:t>P(a)</a:t>
            </a:r>
          </a:p>
        </p:txBody>
      </p:sp>
      <p:sp>
        <p:nvSpPr>
          <p:cNvPr id="11" name="Snip and Round Single Corner Rectangle 10"/>
          <p:cNvSpPr/>
          <p:nvPr/>
        </p:nvSpPr>
        <p:spPr>
          <a:xfrm>
            <a:off x="1142976" y="5357826"/>
            <a:ext cx="6500858" cy="1214446"/>
          </a:xfrm>
          <a:prstGeom prst="snip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If </a:t>
            </a:r>
            <a:r>
              <a:rPr lang="en-GB" sz="2400" i="1" dirty="0" smtClean="0">
                <a:latin typeface="Times New Roman" pitchFamily="18" charset="0"/>
              </a:rPr>
              <a:t>R = 0</a:t>
            </a:r>
            <a:r>
              <a:rPr lang="en-GB" sz="2400" dirty="0" smtClean="0"/>
              <a:t> when </a:t>
            </a:r>
            <a:r>
              <a:rPr lang="en-GB" sz="2400" i="1" dirty="0" smtClean="0">
                <a:latin typeface="Times New Roman" pitchFamily="18" charset="0"/>
              </a:rPr>
              <a:t>P(x)</a:t>
            </a:r>
            <a:r>
              <a:rPr lang="en-GB" sz="2400" dirty="0" smtClean="0"/>
              <a:t> is divided by </a:t>
            </a:r>
            <a:r>
              <a:rPr lang="en-GB" sz="2400" i="1" dirty="0" smtClean="0">
                <a:latin typeface="Times New Roman" pitchFamily="18" charset="0"/>
              </a:rPr>
              <a:t>(x – a)</a:t>
            </a:r>
            <a:endParaRPr lang="en-GB" sz="2400" i="1" dirty="0" smtClean="0"/>
          </a:p>
          <a:p>
            <a:pPr>
              <a:spcBef>
                <a:spcPct val="50000"/>
              </a:spcBef>
            </a:pPr>
            <a:r>
              <a:rPr lang="en-GB" sz="2400" dirty="0" smtClean="0"/>
              <a:t>i.e. If </a:t>
            </a:r>
            <a:r>
              <a:rPr lang="en-GB" sz="2400" i="1" dirty="0" smtClean="0">
                <a:latin typeface="Times New Roman" pitchFamily="18" charset="0"/>
              </a:rPr>
              <a:t>P(a) = 0</a:t>
            </a:r>
            <a:r>
              <a:rPr lang="en-GB" sz="2400" dirty="0" smtClean="0"/>
              <a:t> then </a:t>
            </a:r>
            <a:r>
              <a:rPr lang="en-GB" sz="2400" i="1" dirty="0" smtClean="0">
                <a:latin typeface="Times New Roman" pitchFamily="18" charset="0"/>
              </a:rPr>
              <a:t>(x – a)</a:t>
            </a:r>
            <a:r>
              <a:rPr lang="en-GB" sz="2400" dirty="0" smtClean="0"/>
              <a:t> is a factor of </a:t>
            </a:r>
            <a:r>
              <a:rPr lang="en-GB" sz="2400" i="1" dirty="0" smtClean="0">
                <a:latin typeface="Times New Roman" pitchFamily="18" charset="0"/>
              </a:rPr>
              <a:t>P(x)</a:t>
            </a:r>
            <a:endParaRPr lang="en-GB" sz="24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6" grpId="1"/>
      <p:bldP spid="8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5"/>
              <p:cNvSpPr txBox="1">
                <a:spLocks noChangeArrowheads="1"/>
              </p:cNvSpPr>
              <p:nvPr/>
            </p:nvSpPr>
            <p:spPr bwMode="auto">
              <a:xfrm>
                <a:off x="251520" y="260648"/>
                <a:ext cx="7808913" cy="22386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2400" u="sng" dirty="0" smtClean="0"/>
                  <a:t>Example</a:t>
                </a:r>
              </a:p>
              <a:p>
                <a:pPr>
                  <a:lnSpc>
                    <a:spcPct val="130000"/>
                  </a:lnSpc>
                </a:pPr>
                <a:r>
                  <a:rPr lang="en-GB" sz="2400" dirty="0"/>
                  <a:t>Show that 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 + </a:t>
                </a:r>
                <a:r>
                  <a:rPr lang="en-GB" sz="2400" dirty="0">
                    <a:latin typeface="Times New Roman" pitchFamily="18" charset="0"/>
                  </a:rPr>
                  <a:t>1)</a:t>
                </a:r>
                <a:r>
                  <a:rPr lang="en-GB" sz="2400" dirty="0"/>
                  <a:t> is a factor of the cubic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+6</m:t>
                    </m:r>
                  </m:oMath>
                </a14:m>
                <a:endParaRPr lang="en-GB" sz="2400" dirty="0"/>
              </a:p>
              <a:p>
                <a:pPr>
                  <a:lnSpc>
                    <a:spcPct val="130000"/>
                  </a:lnSpc>
                </a:pPr>
                <a:r>
                  <a:rPr lang="en-GB" sz="2400" dirty="0" smtClean="0"/>
                  <a:t>and </a:t>
                </a:r>
                <a:r>
                  <a:rPr lang="en-GB" sz="2400" dirty="0"/>
                  <a:t>hence factorise completely </a:t>
                </a:r>
              </a:p>
              <a:p>
                <a:pPr>
                  <a:lnSpc>
                    <a:spcPct val="130000"/>
                  </a:lnSpc>
                  <a:spcBef>
                    <a:spcPct val="50000"/>
                  </a:spcBef>
                </a:pPr>
                <a:endParaRPr lang="en-GB" sz="2400" dirty="0"/>
              </a:p>
            </p:txBody>
          </p:sp>
        </mc:Choice>
        <mc:Fallback xmlns="">
          <p:sp>
            <p:nvSpPr>
              <p:cNvPr id="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260648"/>
                <a:ext cx="7808913" cy="2238626"/>
              </a:xfrm>
              <a:prstGeom prst="rect">
                <a:avLst/>
              </a:prstGeom>
              <a:blipFill rotWithShape="1">
                <a:blip r:embed="rId2"/>
                <a:stretch>
                  <a:fillRect l="-11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9512" y="1772816"/>
            <a:ext cx="615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Let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0508" y="1772816"/>
                <a:ext cx="32419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08" y="1772816"/>
                <a:ext cx="3241913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1755" y="2276872"/>
                <a:ext cx="475578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55" y="2276872"/>
                <a:ext cx="4755789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60047" y="2780928"/>
                <a:ext cx="237533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=−1−4−1+6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047" y="2780928"/>
                <a:ext cx="2375330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0588" y="3284984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588" y="3284984"/>
                <a:ext cx="692626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1586612" y="3717032"/>
            <a:ext cx="4766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1520" y="3825914"/>
                <a:ext cx="6749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ym typeface="Symbol"/>
                  </a:rPr>
                  <a:t>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2400" dirty="0" smtClean="0"/>
                  <a:t> is a factor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+6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825914"/>
                <a:ext cx="674927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355" t="-1333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1579" y="4437112"/>
                <a:ext cx="2510239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+</m:t>
                      </m:r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79" y="4437112"/>
                <a:ext cx="2510239" cy="5724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902474" y="4437112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74" y="4437112"/>
                <a:ext cx="1532535" cy="5724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79997" y="4437112"/>
                <a:ext cx="1922898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                    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997" y="4437112"/>
                <a:ext cx="1922898" cy="5724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355536" y="4437112"/>
                <a:ext cx="57650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536" y="4437112"/>
                <a:ext cx="576504" cy="5724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92080" y="4426915"/>
                <a:ext cx="652743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426915"/>
                <a:ext cx="652743" cy="5724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716016" y="4434230"/>
                <a:ext cx="825547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434230"/>
                <a:ext cx="825547" cy="5724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895449" y="4872760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449" y="4872760"/>
                <a:ext cx="1532535" cy="5724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146254" y="4872760"/>
                <a:ext cx="121783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254" y="4872760"/>
                <a:ext cx="1217834" cy="5724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82358" y="4869160"/>
                <a:ext cx="121783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358" y="4869160"/>
                <a:ext cx="1217834" cy="5724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275856" y="5445224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u="sng" dirty="0" smtClean="0"/>
              <a:t>Example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GB" sz="2400" dirty="0" smtClean="0"/>
              <a:t>Show that 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GB" sz="2400" dirty="0" smtClean="0"/>
              <a:t>) is a factor of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6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+ 6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GB" sz="2400" dirty="0" smtClean="0"/>
              <a:t>Hence factorise completely  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6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+ 6</a:t>
            </a:r>
            <a:endParaRPr lang="en-GB" sz="2400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GB" sz="2400" dirty="0" smtClean="0"/>
              <a:t>Solve the equation  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6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+ 6 = 0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420888"/>
            <a:ext cx="922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a) Let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02030" y="2420888"/>
                <a:ext cx="32419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030" y="2420888"/>
                <a:ext cx="3241913" cy="430887"/>
              </a:xfrm>
              <a:prstGeom prst="rect">
                <a:avLst/>
              </a:prstGeom>
              <a:blipFill rotWithShape="1">
                <a:blip r:embed="rId2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3277" y="2924944"/>
                <a:ext cx="391581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277" y="2924944"/>
                <a:ext cx="3915816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1569" y="3429000"/>
                <a:ext cx="23208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=8−16+2+6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569" y="3429000"/>
                <a:ext cx="2320828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2110" y="3933056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110" y="3933056"/>
                <a:ext cx="692626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038134" y="4365104"/>
            <a:ext cx="4766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3042" y="4473986"/>
                <a:ext cx="6749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ym typeface="Symbol"/>
                  </a:rPr>
                  <a:t>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400" dirty="0" smtClean="0"/>
                  <a:t> is a factor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+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+6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42" y="4473986"/>
                <a:ext cx="674927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355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03101" y="5085184"/>
                <a:ext cx="2510239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+</m:t>
                      </m:r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101" y="5085184"/>
                <a:ext cx="2510239" cy="5724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353996" y="5085184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996" y="5085184"/>
                <a:ext cx="1532535" cy="5724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31519" y="5085184"/>
                <a:ext cx="1922898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                    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19" y="5085184"/>
                <a:ext cx="1922898" cy="5724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07058" y="5085184"/>
                <a:ext cx="57650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058" y="5085184"/>
                <a:ext cx="576504" cy="5724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43602" y="5074987"/>
                <a:ext cx="652743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602" y="5074987"/>
                <a:ext cx="652743" cy="5724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167538" y="5082302"/>
                <a:ext cx="825547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538" y="5082302"/>
                <a:ext cx="825547" cy="5724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346971" y="5520832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971" y="5520832"/>
                <a:ext cx="1532535" cy="5724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597776" y="5520832"/>
                <a:ext cx="121783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76" y="5520832"/>
                <a:ext cx="1217834" cy="5724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533880" y="5517232"/>
                <a:ext cx="121783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880" y="5517232"/>
                <a:ext cx="1217834" cy="5724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3727378" y="6021288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5153090"/>
            <a:ext cx="922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b)</a:t>
            </a:r>
            <a:endParaRPr lang="en-GB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323528" y="6237312"/>
            <a:ext cx="922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c</a:t>
            </a:r>
            <a:r>
              <a:rPr lang="en-GB" sz="2200" dirty="0" smtClean="0"/>
              <a:t>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18943" y="6237312"/>
                <a:ext cx="93019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sz="2200" dirty="0" smtClean="0"/>
                  <a:t>,</a:t>
                </a:r>
                <a:endParaRPr lang="en-GB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43" y="6237312"/>
                <a:ext cx="930191" cy="430887"/>
              </a:xfrm>
              <a:prstGeom prst="rect">
                <a:avLst/>
              </a:prstGeom>
              <a:blipFill rotWithShape="1">
                <a:blip r:embed="rId16"/>
                <a:stretch>
                  <a:fillRect t="-8451" r="-8553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970994" y="6237311"/>
                <a:ext cx="11465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=−1</m:t>
                    </m:r>
                  </m:oMath>
                </a14:m>
                <a:r>
                  <a:rPr lang="en-GB" sz="2200" dirty="0" smtClean="0"/>
                  <a:t>,</a:t>
                </a:r>
                <a:endParaRPr lang="en-GB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994" y="6237311"/>
                <a:ext cx="1146596" cy="430887"/>
              </a:xfrm>
              <a:prstGeom prst="rect">
                <a:avLst/>
              </a:prstGeom>
              <a:blipFill rotWithShape="1">
                <a:blip r:embed="rId17"/>
                <a:stretch>
                  <a:fillRect t="-8451" r="-6383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59333" y="6237310"/>
                <a:ext cx="93660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sz="2200" dirty="0" smtClean="0"/>
                  <a:t>,</a:t>
                </a:r>
                <a:endParaRPr lang="en-GB" sz="2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333" y="6237310"/>
                <a:ext cx="936603" cy="430887"/>
              </a:xfrm>
              <a:prstGeom prst="rect">
                <a:avLst/>
              </a:prstGeom>
              <a:blipFill rotWithShape="1">
                <a:blip r:embed="rId18"/>
                <a:stretch>
                  <a:fillRect t="-8451" r="-7143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1119985" y="6662311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"/>
              <p:cNvSpPr txBox="1">
                <a:spLocks noChangeArrowheads="1"/>
              </p:cNvSpPr>
              <p:nvPr/>
            </p:nvSpPr>
            <p:spPr bwMode="auto">
              <a:xfrm>
                <a:off x="251520" y="188640"/>
                <a:ext cx="8345487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u="sng" dirty="0" smtClean="0"/>
                  <a:t>Example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sz="2400" dirty="0"/>
                  <a:t>Solve the equation 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−11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+6=0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88640"/>
                <a:ext cx="8345487" cy="1015663"/>
              </a:xfrm>
              <a:prstGeom prst="rect">
                <a:avLst/>
              </a:prstGeom>
              <a:blipFill rotWithShape="1">
                <a:blip r:embed="rId2"/>
                <a:stretch>
                  <a:fillRect l="-1096" t="-4790" b="-1257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5536" y="1341929"/>
                <a:ext cx="370838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−11</m:t>
                      </m:r>
                      <m:r>
                        <a:rPr lang="en-GB" sz="2200" i="1">
                          <a:latin typeface="Cambria Math"/>
                        </a:rPr>
                        <m:t>𝑥</m:t>
                      </m:r>
                      <m:r>
                        <a:rPr lang="en-GB" sz="2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341929"/>
                <a:ext cx="3708386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5734" y="1844824"/>
                <a:ext cx="438229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−11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34" y="1844824"/>
                <a:ext cx="4382290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08791" y="1844824"/>
                <a:ext cx="9026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791" y="1844824"/>
                <a:ext cx="902619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11410" y="1844824"/>
            <a:ext cx="3305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 smtClean="0"/>
              <a:t>X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5734" y="2422049"/>
                <a:ext cx="522226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−11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34" y="2422049"/>
                <a:ext cx="5222263" cy="430887"/>
              </a:xfrm>
              <a:prstGeom prst="rect">
                <a:avLst/>
              </a:prstGeom>
              <a:blipFill rotWithShape="1">
                <a:blip r:embed="rId6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97573" y="2422049"/>
                <a:ext cx="6926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73" y="2422049"/>
                <a:ext cx="692626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9552" y="2996952"/>
                <a:ext cx="6749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ym typeface="Symbol"/>
                  </a:rPr>
                  <a:t>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+2</m:t>
                        </m:r>
                      </m:e>
                    </m:d>
                  </m:oMath>
                </a14:m>
                <a:r>
                  <a:rPr lang="en-GB" sz="2400" dirty="0" smtClean="0"/>
                  <a:t> is a factor of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−11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+6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996952"/>
                <a:ext cx="6749278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445" t="-13333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80357" y="3691180"/>
                <a:ext cx="301999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−11</m:t>
                      </m:r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57" y="3691180"/>
                <a:ext cx="3019994" cy="5724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78538" y="3691180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538" y="3691180"/>
                <a:ext cx="1532535" cy="5724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756061" y="3691180"/>
                <a:ext cx="199022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                      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061" y="3691180"/>
                <a:ext cx="1990225" cy="5724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31600" y="3691180"/>
                <a:ext cx="746423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00" y="3691180"/>
                <a:ext cx="746423" cy="5724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07489" y="3680983"/>
                <a:ext cx="652743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489" y="3680983"/>
                <a:ext cx="652743" cy="5724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431425" y="3688298"/>
                <a:ext cx="825547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−7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425" y="3688298"/>
                <a:ext cx="825547" cy="5724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471513" y="4126828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513" y="4126828"/>
                <a:ext cx="1532535" cy="5724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722318" y="4126828"/>
                <a:ext cx="1387752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318" y="4126828"/>
                <a:ext cx="1387752" cy="5724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874446" y="4123228"/>
                <a:ext cx="121783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446" y="4123228"/>
                <a:ext cx="1217834" cy="57246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52526" y="4869161"/>
                <a:ext cx="11465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en-GB" sz="2200" dirty="0" smtClean="0"/>
                  <a:t>,</a:t>
                </a:r>
                <a:endParaRPr lang="en-GB" sz="2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526" y="4869161"/>
                <a:ext cx="1146596" cy="430887"/>
              </a:xfrm>
              <a:prstGeom prst="rect">
                <a:avLst/>
              </a:prstGeom>
              <a:blipFill rotWithShape="1">
                <a:blip r:embed="rId18"/>
                <a:stretch>
                  <a:fillRect t="-8571" r="-585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51314" y="4797152"/>
                <a:ext cx="899733" cy="570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200" dirty="0" smtClean="0"/>
                  <a:t>,</a:t>
                </a:r>
                <a:endParaRPr lang="en-GB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314" y="4797152"/>
                <a:ext cx="899733" cy="570413"/>
              </a:xfrm>
              <a:prstGeom prst="rect">
                <a:avLst/>
              </a:prstGeom>
              <a:blipFill rotWithShape="1">
                <a:blip r:embed="rId19"/>
                <a:stretch>
                  <a:fillRect r="-8163"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24128" y="4869159"/>
                <a:ext cx="93660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869159"/>
                <a:ext cx="936603" cy="43088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3753568" y="5373216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9512" y="188640"/>
                <a:ext cx="8856984" cy="2805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u="sng" dirty="0" smtClean="0"/>
                  <a:t>Past A – Level paper question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a) When  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ax</a:t>
                </a:r>
                <a:r>
                  <a:rPr lang="en-GB" sz="2400" baseline="36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dirty="0" smtClean="0">
                    <a:latin typeface="Times New Roman" pitchFamily="18" charset="0"/>
                    <a:cs typeface="Times New Roman" pitchFamily="18" charset="0"/>
                  </a:rPr>
                  <a:t> – 12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GB" sz="2400" baseline="34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GB" sz="2400" dirty="0" smtClean="0">
                    <a:latin typeface="Times New Roman" pitchFamily="18" charset="0"/>
                    <a:cs typeface="Times New Roman" pitchFamily="18" charset="0"/>
                  </a:rPr>
                  <a:t> – 6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GB" sz="2400" dirty="0" smtClean="0">
                    <a:latin typeface="Times New Roman" pitchFamily="18" charset="0"/>
                    <a:cs typeface="Times New Roman" pitchFamily="18" charset="0"/>
                  </a:rPr>
                  <a:t> + 5</a:t>
                </a:r>
                <a:r>
                  <a:rPr lang="en-GB" sz="2400" dirty="0" smtClean="0"/>
                  <a:t>  is divided by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sz="2400" dirty="0" smtClean="0"/>
                  <a:t>, the remainder is –3.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     Find the value of the constant   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GB" sz="240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b)  Factorise 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GB" sz="2400" baseline="36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dirty="0" smtClean="0">
                    <a:latin typeface="Times New Roman" pitchFamily="18" charset="0"/>
                    <a:cs typeface="Times New Roman" pitchFamily="18" charset="0"/>
                  </a:rPr>
                  <a:t> – 14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GB" sz="2400" baseline="34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GB" sz="2400" dirty="0" smtClean="0">
                    <a:latin typeface="Times New Roman" pitchFamily="18" charset="0"/>
                    <a:cs typeface="Times New Roman" pitchFamily="18" charset="0"/>
                  </a:rPr>
                  <a:t> – 7</a:t>
                </a:r>
                <a:r>
                  <a:rPr lang="en-GB" sz="24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GB" sz="2400" dirty="0" smtClean="0">
                    <a:latin typeface="Times New Roman" pitchFamily="18" charset="0"/>
                    <a:cs typeface="Times New Roman" pitchFamily="18" charset="0"/>
                  </a:rPr>
                  <a:t> +6</a:t>
                </a:r>
                <a:endParaRPr lang="en-GB" sz="2400" dirty="0" smtClean="0"/>
              </a:p>
              <a:p>
                <a:pPr>
                  <a:lnSpc>
                    <a:spcPct val="150000"/>
                  </a:lnSpc>
                </a:pPr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856984" cy="2805063"/>
              </a:xfrm>
              <a:prstGeom prst="rect">
                <a:avLst/>
              </a:prstGeom>
              <a:blipFill rotWithShape="1">
                <a:blip r:embed="rId2"/>
                <a:stretch>
                  <a:fillRect l="-10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9512" y="2589357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80848" y="2592923"/>
                <a:ext cx="371685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12</m:t>
                      </m:r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6</m:t>
                      </m:r>
                      <m:r>
                        <a:rPr lang="en-GB" sz="2200" i="1">
                          <a:latin typeface="Cambria Math"/>
                        </a:rPr>
                        <m:t>𝑥</m:t>
                      </m:r>
                      <m:r>
                        <a:rPr lang="en-GB" sz="22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48" y="2592923"/>
                <a:ext cx="3716851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91046" y="3095818"/>
                <a:ext cx="523072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r>
                        <a:rPr lang="en-GB" sz="2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12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+</m:t>
                      </m:r>
                      <m:r>
                        <a:rPr lang="en-GB" sz="22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46" y="3095818"/>
                <a:ext cx="5230727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85605" y="3095818"/>
                <a:ext cx="14019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=−</m:t>
                      </m:r>
                      <m:r>
                        <a:rPr lang="en-GB" sz="2200" b="0" i="1" smtClean="0">
                          <a:latin typeface="Cambria Math"/>
                        </a:rPr>
                        <m:t>𝑎</m:t>
                      </m:r>
                      <m:r>
                        <a:rPr lang="en-GB" sz="22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605" y="3095818"/>
                <a:ext cx="1401987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60583" y="3654710"/>
                <a:ext cx="18458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𝑎</m:t>
                      </m:r>
                      <m:r>
                        <a:rPr lang="en-GB" sz="2200" b="0" i="1" smtClean="0">
                          <a:latin typeface="Cambria Math"/>
                        </a:rPr>
                        <m:t>−1=−3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583" y="3654710"/>
                <a:ext cx="1845826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52888" y="4085597"/>
                <a:ext cx="93493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𝑎</m:t>
                      </m:r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88" y="4085597"/>
                <a:ext cx="934936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123728" y="4516484"/>
            <a:ext cx="80459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4813" y="458733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b</a:t>
            </a:r>
            <a:r>
              <a:rPr lang="en-GB" sz="2200" dirty="0" smtClean="0"/>
              <a:t>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23050" y="4581128"/>
                <a:ext cx="37083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=8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14</m:t>
                      </m:r>
                      <m:sSup>
                        <m:sSup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7</m:t>
                      </m:r>
                      <m:r>
                        <a:rPr lang="en-GB" sz="2200" i="1">
                          <a:latin typeface="Cambria Math"/>
                        </a:rPr>
                        <m:t>𝑥</m:t>
                      </m:r>
                      <m:r>
                        <a:rPr lang="en-GB" sz="2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50" y="4581128"/>
                <a:ext cx="3708387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3568" y="5013176"/>
                <a:ext cx="448648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=8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14</m:t>
                      </m:r>
                      <m:sSup>
                        <m:sSupPr>
                          <m:ctrlPr>
                            <a:rPr lang="en-GB" sz="2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−</m:t>
                      </m:r>
                      <m:r>
                        <a:rPr lang="en-GB" sz="2200" b="0" i="1" smtClean="0">
                          <a:latin typeface="Cambria Math"/>
                        </a:rPr>
                        <m:t>7</m:t>
                      </m:r>
                      <m:d>
                        <m:d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200" i="1">
                          <a:latin typeface="Cambria Math"/>
                        </a:rPr>
                        <m:t>+</m:t>
                      </m:r>
                      <m:r>
                        <a:rPr lang="en-GB" sz="2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013176"/>
                <a:ext cx="4486485" cy="430887"/>
              </a:xfrm>
              <a:prstGeom prst="rect">
                <a:avLst/>
              </a:prstGeom>
              <a:blipFill rotWithShape="1">
                <a:blip r:embed="rId9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065265" y="5013176"/>
                <a:ext cx="6926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265" y="5013176"/>
                <a:ext cx="692626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43894" y="5805264"/>
                <a:ext cx="3019994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1</m:t>
                      </m:r>
                      <m:r>
                        <a:rPr lang="en-GB" sz="2400" i="1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−7</m:t>
                      </m:r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94" y="5805264"/>
                <a:ext cx="3019994" cy="5724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353996" y="5805264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996" y="5805264"/>
                <a:ext cx="1532535" cy="5724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31519" y="5805264"/>
                <a:ext cx="2057551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                       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19" y="5805264"/>
                <a:ext cx="2057551" cy="5724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807058" y="5805264"/>
                <a:ext cx="746423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058" y="5805264"/>
                <a:ext cx="746423" cy="5724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35481" y="5795067"/>
                <a:ext cx="652743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481" y="5795067"/>
                <a:ext cx="652743" cy="57246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59417" y="5802382"/>
                <a:ext cx="825547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417" y="5802382"/>
                <a:ext cx="825547" cy="5724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346971" y="6240912"/>
                <a:ext cx="1532535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971" y="6240912"/>
                <a:ext cx="1532535" cy="57246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97776" y="6240912"/>
                <a:ext cx="1387752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76" y="6240912"/>
                <a:ext cx="1387752" cy="57246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704528" y="6237312"/>
                <a:ext cx="1387752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528" y="6237312"/>
                <a:ext cx="1387752" cy="57246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3727378" y="6741368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7544" y="5445224"/>
                <a:ext cx="6749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ym typeface="Symbol"/>
                  </a:rPr>
                  <a:t>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  <a:sym typeface="Symbol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2400" dirty="0" smtClean="0"/>
                  <a:t> is a factor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8</m:t>
                        </m:r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/>
                      </a:rPr>
                      <m:t>−</m:t>
                    </m:r>
                    <m:r>
                      <a:rPr lang="en-GB" sz="2400" b="0" i="1" smtClean="0">
                        <a:latin typeface="Cambria Math"/>
                      </a:rPr>
                      <m:t>1</m:t>
                    </m:r>
                    <m:r>
                      <a:rPr lang="en-GB" sz="2400" i="1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−7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+6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445224"/>
                <a:ext cx="6749278" cy="461665"/>
              </a:xfrm>
              <a:prstGeom prst="rect">
                <a:avLst/>
              </a:prstGeom>
              <a:blipFill rotWithShape="1">
                <a:blip r:embed="rId20"/>
                <a:stretch>
                  <a:fillRect l="-1445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5536" y="260648"/>
                <a:ext cx="7920880" cy="6093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Questions</a:t>
                </a:r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en-GB" sz="2000" dirty="0" smtClean="0"/>
                  <a:t>(a) Find the remainder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−4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sz="2000" dirty="0" smtClean="0"/>
                  <a:t>  is divided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   (b) </a:t>
                </a:r>
                <a:r>
                  <a:rPr lang="en-GB" sz="2000" dirty="0"/>
                  <a:t>Find the remainder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+2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+6</m:t>
                    </m:r>
                  </m:oMath>
                </a14:m>
                <a:r>
                  <a:rPr lang="en-GB" sz="2000" dirty="0"/>
                  <a:t>  is divided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   (c) </a:t>
                </a:r>
                <a:r>
                  <a:rPr lang="en-GB" sz="2000" dirty="0"/>
                  <a:t>Find the remainder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/>
                          </a:rPr>
                          <m:t>+</m:t>
                        </m:r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+3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en-GB" sz="2000" dirty="0"/>
                  <a:t>  is divided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     (d) </a:t>
                </a:r>
                <a:r>
                  <a:rPr lang="en-GB" sz="2000" dirty="0"/>
                  <a:t>Find the remainder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/>
                          </a:rPr>
                          <m:t>+3</m:t>
                        </m:r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</a:rPr>
                      <m:t>2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GB" sz="2000" dirty="0"/>
                  <a:t>  is divided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7920880" cy="6093976"/>
              </a:xfrm>
              <a:prstGeom prst="rect">
                <a:avLst/>
              </a:prstGeo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012160" y="1700808"/>
            <a:ext cx="137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Remainder =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388627" y="2070140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12160" y="3131676"/>
            <a:ext cx="137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Remainder =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388627" y="3501008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12160" y="4715852"/>
            <a:ext cx="137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Remainder =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388627" y="5085184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12160" y="6237312"/>
            <a:ext cx="137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Remainder =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388627" y="6606644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607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188640"/>
                <a:ext cx="8712968" cy="1232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2</a:t>
                </a:r>
                <a:r>
                  <a:rPr lang="en-GB" sz="2200" dirty="0" smtClean="0"/>
                  <a:t>.</a:t>
                </a:r>
                <a:r>
                  <a:rPr lang="en-US" sz="2200" dirty="0" smtClean="0"/>
                  <a:t>(a</a:t>
                </a:r>
                <a:r>
                  <a:rPr lang="en-US" sz="2200" dirty="0"/>
                  <a:t>)</a:t>
                </a:r>
                <a:r>
                  <a:rPr lang="en-US" sz="2200" i="1" dirty="0"/>
                  <a:t> </a:t>
                </a:r>
                <a:r>
                  <a:rPr lang="en-US" sz="2200" dirty="0"/>
                  <a:t>Find the remainder when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3</m:t>
                    </m:r>
                    <m:r>
                      <a:rPr lang="en-US" sz="2200" i="1" dirty="0" smtClean="0">
                        <a:latin typeface="Cambria Math"/>
                      </a:rPr>
                      <m:t> </m:t>
                    </m:r>
                    <m:r>
                      <a:rPr lang="en-US" sz="2200" i="1" dirty="0">
                        <a:latin typeface="Cambria Math"/>
                      </a:rPr>
                      <m:t>– 17 </m:t>
                    </m:r>
                  </m:oMath>
                </a14:m>
                <a:r>
                  <a:rPr lang="en-US" sz="2200" dirty="0"/>
                  <a:t>is divided by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 smtClean="0">
                        <a:latin typeface="Cambria Math"/>
                      </a:rPr>
                      <m:t>–3</m:t>
                    </m:r>
                  </m:oMath>
                </a14:m>
                <a:r>
                  <a:rPr lang="en-US" sz="2200" dirty="0"/>
                  <a:t>. </a:t>
                </a:r>
                <a:r>
                  <a:rPr lang="en-US" sz="2200" dirty="0" smtClean="0"/>
                  <a:t>	</a:t>
                </a:r>
                <a:endParaRPr lang="en-US" sz="2200" dirty="0"/>
              </a:p>
              <a:p>
                <a:pPr>
                  <a:lnSpc>
                    <a:spcPct val="150000"/>
                  </a:lnSpc>
                </a:pPr>
                <a:r>
                  <a:rPr lang="en-US" sz="2200" dirty="0" smtClean="0"/>
                  <a:t>   (</a:t>
                </a:r>
                <a:r>
                  <a:rPr lang="en-US" sz="2200" dirty="0"/>
                  <a:t>b) Solve the equation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6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3</m:t>
                    </m:r>
                    <m:r>
                      <a:rPr lang="en-US" sz="2200" i="1" dirty="0" smtClean="0">
                        <a:latin typeface="Cambria Math"/>
                      </a:rPr>
                      <m:t> </m:t>
                    </m:r>
                    <m:r>
                      <a:rPr lang="en-US" sz="2200" i="1" dirty="0">
                        <a:latin typeface="Cambria Math"/>
                      </a:rPr>
                      <m:t>– </m:t>
                    </m:r>
                    <m:r>
                      <a:rPr lang="en-US" sz="2200" i="1" dirty="0" smtClean="0">
                        <a:latin typeface="Cambria Math"/>
                      </a:rPr>
                      <m:t>7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2</m:t>
                    </m:r>
                    <m:r>
                      <a:rPr lang="en-US" sz="2200" i="1" dirty="0" smtClean="0">
                        <a:latin typeface="Cambria Math"/>
                      </a:rPr>
                      <m:t> </m:t>
                    </m:r>
                    <m:r>
                      <a:rPr lang="en-US" sz="2200" i="1" dirty="0">
                        <a:latin typeface="Cambria Math"/>
                      </a:rPr>
                      <m:t>– 14</m:t>
                    </m:r>
                    <m:r>
                      <a:rPr lang="en-US" sz="2200" i="1" dirty="0">
                        <a:latin typeface="Cambria Math"/>
                      </a:rPr>
                      <m:t>𝑥</m:t>
                    </m:r>
                    <m:r>
                      <a:rPr lang="en-US" sz="2200" i="1" dirty="0">
                        <a:latin typeface="Cambria Math"/>
                      </a:rPr>
                      <m:t> + 8 = 0</m:t>
                    </m:r>
                  </m:oMath>
                </a14:m>
                <a:r>
                  <a:rPr lang="en-US" sz="2200" dirty="0" smtClean="0"/>
                  <a:t>.</a:t>
                </a:r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88640"/>
                <a:ext cx="8712968" cy="1232132"/>
              </a:xfrm>
              <a:prstGeom prst="rect">
                <a:avLst/>
              </a:prstGeom>
              <a:blipFill rotWithShape="1">
                <a:blip r:embed="rId2"/>
                <a:stretch>
                  <a:fillRect l="-839" b="-3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4615968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Remainder =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 smtClean="0"/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Answers 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524328" y="5229200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308304" y="6237312"/>
            <a:ext cx="15841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17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404664"/>
                <a:ext cx="7704856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/>
                  <a:t>3</a:t>
                </a:r>
                <a:r>
                  <a:rPr lang="en-GB" sz="2000" dirty="0" smtClean="0"/>
                  <a:t>. (a) Show that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−2) </m:t>
                    </m:r>
                  </m:oMath>
                </a14:m>
                <a:r>
                  <a:rPr lang="en-GB" sz="2000" dirty="0" smtClean="0"/>
                  <a:t>is a factor of the equation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sz="2000" dirty="0" smtClean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−4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−4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 (b) Hence factorise completely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/>
                        </a:rPr>
                        <m:t>−4</m:t>
                      </m:r>
                      <m:r>
                        <a:rPr lang="en-GB" sz="2000" i="1">
                          <a:latin typeface="Cambria Math"/>
                        </a:rPr>
                        <m:t>𝑥</m:t>
                      </m:r>
                      <m:r>
                        <a:rPr lang="en-GB" sz="2000" i="1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7704856" cy="2400657"/>
              </a:xfrm>
              <a:prstGeom prst="rect">
                <a:avLst/>
              </a:prstGeom>
              <a:blipFill rotWithShape="1">
                <a:blip r:embed="rId2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228184" y="5949280"/>
            <a:ext cx="26642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976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544" y="404664"/>
                <a:ext cx="6041782" cy="2400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/>
                  <a:t>4</a:t>
                </a:r>
                <a:r>
                  <a:rPr lang="en-GB" sz="2000" dirty="0" smtClean="0"/>
                  <a:t>. Show that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GB" sz="2000" dirty="0" smtClean="0"/>
                  <a:t>is a factor to the polynomial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  <m:r>
                          <a:rPr lang="en-GB" sz="20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+</m:t>
                    </m:r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</a:rPr>
                      <m:t>−2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   (b) Hence solve the equation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+</m:t>
                    </m:r>
                    <m:r>
                      <a:rPr lang="en-GB" sz="2000" i="1">
                        <a:latin typeface="Cambria Math"/>
                      </a:rPr>
                      <m:t>𝑥</m:t>
                    </m:r>
                    <m:r>
                      <a:rPr lang="en-GB" sz="2000" i="1">
                        <a:latin typeface="Cambria Math"/>
                      </a:rPr>
                      <m:t>−2=0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150000"/>
                  </a:lnSpc>
                </a:pPr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endParaRPr lang="en-GB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6041782" cy="2400657"/>
              </a:xfrm>
              <a:prstGeom prst="rect">
                <a:avLst/>
              </a:prstGeom>
              <a:blipFill rotWithShape="1">
                <a:blip r:embed="rId2"/>
                <a:stretch>
                  <a:fillRect l="-1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228184" y="6093296"/>
            <a:ext cx="26642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70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770485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u="sng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200" dirty="0" smtClean="0"/>
              <a:t>Simplify each of the following fractions</a:t>
            </a:r>
          </a:p>
          <a:p>
            <a:pPr>
              <a:lnSpc>
                <a:spcPct val="150000"/>
              </a:lnSpc>
            </a:pPr>
            <a:r>
              <a:rPr lang="en-GB" sz="2200" dirty="0" smtClean="0"/>
              <a:t>(</a:t>
            </a:r>
            <a:r>
              <a:rPr lang="en-GB" sz="2200" dirty="0" err="1" smtClean="0"/>
              <a:t>i</a:t>
            </a:r>
            <a:r>
              <a:rPr lang="en-GB" sz="2200" dirty="0" smtClean="0"/>
              <a:t>)</a:t>
            </a:r>
          </a:p>
          <a:p>
            <a:pPr>
              <a:lnSpc>
                <a:spcPct val="150000"/>
              </a:lnSpc>
            </a:pPr>
            <a:endParaRPr lang="en-GB" sz="2200" dirty="0" smtClean="0"/>
          </a:p>
          <a:p>
            <a:pPr>
              <a:lnSpc>
                <a:spcPct val="150000"/>
              </a:lnSpc>
            </a:pP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dirty="0" smtClean="0"/>
              <a:t>(ii)</a:t>
            </a:r>
          </a:p>
          <a:p>
            <a:pPr>
              <a:lnSpc>
                <a:spcPct val="150000"/>
              </a:lnSpc>
            </a:pPr>
            <a:endParaRPr lang="en-GB" sz="2200" dirty="0" smtClean="0"/>
          </a:p>
          <a:p>
            <a:pPr>
              <a:lnSpc>
                <a:spcPct val="150000"/>
              </a:lnSpc>
            </a:pP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dirty="0" smtClean="0"/>
              <a:t>(iii)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1545682"/>
                <a:ext cx="1042658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545682"/>
                <a:ext cx="1042658" cy="7283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1849" y="2931048"/>
                <a:ext cx="3066224" cy="785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+3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−9</m:t>
                          </m:r>
                        </m:den>
                      </m:f>
                      <m:r>
                        <a:rPr lang="en-GB" sz="2200" i="1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+3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49" y="2931048"/>
                <a:ext cx="3066224" cy="7859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5576" y="4371208"/>
                <a:ext cx="3532698" cy="785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−14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GB" sz="22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−25</m:t>
                          </m:r>
                        </m:den>
                      </m:f>
                      <m:r>
                        <a:rPr lang="en-GB" sz="2200" i="1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GB" sz="22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+10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71208"/>
                <a:ext cx="3532698" cy="7859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1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332656"/>
                <a:ext cx="8496944" cy="1080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2200" dirty="0"/>
                  <a:t>5</a:t>
                </a:r>
                <a:r>
                  <a:rPr lang="en-GB" sz="2200" dirty="0" smtClean="0"/>
                  <a:t>. </a:t>
                </a:r>
                <a:r>
                  <a:rPr lang="en-US" sz="2200" dirty="0"/>
                  <a:t>(a)</a:t>
                </a:r>
                <a:r>
                  <a:rPr lang="en-US" sz="2200" i="1" dirty="0"/>
                  <a:t> </a:t>
                </a:r>
                <a:r>
                  <a:rPr lang="en-US" sz="2200" dirty="0"/>
                  <a:t>Find the remainder when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3</m:t>
                    </m:r>
                    <m:r>
                      <a:rPr lang="en-US" sz="2200" i="1" dirty="0" smtClean="0">
                        <a:latin typeface="Cambria Math"/>
                      </a:rPr>
                      <m:t> – 3 </m:t>
                    </m:r>
                  </m:oMath>
                </a14:m>
                <a:r>
                  <a:rPr lang="en-US" sz="2200" dirty="0" smtClean="0"/>
                  <a:t>is </a:t>
                </a:r>
                <a:r>
                  <a:rPr lang="en-US" sz="2200" dirty="0"/>
                  <a:t>divided by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sz="2200" dirty="0"/>
                  <a:t>. 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200" dirty="0" smtClean="0"/>
                  <a:t>    (</a:t>
                </a:r>
                <a:r>
                  <a:rPr lang="en-US" sz="2200" dirty="0"/>
                  <a:t>b) Solve the equation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6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>
                        <a:latin typeface="Cambria Math"/>
                      </a:rPr>
                      <m:t>3</m:t>
                    </m:r>
                    <m:r>
                      <a:rPr lang="en-US" sz="2200" i="1" dirty="0">
                        <a:latin typeface="Cambria Math"/>
                      </a:rPr>
                      <m:t>+</m:t>
                    </m:r>
                    <m:r>
                      <a:rPr lang="en-US" sz="2200" i="1" dirty="0">
                        <a:latin typeface="Cambria Math"/>
                      </a:rPr>
                      <m:t>𝑥</m:t>
                    </m:r>
                    <m:r>
                      <a:rPr lang="en-US" sz="2200" i="1" baseline="30000" dirty="0">
                        <a:latin typeface="Cambria Math"/>
                      </a:rPr>
                      <m:t>2</m:t>
                    </m:r>
                    <m:r>
                      <a:rPr lang="en-US" sz="2200" i="1" dirty="0" smtClean="0">
                        <a:latin typeface="Cambria Math"/>
                      </a:rPr>
                      <m:t>–</m:t>
                    </m:r>
                    <m:r>
                      <a:rPr lang="en-US" sz="2200" i="1" dirty="0">
                        <a:latin typeface="Cambria Math"/>
                      </a:rPr>
                      <m:t>11</m:t>
                    </m:r>
                    <m:r>
                      <a:rPr lang="en-US" sz="2200" i="1" dirty="0">
                        <a:latin typeface="Cambria Math"/>
                      </a:rPr>
                      <m:t>𝑥</m:t>
                    </m:r>
                    <m:r>
                      <a:rPr lang="en-US" sz="2200" i="1" dirty="0">
                        <a:latin typeface="Cambria Math"/>
                      </a:rPr>
                      <m:t>–6=0.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496944" cy="1080167"/>
              </a:xfrm>
              <a:prstGeom prst="rect">
                <a:avLst/>
              </a:prstGeom>
              <a:blipFill rotWithShape="1">
                <a:blip r:embed="rId2"/>
                <a:stretch>
                  <a:fillRect l="-861" b="-5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4615968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Remainder =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 smtClean="0"/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Answers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524328" y="5229200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308304" y="6237312"/>
            <a:ext cx="15841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163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332656"/>
                <a:ext cx="8640960" cy="157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2200" dirty="0" smtClean="0"/>
                  <a:t>6</a:t>
                </a:r>
                <a:r>
                  <a:rPr lang="en-GB" sz="2200" dirty="0" smtClean="0"/>
                  <a:t>. </a:t>
                </a:r>
                <a:r>
                  <a:rPr lang="en-US" sz="2200" dirty="0"/>
                  <a:t>(a) Given that when the polynomial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𝑎𝑥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3</m:t>
                    </m:r>
                    <m:r>
                      <a:rPr lang="en-US" sz="2200" i="1" dirty="0">
                        <a:latin typeface="Cambria Math"/>
                      </a:rPr>
                      <m:t>–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2</m:t>
                    </m:r>
                    <m:r>
                      <a:rPr lang="en-US" sz="2200" i="1" dirty="0">
                        <a:latin typeface="Cambria Math"/>
                      </a:rPr>
                      <m:t>–7</m:t>
                    </m:r>
                    <m:r>
                      <a:rPr lang="en-GB" sz="2200" b="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>
                        <a:latin typeface="Cambria Math"/>
                      </a:rPr>
                      <m:t>+6 </m:t>
                    </m:r>
                  </m:oMath>
                </a14:m>
                <a:r>
                  <a:rPr lang="en-US" sz="2200" dirty="0"/>
                  <a:t>is divided by </a:t>
                </a:r>
                <a:r>
                  <a:rPr lang="en-US" sz="2200" dirty="0" smtClean="0"/>
                  <a:t> </a:t>
                </a:r>
              </a:p>
              <a:p>
                <a:pPr>
                  <a:lnSpc>
                    <a:spcPct val="130000"/>
                  </a:lnSpc>
                </a:pPr>
                <a:r>
                  <a:rPr lang="en-GB" sz="2200" i="1" dirty="0">
                    <a:latin typeface="Cambria Math"/>
                  </a:rPr>
                  <a:t> </a:t>
                </a:r>
                <a:r>
                  <a:rPr lang="en-GB" sz="2200" i="1" dirty="0" smtClean="0">
                    <a:latin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 smtClean="0">
                        <a:latin typeface="Cambria Math"/>
                      </a:rPr>
                      <m:t>–2 </m:t>
                    </m:r>
                  </m:oMath>
                </a14:m>
                <a:r>
                  <a:rPr lang="en-US" sz="2200" dirty="0"/>
                  <a:t>the remainder is </a:t>
                </a:r>
                <a:r>
                  <a:rPr lang="en-US" sz="2200" dirty="0" smtClean="0"/>
                  <a:t>4, show </a:t>
                </a:r>
                <a:r>
                  <a:rPr lang="en-US" sz="2200" dirty="0"/>
                  <a:t>that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𝑎</m:t>
                    </m:r>
                    <m:r>
                      <a:rPr lang="en-US" sz="2200" i="1" dirty="0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sz="2200" dirty="0" smtClean="0"/>
                  <a:t>. </a:t>
                </a:r>
                <a:endParaRPr lang="en-US" sz="2200" dirty="0"/>
              </a:p>
              <a:p>
                <a:pPr>
                  <a:lnSpc>
                    <a:spcPct val="130000"/>
                  </a:lnSpc>
                </a:pPr>
                <a:r>
                  <a:rPr lang="en-US" sz="2200" dirty="0" smtClean="0"/>
                  <a:t>     (</a:t>
                </a:r>
                <a:r>
                  <a:rPr lang="en-US" sz="2200" dirty="0"/>
                  <a:t>b)</a:t>
                </a:r>
                <a:r>
                  <a:rPr lang="en-US" sz="2200" i="1" dirty="0"/>
                  <a:t> </a:t>
                </a:r>
                <a:r>
                  <a:rPr lang="en-US" sz="2200" dirty="0"/>
                  <a:t>Solve the equation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2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3</m:t>
                    </m:r>
                    <m:r>
                      <a:rPr lang="en-US" sz="2200" i="1" dirty="0">
                        <a:latin typeface="Cambria Math"/>
                      </a:rPr>
                      <m:t>–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2</m:t>
                    </m:r>
                    <m:r>
                      <a:rPr lang="en-US" sz="2200" i="1" dirty="0">
                        <a:latin typeface="Cambria Math"/>
                      </a:rPr>
                      <m:t>–7</m:t>
                    </m:r>
                    <m:r>
                      <a:rPr lang="en-US" sz="2200" i="1" dirty="0">
                        <a:latin typeface="Cambria Math"/>
                      </a:rPr>
                      <m:t>𝑥</m:t>
                    </m:r>
                    <m:r>
                      <a:rPr lang="en-US" sz="2200" i="1" dirty="0">
                        <a:latin typeface="Cambria Math"/>
                      </a:rPr>
                      <m:t>+6=0.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640960" cy="1574085"/>
              </a:xfrm>
              <a:prstGeom prst="rect">
                <a:avLst/>
              </a:prstGeom>
              <a:blipFill rotWithShape="1">
                <a:blip r:embed="rId2"/>
                <a:stretch>
                  <a:fillRect l="-846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4615968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a  =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 smtClean="0"/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Answers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524328" y="5229200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308304" y="6237312"/>
            <a:ext cx="15841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308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7504" y="260648"/>
                <a:ext cx="8568952" cy="2346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2200" dirty="0" smtClean="0"/>
                  <a:t>7</a:t>
                </a:r>
                <a:r>
                  <a:rPr lang="en-GB" sz="2200" dirty="0" smtClean="0"/>
                  <a:t>. </a:t>
                </a:r>
                <a:r>
                  <a:rPr lang="en-GB" sz="2200" dirty="0"/>
                  <a:t>The polynomial</a:t>
                </a: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𝑓</m:t>
                      </m:r>
                      <m:r>
                        <a:rPr lang="en-GB" sz="2200" i="1" dirty="0" smtClean="0">
                          <a:latin typeface="Cambria Math"/>
                        </a:rPr>
                        <m:t>(</m:t>
                      </m:r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dirty="0" smtClean="0">
                          <a:latin typeface="Cambria Math"/>
                        </a:rPr>
                        <m:t>)=</m:t>
                      </m:r>
                      <m:r>
                        <a:rPr lang="en-GB" sz="2200" i="1" dirty="0" smtClean="0">
                          <a:latin typeface="Cambria Math"/>
                        </a:rPr>
                        <m:t>𝑝𝑥</m:t>
                      </m:r>
                      <m:r>
                        <a:rPr lang="en-GB" sz="2200" i="1" baseline="30000" dirty="0" smtClean="0">
                          <a:latin typeface="Cambria Math"/>
                        </a:rPr>
                        <m:t>3</m:t>
                      </m:r>
                      <m:r>
                        <a:rPr lang="en-GB" sz="2200" i="1" dirty="0" smtClean="0">
                          <a:latin typeface="Cambria Math"/>
                        </a:rPr>
                        <m:t>–</m:t>
                      </m:r>
                      <m:r>
                        <a:rPr lang="en-GB" sz="2200" i="1" dirty="0" smtClean="0">
                          <a:latin typeface="Cambria Math"/>
                        </a:rPr>
                        <m:t>𝑥</m:t>
                      </m:r>
                      <m:r>
                        <a:rPr lang="en-GB" sz="2200" i="1" baseline="30000" dirty="0" smtClean="0">
                          <a:latin typeface="Cambria Math"/>
                        </a:rPr>
                        <m:t>2</m:t>
                      </m:r>
                      <m:r>
                        <a:rPr lang="en-GB" sz="2200" i="1" dirty="0" smtClean="0">
                          <a:latin typeface="Cambria Math"/>
                        </a:rPr>
                        <m:t>+</m:t>
                      </m:r>
                      <m:r>
                        <a:rPr lang="en-GB" sz="2200" i="1" dirty="0" smtClean="0">
                          <a:latin typeface="Cambria Math"/>
                        </a:rPr>
                        <m:t>𝑞𝑥</m:t>
                      </m:r>
                      <m:r>
                        <a:rPr lang="en-GB" sz="2200" i="1" dirty="0" smtClean="0">
                          <a:latin typeface="Cambria Math"/>
                        </a:rPr>
                        <m:t>–6</m:t>
                      </m:r>
                    </m:oMath>
                  </m:oMathPara>
                </a14:m>
                <a:endParaRPr lang="en-GB" sz="2200" dirty="0"/>
              </a:p>
              <a:p>
                <a:pPr>
                  <a:lnSpc>
                    <a:spcPct val="130000"/>
                  </a:lnSpc>
                </a:pPr>
                <a:r>
                  <a:rPr lang="en-US" sz="2200" dirty="0"/>
                  <a:t>has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 smtClean="0">
                        <a:latin typeface="Cambria Math"/>
                      </a:rPr>
                      <m:t>–3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as a factor. When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𝑓</m:t>
                    </m:r>
                    <m:r>
                      <a:rPr lang="en-US" sz="2200" i="1" dirty="0" smtClean="0">
                        <a:latin typeface="Cambria Math"/>
                      </a:rPr>
                      <m:t>(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/>
                  <a:t> is divided by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 smtClean="0">
                        <a:latin typeface="Cambria Math"/>
                      </a:rPr>
                      <m:t>–2</m:t>
                    </m:r>
                  </m:oMath>
                </a14:m>
                <a:r>
                  <a:rPr lang="en-US" sz="2200" dirty="0"/>
                  <a:t>, the remainder is – 20.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200" dirty="0"/>
                  <a:t>(a) Show that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𝑝</m:t>
                    </m:r>
                    <m:r>
                      <a:rPr lang="en-US" sz="2200" i="1" dirty="0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/>
                  <a:t>and find the value of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sz="2200" i="1" dirty="0"/>
                  <a:t>. </a:t>
                </a:r>
                <a:r>
                  <a:rPr lang="en-US" sz="2200" dirty="0"/>
                  <a:t>[6]</a:t>
                </a:r>
              </a:p>
              <a:p>
                <a:pPr>
                  <a:lnSpc>
                    <a:spcPct val="130000"/>
                  </a:lnSpc>
                </a:pPr>
                <a:r>
                  <a:rPr lang="en-GB" sz="2200" dirty="0"/>
                  <a:t>(b) Factorise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𝑓</m:t>
                    </m:r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200" i="1" dirty="0" smtClean="0"/>
                  <a:t>.</a:t>
                </a:r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60648"/>
                <a:ext cx="8568952" cy="2346733"/>
              </a:xfrm>
              <a:prstGeom prst="rect">
                <a:avLst/>
              </a:prstGeom>
              <a:blipFill rotWithShape="1">
                <a:blip r:embed="rId2"/>
                <a:stretch>
                  <a:fillRect l="-925" b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508104" y="4615968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            Answer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endParaRPr lang="en-GB" dirty="0" smtClean="0"/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 smtClean="0"/>
              <a:t>Answers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524328" y="5229200"/>
            <a:ext cx="13681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660232" y="6237312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52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597" y="48373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 smtClean="0"/>
              <a:t>(</a:t>
            </a:r>
            <a:r>
              <a:rPr lang="en-GB" sz="2200" dirty="0" err="1" smtClean="0"/>
              <a:t>i</a:t>
            </a:r>
            <a:r>
              <a:rPr lang="en-GB" sz="2200" dirty="0" smtClean="0"/>
              <a:t>)</a:t>
            </a:r>
          </a:p>
          <a:p>
            <a:pPr>
              <a:lnSpc>
                <a:spcPct val="150000"/>
              </a:lnSpc>
            </a:pPr>
            <a:endParaRPr lang="en-GB" sz="2200" dirty="0" smtClean="0"/>
          </a:p>
          <a:p>
            <a:pPr>
              <a:lnSpc>
                <a:spcPct val="150000"/>
              </a:lnSpc>
            </a:pPr>
            <a:endParaRPr lang="en-GB" sz="2200" dirty="0"/>
          </a:p>
          <a:p>
            <a:pPr>
              <a:lnSpc>
                <a:spcPct val="150000"/>
              </a:lnSpc>
            </a:pPr>
            <a:r>
              <a:rPr lang="en-GB" sz="2200" dirty="0" smtClean="0"/>
              <a:t>(ii)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3038" y="476672"/>
                <a:ext cx="1042658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38" y="476672"/>
                <a:ext cx="1042658" cy="7283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74556" y="1914318"/>
                <a:ext cx="3066224" cy="785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+3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−9</m:t>
                          </m:r>
                        </m:den>
                      </m:f>
                      <m:r>
                        <a:rPr lang="en-GB" sz="2200" i="1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+3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56" y="1914318"/>
                <a:ext cx="3066224" cy="7859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827584" y="548680"/>
            <a:ext cx="36004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2615" y="282134"/>
            <a:ext cx="32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3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03648" y="917104"/>
            <a:ext cx="36004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57134" y="869812"/>
            <a:ext cx="32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03648" y="545450"/>
            <a:ext cx="36004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2399" y="407731"/>
            <a:ext cx="32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</a:rPr>
              <a:t>1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93038" y="959382"/>
            <a:ext cx="36004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026" y="963851"/>
            <a:ext cx="32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4977" y="476672"/>
                <a:ext cx="910634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dirty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200" b="0" i="1" dirty="0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GB" sz="22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977" y="476672"/>
                <a:ext cx="910634" cy="7283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70809" y="1947520"/>
                <a:ext cx="2305696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809" y="1947520"/>
                <a:ext cx="2305696" cy="7972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031356" y="1916832"/>
                <a:ext cx="1564980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356" y="1916832"/>
                <a:ext cx="1564980" cy="7972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869505" y="2866502"/>
                <a:ext cx="2305696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505" y="2866502"/>
                <a:ext cx="2305696" cy="7972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030052" y="2835814"/>
                <a:ext cx="1556965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052" y="2835814"/>
                <a:ext cx="1556965" cy="7972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4288274" y="2894161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20522" y="3267083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71566" y="3323484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21568" y="2909420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875096" y="3732251"/>
                <a:ext cx="1580625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096" y="3732251"/>
                <a:ext cx="1580625" cy="7972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183460" y="4529521"/>
            <a:ext cx="127226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9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597" y="483734"/>
            <a:ext cx="7704856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 smtClean="0"/>
              <a:t>(iii)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55576" y="404664"/>
                <a:ext cx="3532698" cy="785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−14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GB" sz="22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−25</m:t>
                          </m:r>
                        </m:den>
                      </m:f>
                      <m:r>
                        <a:rPr lang="en-GB" sz="2200" i="1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  <m:r>
                            <a:rPr lang="en-GB" sz="2200" i="1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GB" sz="22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200" i="1">
                              <a:latin typeface="Cambria Math"/>
                            </a:rPr>
                            <m:t>+10</m:t>
                          </m:r>
                          <m:r>
                            <a:rPr lang="en-GB" sz="2200" i="1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4664"/>
                <a:ext cx="3532698" cy="7859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285272" y="393378"/>
                <a:ext cx="2616678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272" y="393378"/>
                <a:ext cx="2616678" cy="7972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751436" y="362690"/>
                <a:ext cx="1875963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436" y="362690"/>
                <a:ext cx="1875963" cy="7972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83968" y="1456376"/>
                <a:ext cx="2616678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56376"/>
                <a:ext cx="2616678" cy="7972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759451" y="1425688"/>
                <a:ext cx="1867947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451" y="1425688"/>
                <a:ext cx="1867947" cy="7972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5859440" y="1484035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32582" y="1913358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59440" y="1887566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42365" y="1479297"/>
            <a:ext cx="859790" cy="340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89559" y="2487714"/>
                <a:ext cx="1891608" cy="797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2200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559" y="2487714"/>
                <a:ext cx="1891608" cy="7972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597923" y="3284984"/>
            <a:ext cx="127226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62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Long Division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857364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Example</a:t>
            </a:r>
          </a:p>
          <a:p>
            <a:r>
              <a:rPr lang="en-GB" dirty="0" smtClean="0"/>
              <a:t>Work out  each of the following</a:t>
            </a:r>
          </a:p>
          <a:p>
            <a:r>
              <a:rPr lang="en-GB" dirty="0" smtClean="0"/>
              <a:t>a)   4095 </a:t>
            </a:r>
            <a:r>
              <a:rPr lang="en-GB" dirty="0" smtClean="0">
                <a:sym typeface="Symbol"/>
              </a:rPr>
              <a:t> 12</a:t>
            </a:r>
            <a:r>
              <a:rPr lang="en-GB" dirty="0" smtClean="0"/>
              <a:t>				b)      5595 </a:t>
            </a:r>
            <a:r>
              <a:rPr lang="en-GB" dirty="0" smtClean="0">
                <a:sym typeface="Symbol"/>
              </a:rPr>
              <a:t> 15</a:t>
            </a:r>
            <a:r>
              <a:rPr lang="en-GB" dirty="0" smtClean="0"/>
              <a:t> 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3140968"/>
          <a:ext cx="2376265" cy="2514600"/>
        </p:xfrm>
        <a:graphic>
          <a:graphicData uri="http://schemas.openxmlformats.org/drawingml/2006/table">
            <a:tbl>
              <a:tblPr/>
              <a:tblGrid>
                <a:gridCol w="475253"/>
                <a:gridCol w="475253"/>
                <a:gridCol w="475253"/>
                <a:gridCol w="475253"/>
                <a:gridCol w="4752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32040" y="3140968"/>
          <a:ext cx="2736305" cy="2514600"/>
        </p:xfrm>
        <a:graphic>
          <a:graphicData uri="http://schemas.openxmlformats.org/drawingml/2006/table">
            <a:tbl>
              <a:tblPr/>
              <a:tblGrid>
                <a:gridCol w="547261"/>
                <a:gridCol w="547261"/>
                <a:gridCol w="547261"/>
                <a:gridCol w="547261"/>
                <a:gridCol w="54726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9512" y="44624"/>
                <a:ext cx="6984776" cy="12883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GB" sz="2400" u="sng" dirty="0" smtClean="0"/>
                  <a:t>Example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</a:pPr>
                <a:r>
                  <a:rPr lang="en-GB" sz="2400" dirty="0" smtClean="0"/>
                  <a:t>Divide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GB" sz="2400" dirty="0" smtClean="0"/>
                  <a:t>   by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624"/>
                <a:ext cx="6984776" cy="1288366"/>
              </a:xfrm>
              <a:prstGeom prst="rect">
                <a:avLst/>
              </a:prstGeom>
              <a:blipFill rotWithShape="1">
                <a:blip r:embed="rId3"/>
                <a:stretch>
                  <a:fillRect l="-1309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339752" y="1988840"/>
          <a:ext cx="2620838" cy="517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9" name="Equation" r:id="rId4" imgW="1028520" imgH="203040" progId="Equation.3">
                  <p:embed/>
                </p:oleObj>
              </mc:Choice>
              <mc:Fallback>
                <p:oleObj name="Equation" r:id="rId4" imgW="1028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988840"/>
                        <a:ext cx="2620838" cy="517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259632" y="2060848"/>
          <a:ext cx="880699" cy="457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" name="Equation" r:id="rId6" imgW="342720" imgH="177480" progId="Equation.3">
                  <p:embed/>
                </p:oleObj>
              </mc:Choice>
              <mc:Fallback>
                <p:oleObj name="Equation" r:id="rId6" imgW="3427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060848"/>
                        <a:ext cx="880699" cy="457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>
          <a:xfrm>
            <a:off x="2188029" y="2013857"/>
            <a:ext cx="2906485" cy="478972"/>
          </a:xfrm>
          <a:custGeom>
            <a:avLst/>
            <a:gdLst>
              <a:gd name="connsiteX0" fmla="*/ 0 w 2906485"/>
              <a:gd name="connsiteY0" fmla="*/ 478972 h 478972"/>
              <a:gd name="connsiteX1" fmla="*/ 0 w 2906485"/>
              <a:gd name="connsiteY1" fmla="*/ 0 h 478972"/>
              <a:gd name="connsiteX2" fmla="*/ 2906485 w 2906485"/>
              <a:gd name="connsiteY2" fmla="*/ 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6485" h="478972">
                <a:moveTo>
                  <a:pt x="0" y="478972"/>
                </a:moveTo>
                <a:lnTo>
                  <a:pt x="0" y="0"/>
                </a:lnTo>
                <a:lnTo>
                  <a:pt x="290648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339752" y="1484784"/>
          <a:ext cx="4572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" name="Equation" r:id="rId8" imgW="177480" imgH="203040" progId="Equation.3">
                  <p:embed/>
                </p:oleObj>
              </mc:Choice>
              <mc:Fallback>
                <p:oleObj name="Equation" r:id="rId8" imgW="177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45720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271217" y="2420888"/>
          <a:ext cx="143668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2" name="Equation" r:id="rId10" imgW="558720" imgH="203040" progId="Equation.3">
                  <p:embed/>
                </p:oleObj>
              </mc:Choice>
              <mc:Fallback>
                <p:oleObj name="Equation" r:id="rId10" imgW="5587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217" y="2420888"/>
                        <a:ext cx="1436687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267744" y="292494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055442" y="2924944"/>
          <a:ext cx="6524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" name="Equation" r:id="rId12" imgW="253800" imgH="203040" progId="Equation.3">
                  <p:embed/>
                </p:oleObj>
              </mc:Choice>
              <mc:Fallback>
                <p:oleObj name="Equation" r:id="rId12" imgW="2538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442" y="2924944"/>
                        <a:ext cx="652462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635896" y="2996952"/>
          <a:ext cx="8143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4" name="Equation" r:id="rId14" imgW="317160" imgH="177480" progId="Equation.3">
                  <p:embed/>
                </p:oleObj>
              </mc:Choice>
              <mc:Fallback>
                <p:oleObj name="Equation" r:id="rId14" imgW="3171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996952"/>
                        <a:ext cx="8143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771800" y="1531640"/>
          <a:ext cx="815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5" name="Equation" r:id="rId16" imgW="317160" imgH="177480" progId="Equation.3">
                  <p:embed/>
                </p:oleObj>
              </mc:Choice>
              <mc:Fallback>
                <p:oleObj name="Equation" r:id="rId16" imgW="31716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531640"/>
                        <a:ext cx="815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987824" y="3357563"/>
          <a:ext cx="14684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6" name="Equation" r:id="rId18" imgW="571320" imgH="203040" progId="Equation.3">
                  <p:embed/>
                </p:oleObj>
              </mc:Choice>
              <mc:Fallback>
                <p:oleObj name="Equation" r:id="rId18" imgW="57132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357563"/>
                        <a:ext cx="1468437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131840" y="386104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12009" y="3892550"/>
          <a:ext cx="815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7" name="Equation" r:id="rId20" imgW="317160" imgH="177480" progId="Equation.3">
                  <p:embed/>
                </p:oleObj>
              </mc:Choice>
              <mc:Fallback>
                <p:oleObj name="Equation" r:id="rId20" imgW="31716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009" y="3892550"/>
                        <a:ext cx="815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4427984" y="3907904"/>
          <a:ext cx="587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8" name="Equation" r:id="rId22" imgW="228600" imgH="177480" progId="Equation.3">
                  <p:embed/>
                </p:oleObj>
              </mc:Choice>
              <mc:Fallback>
                <p:oleObj name="Equation" r:id="rId22" imgW="22860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907904"/>
                        <a:ext cx="5873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635896" y="1556792"/>
          <a:ext cx="6207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9" name="Equation" r:id="rId24" imgW="241200" imgH="164880" progId="Equation.3">
                  <p:embed/>
                </p:oleObj>
              </mc:Choice>
              <mc:Fallback>
                <p:oleObj name="Equation" r:id="rId24" imgW="24120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556792"/>
                        <a:ext cx="6207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3635896" y="4252913"/>
          <a:ext cx="1370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0" name="Equation" r:id="rId26" imgW="533160" imgH="177480" progId="Equation.3">
                  <p:embed/>
                </p:oleObj>
              </mc:Choice>
              <mc:Fallback>
                <p:oleObj name="Equation" r:id="rId26" imgW="53316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252913"/>
                        <a:ext cx="1370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4056633" y="4724573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4716016" y="4756150"/>
          <a:ext cx="2936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1" name="Equation" r:id="rId28" imgW="114120" imgH="177480" progId="Equation.3">
                  <p:embed/>
                </p:oleObj>
              </mc:Choice>
              <mc:Fallback>
                <p:oleObj name="Equation" r:id="rId28" imgW="1141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56150"/>
                        <a:ext cx="2936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4088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Remainder</a:t>
            </a:r>
            <a:endParaRPr lang="en-GB" dirty="0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192088" y="5323781"/>
          <a:ext cx="1067544" cy="41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2" name="Equation" r:id="rId30" imgW="558720" imgH="215640" progId="Equation.3">
                  <p:embed/>
                </p:oleObj>
              </mc:Choice>
              <mc:Fallback>
                <p:oleObj name="Equation" r:id="rId30" imgW="55872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5323781"/>
                        <a:ext cx="1067544" cy="413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1347788" y="5301208"/>
          <a:ext cx="32242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3" name="Equation" r:id="rId32" imgW="1688760" imgH="241200" progId="Equation.3">
                  <p:embed/>
                </p:oleObj>
              </mc:Choice>
              <mc:Fallback>
                <p:oleObj name="Equation" r:id="rId32" imgW="168876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5301208"/>
                        <a:ext cx="322421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971600" y="5865118"/>
          <a:ext cx="20113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4" name="Equation" r:id="rId34" imgW="1054080" imgH="177480" progId="Equation.3">
                  <p:embed/>
                </p:oleObj>
              </mc:Choice>
              <mc:Fallback>
                <p:oleObj name="Equation" r:id="rId34" imgW="105408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865118"/>
                        <a:ext cx="201136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943273" y="6308725"/>
          <a:ext cx="4603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5" name="Equation" r:id="rId36" imgW="241200" imgH="177480" progId="Equation.3">
                  <p:embed/>
                </p:oleObj>
              </mc:Choice>
              <mc:Fallback>
                <p:oleObj name="Equation" r:id="rId36" imgW="24120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273" y="6308725"/>
                        <a:ext cx="4603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Rectangle 2"/>
              <p:cNvSpPr>
                <a:spLocks noChangeArrowheads="1"/>
              </p:cNvSpPr>
              <p:nvPr/>
            </p:nvSpPr>
            <p:spPr bwMode="auto">
              <a:xfrm>
                <a:off x="251520" y="260648"/>
                <a:ext cx="8174037" cy="1296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GB" sz="2400" u="sng" dirty="0" smtClean="0"/>
                  <a:t>Example</a:t>
                </a:r>
                <a:endParaRPr lang="en-GB" sz="2400" u="sng" dirty="0"/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GB" sz="2400" dirty="0" smtClean="0"/>
                  <a:t>Divide</a:t>
                </a:r>
                <a:r>
                  <a:rPr lang="en-GB" sz="2400" dirty="0"/>
                  <a:t> 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GB" sz="2400" dirty="0" smtClean="0"/>
                  <a:t>  by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054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260648"/>
                <a:ext cx="8174037" cy="1296144"/>
              </a:xfrm>
              <a:prstGeom prst="rect">
                <a:avLst/>
              </a:prstGeom>
              <a:blipFill rotWithShape="1">
                <a:blip r:embed="rId3"/>
                <a:stretch>
                  <a:fillRect l="-1119" t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267744" y="1989138"/>
          <a:ext cx="2686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Equation" r:id="rId4" imgW="1054080" imgH="203040" progId="Equation.3">
                  <p:embed/>
                </p:oleObj>
              </mc:Choice>
              <mc:Fallback>
                <p:oleObj name="Equation" r:id="rId4" imgW="1054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989138"/>
                        <a:ext cx="2686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290638" y="2060575"/>
          <a:ext cx="815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" name="Equation" r:id="rId6" imgW="317160" imgH="177480" progId="Equation.3">
                  <p:embed/>
                </p:oleObj>
              </mc:Choice>
              <mc:Fallback>
                <p:oleObj name="Equation" r:id="rId6" imgW="3171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2060575"/>
                        <a:ext cx="815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>
          <a:xfrm>
            <a:off x="2188029" y="2013857"/>
            <a:ext cx="2906485" cy="478972"/>
          </a:xfrm>
          <a:custGeom>
            <a:avLst/>
            <a:gdLst>
              <a:gd name="connsiteX0" fmla="*/ 0 w 2906485"/>
              <a:gd name="connsiteY0" fmla="*/ 478972 h 478972"/>
              <a:gd name="connsiteX1" fmla="*/ 0 w 2906485"/>
              <a:gd name="connsiteY1" fmla="*/ 0 h 478972"/>
              <a:gd name="connsiteX2" fmla="*/ 2906485 w 2906485"/>
              <a:gd name="connsiteY2" fmla="*/ 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6485" h="478972">
                <a:moveTo>
                  <a:pt x="0" y="478972"/>
                </a:moveTo>
                <a:lnTo>
                  <a:pt x="0" y="0"/>
                </a:lnTo>
                <a:lnTo>
                  <a:pt x="290648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225675" y="1484313"/>
          <a:ext cx="6858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" name="Equation" r:id="rId8" imgW="266400" imgH="203040" progId="Equation.3">
                  <p:embed/>
                </p:oleObj>
              </mc:Choice>
              <mc:Fallback>
                <p:oleObj name="Equation" r:id="rId8" imgW="266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1484313"/>
                        <a:ext cx="68580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267744" y="2420938"/>
          <a:ext cx="16335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Equation" r:id="rId10" imgW="634680" imgH="203040" progId="Equation.3">
                  <p:embed/>
                </p:oleObj>
              </mc:Choice>
              <mc:Fallback>
                <p:oleObj name="Equation" r:id="rId10" imgW="634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20938"/>
                        <a:ext cx="1633537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267744" y="292494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199458" y="2924944"/>
          <a:ext cx="6524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" name="Equation" r:id="rId12" imgW="253800" imgH="203040" progId="Equation.3">
                  <p:embed/>
                </p:oleObj>
              </mc:Choice>
              <mc:Fallback>
                <p:oleObj name="Equation" r:id="rId12" imgW="2538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9458" y="2924944"/>
                        <a:ext cx="652462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771800" y="1531640"/>
          <a:ext cx="815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Equation" r:id="rId14" imgW="317160" imgH="177480" progId="Equation.3">
                  <p:embed/>
                </p:oleObj>
              </mc:Choice>
              <mc:Fallback>
                <p:oleObj name="Equation" r:id="rId14" imgW="31716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531640"/>
                        <a:ext cx="815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230563" y="3373438"/>
          <a:ext cx="14351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Equation" r:id="rId16" imgW="558720" imgH="203040" progId="Equation.3">
                  <p:embed/>
                </p:oleObj>
              </mc:Choice>
              <mc:Fallback>
                <p:oleObj name="Equation" r:id="rId16" imgW="55872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3373438"/>
                        <a:ext cx="143510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359175" y="387689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4211960" y="3908425"/>
          <a:ext cx="488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Equation" r:id="rId18" imgW="190440" imgH="177480" progId="Equation.3">
                  <p:embed/>
                </p:oleObj>
              </mc:Choice>
              <mc:Fallback>
                <p:oleObj name="Equation" r:id="rId18" imgW="19044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908425"/>
                        <a:ext cx="4889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4638675" y="3924300"/>
          <a:ext cx="619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Equation" r:id="rId20" imgW="241200" imgH="177480" progId="Equation.3">
                  <p:embed/>
                </p:oleObj>
              </mc:Choice>
              <mc:Fallback>
                <p:oleObj name="Equation" r:id="rId20" imgW="24120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3924300"/>
                        <a:ext cx="6191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3651250" y="1541463"/>
          <a:ext cx="5889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" name="Equation" r:id="rId22" imgW="228600" imgH="177480" progId="Equation.3">
                  <p:embed/>
                </p:oleObj>
              </mc:Choice>
              <mc:Fallback>
                <p:oleObj name="Equation" r:id="rId22" imgW="22860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1541463"/>
                        <a:ext cx="58896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4211960" y="4268788"/>
          <a:ext cx="10461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Equation" r:id="rId24" imgW="406080" imgH="177480" progId="Equation.3">
                  <p:embed/>
                </p:oleObj>
              </mc:Choice>
              <mc:Fallback>
                <p:oleObj name="Equation" r:id="rId24" imgW="40608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268788"/>
                        <a:ext cx="10461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4283968" y="4740423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4943351" y="4772000"/>
          <a:ext cx="2936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Equation" r:id="rId26" imgW="114120" imgH="177480" progId="Equation.3">
                  <p:embed/>
                </p:oleObj>
              </mc:Choice>
              <mc:Fallback>
                <p:oleObj name="Equation" r:id="rId26" imgW="114120" imgH="177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351" y="4772000"/>
                        <a:ext cx="2936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64088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Remainder</a:t>
            </a:r>
            <a:endParaRPr lang="en-GB" dirty="0"/>
          </a:p>
        </p:txBody>
      </p:sp>
      <p:graphicFrame>
        <p:nvGraphicFramePr>
          <p:cNvPr id="1043" name="Object 5"/>
          <p:cNvGraphicFramePr>
            <a:graphicFrameLocks noChangeAspect="1"/>
          </p:cNvGraphicFramePr>
          <p:nvPr/>
        </p:nvGraphicFramePr>
        <p:xfrm>
          <a:off x="325438" y="5324475"/>
          <a:ext cx="8001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Equation" r:id="rId28" imgW="419040" imgH="215640" progId="Equation.3">
                  <p:embed/>
                </p:oleObj>
              </mc:Choice>
              <mc:Fallback>
                <p:oleObj name="Equation" r:id="rId28" imgW="419040" imgH="215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5324475"/>
                        <a:ext cx="8001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5"/>
          <p:cNvGraphicFramePr>
            <a:graphicFrameLocks noChangeAspect="1"/>
          </p:cNvGraphicFramePr>
          <p:nvPr/>
        </p:nvGraphicFramePr>
        <p:xfrm>
          <a:off x="1187624" y="5300663"/>
          <a:ext cx="17446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Equation" r:id="rId30" imgW="914400" imgH="241200" progId="Equation.3">
                  <p:embed/>
                </p:oleObj>
              </mc:Choice>
              <mc:Fallback>
                <p:oleObj name="Equation" r:id="rId30" imgW="914400" imgH="2412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300663"/>
                        <a:ext cx="174466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5"/>
          <p:cNvGraphicFramePr>
            <a:graphicFrameLocks noChangeAspect="1"/>
          </p:cNvGraphicFramePr>
          <p:nvPr/>
        </p:nvGraphicFramePr>
        <p:xfrm>
          <a:off x="863253" y="5865813"/>
          <a:ext cx="12604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Equation" r:id="rId32" imgW="660240" imgH="177480" progId="Equation.3">
                  <p:embed/>
                </p:oleObj>
              </mc:Choice>
              <mc:Fallback>
                <p:oleObj name="Equation" r:id="rId32" imgW="660240" imgH="177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253" y="5865813"/>
                        <a:ext cx="12604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5"/>
          <p:cNvGraphicFramePr>
            <a:graphicFrameLocks noChangeAspect="1"/>
          </p:cNvGraphicFramePr>
          <p:nvPr/>
        </p:nvGraphicFramePr>
        <p:xfrm>
          <a:off x="827584" y="6308725"/>
          <a:ext cx="4603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Equation" r:id="rId34" imgW="241200" imgH="177480" progId="Equation.3">
                  <p:embed/>
                </p:oleObj>
              </mc:Choice>
              <mc:Fallback>
                <p:oleObj name="Equation" r:id="rId34" imgW="24120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6308725"/>
                        <a:ext cx="4603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323528" y="260648"/>
                <a:ext cx="8174037" cy="1224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GB" sz="2400" u="sng" dirty="0" smtClean="0"/>
                  <a:t>Example</a:t>
                </a: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GB" sz="2400" dirty="0" smtClean="0"/>
                  <a:t>Divide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/>
                      </a:rPr>
                      <m:t>    </m:t>
                    </m:r>
                    <m:r>
                      <a:rPr lang="en-GB" sz="2400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+7</m:t>
                    </m:r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−7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−6 </m:t>
                    </m:r>
                    <m:r>
                      <a:rPr lang="en-GB" sz="2400" b="0" i="0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GB" sz="2400" dirty="0" smtClean="0"/>
                  <a:t>by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+3</m:t>
                    </m:r>
                  </m:oMath>
                </a14:m>
                <a:endParaRPr lang="en-GB" sz="2400" dirty="0"/>
              </a:p>
              <a:p>
                <a:pPr marL="342900" indent="-342900">
                  <a:spcBef>
                    <a:spcPct val="20000"/>
                  </a:spcBef>
                </a:pPr>
                <a:endParaRPr lang="en-GB" sz="2400" dirty="0"/>
              </a:p>
            </p:txBody>
          </p:sp>
        </mc:Choice>
        <mc:Fallback xmlns="">
          <p:sp>
            <p:nvSpPr>
              <p:cNvPr id="307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260648"/>
                <a:ext cx="8174037" cy="1224136"/>
              </a:xfrm>
              <a:prstGeom prst="rect">
                <a:avLst/>
              </a:prstGeom>
              <a:blipFill rotWithShape="1">
                <a:blip r:embed="rId3"/>
                <a:stretch>
                  <a:fillRect l="-1119" t="-398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162175" y="1989138"/>
          <a:ext cx="29765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Equation" r:id="rId4" imgW="1168200" imgH="203040" progId="Equation.3">
                  <p:embed/>
                </p:oleObj>
              </mc:Choice>
              <mc:Fallback>
                <p:oleObj name="Equation" r:id="rId4" imgW="1168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989138"/>
                        <a:ext cx="29765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043608" y="2060575"/>
          <a:ext cx="10779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Equation" r:id="rId6" imgW="419040" imgH="177480" progId="Equation.3">
                  <p:embed/>
                </p:oleObj>
              </mc:Choice>
              <mc:Fallback>
                <p:oleObj name="Equation" r:id="rId6" imgW="41904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060575"/>
                        <a:ext cx="10779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6"/>
          <p:cNvSpPr/>
          <p:nvPr/>
        </p:nvSpPr>
        <p:spPr>
          <a:xfrm>
            <a:off x="2188029" y="2013857"/>
            <a:ext cx="2906485" cy="478972"/>
          </a:xfrm>
          <a:custGeom>
            <a:avLst/>
            <a:gdLst>
              <a:gd name="connsiteX0" fmla="*/ 0 w 2906485"/>
              <a:gd name="connsiteY0" fmla="*/ 478972 h 478972"/>
              <a:gd name="connsiteX1" fmla="*/ 0 w 2906485"/>
              <a:gd name="connsiteY1" fmla="*/ 0 h 478972"/>
              <a:gd name="connsiteX2" fmla="*/ 2906485 w 2906485"/>
              <a:gd name="connsiteY2" fmla="*/ 0 h 4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6485" h="478972">
                <a:moveTo>
                  <a:pt x="0" y="478972"/>
                </a:moveTo>
                <a:lnTo>
                  <a:pt x="0" y="0"/>
                </a:lnTo>
                <a:lnTo>
                  <a:pt x="290648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243138" y="1484313"/>
          <a:ext cx="6524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Equation" r:id="rId8" imgW="253800" imgH="203040" progId="Equation.3">
                  <p:embed/>
                </p:oleObj>
              </mc:Choice>
              <mc:Fallback>
                <p:oleObj name="Equation" r:id="rId8" imgW="253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38" y="1484313"/>
                        <a:ext cx="652462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123728" y="2420938"/>
          <a:ext cx="16335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10" imgW="634680" imgH="203040" progId="Equation.3">
                  <p:embed/>
                </p:oleObj>
              </mc:Choice>
              <mc:Fallback>
                <p:oleObj name="Equation" r:id="rId10" imgW="6346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20938"/>
                        <a:ext cx="1633537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267744" y="292494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699792" y="2924175"/>
          <a:ext cx="9779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12" imgW="380880" imgH="203040" progId="Equation.3">
                  <p:embed/>
                </p:oleObj>
              </mc:Choice>
              <mc:Fallback>
                <p:oleObj name="Equation" r:id="rId12" imgW="3808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924175"/>
                        <a:ext cx="9779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635896" y="2996952"/>
          <a:ext cx="8143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14" imgW="317160" imgH="177480" progId="Equation.3">
                  <p:embed/>
                </p:oleObj>
              </mc:Choice>
              <mc:Fallback>
                <p:oleObj name="Equation" r:id="rId14" imgW="3171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996952"/>
                        <a:ext cx="8143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868613" y="1628800"/>
          <a:ext cx="6207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16" imgW="241200" imgH="139680" progId="Equation.3">
                  <p:embed/>
                </p:oleObj>
              </mc:Choice>
              <mc:Fallback>
                <p:oleObj name="Equation" r:id="rId16" imgW="241200" imgH="139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1628800"/>
                        <a:ext cx="62071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665859" y="3357563"/>
          <a:ext cx="17621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" name="Equation" r:id="rId18" imgW="685800" imgH="203040" progId="Equation.3">
                  <p:embed/>
                </p:oleObj>
              </mc:Choice>
              <mc:Fallback>
                <p:oleObj name="Equation" r:id="rId18" imgW="68580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859" y="3357563"/>
                        <a:ext cx="176212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3131840" y="386104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612009" y="3892550"/>
          <a:ext cx="815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Equation" r:id="rId20" imgW="317160" imgH="177480" progId="Equation.3">
                  <p:embed/>
                </p:oleObj>
              </mc:Choice>
              <mc:Fallback>
                <p:oleObj name="Equation" r:id="rId20" imgW="31716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009" y="3892550"/>
                        <a:ext cx="815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4411663" y="3908425"/>
          <a:ext cx="620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Equation" r:id="rId22" imgW="241200" imgH="177480" progId="Equation.3">
                  <p:embed/>
                </p:oleObj>
              </mc:Choice>
              <mc:Fallback>
                <p:oleObj name="Equation" r:id="rId22" imgW="24120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3908425"/>
                        <a:ext cx="6207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3635896" y="1556792"/>
          <a:ext cx="6207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" name="Equation" r:id="rId24" imgW="241200" imgH="164880" progId="Equation.3">
                  <p:embed/>
                </p:oleObj>
              </mc:Choice>
              <mc:Fallback>
                <p:oleObj name="Equation" r:id="rId24" imgW="24120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556792"/>
                        <a:ext cx="6207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635896" y="4252913"/>
          <a:ext cx="1370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Equation" r:id="rId26" imgW="533160" imgH="177480" progId="Equation.3">
                  <p:embed/>
                </p:oleObj>
              </mc:Choice>
              <mc:Fallback>
                <p:oleObj name="Equation" r:id="rId26" imgW="53316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252913"/>
                        <a:ext cx="1370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4056633" y="4724573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4700588" y="4756150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" name="Equation" r:id="rId28" imgW="126720" imgH="177480" progId="Equation.3">
                  <p:embed/>
                </p:oleObj>
              </mc:Choice>
              <mc:Fallback>
                <p:oleObj name="Equation" r:id="rId28" imgW="1267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4756150"/>
                        <a:ext cx="3270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64088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Remainder</a:t>
            </a:r>
            <a:endParaRPr lang="en-GB" dirty="0"/>
          </a:p>
        </p:txBody>
      </p:sp>
      <p:graphicFrame>
        <p:nvGraphicFramePr>
          <p:cNvPr id="2065" name="Object 5"/>
          <p:cNvGraphicFramePr>
            <a:graphicFrameLocks noChangeAspect="1"/>
          </p:cNvGraphicFramePr>
          <p:nvPr/>
        </p:nvGraphicFramePr>
        <p:xfrm>
          <a:off x="120650" y="5118100"/>
          <a:ext cx="12112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Equation" r:id="rId30" imgW="634680" imgH="431640" progId="Equation.3">
                  <p:embed/>
                </p:oleObj>
              </mc:Choice>
              <mc:Fallback>
                <p:oleObj name="Equation" r:id="rId30" imgW="634680" imgH="431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5118100"/>
                        <a:ext cx="12112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5"/>
          <p:cNvGraphicFramePr>
            <a:graphicFrameLocks noChangeAspect="1"/>
          </p:cNvGraphicFramePr>
          <p:nvPr/>
        </p:nvGraphicFramePr>
        <p:xfrm>
          <a:off x="1391022" y="5081588"/>
          <a:ext cx="38290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" name="Equation" r:id="rId32" imgW="2006280" imgH="469800" progId="Equation.3">
                  <p:embed/>
                </p:oleObj>
              </mc:Choice>
              <mc:Fallback>
                <p:oleObj name="Equation" r:id="rId32" imgW="2006280" imgH="469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022" y="5081588"/>
                        <a:ext cx="382905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5"/>
          <p:cNvGraphicFramePr>
            <a:graphicFrameLocks noChangeAspect="1"/>
          </p:cNvGraphicFramePr>
          <p:nvPr/>
        </p:nvGraphicFramePr>
        <p:xfrm>
          <a:off x="1043608" y="5949280"/>
          <a:ext cx="24463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" name="Equation" r:id="rId34" imgW="1282680" imgH="393480" progId="Equation.3">
                  <p:embed/>
                </p:oleObj>
              </mc:Choice>
              <mc:Fallback>
                <p:oleObj name="Equation" r:id="rId34" imgW="12826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949280"/>
                        <a:ext cx="2446337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5"/>
          <p:cNvGraphicFramePr>
            <a:graphicFrameLocks noChangeAspect="1"/>
          </p:cNvGraphicFramePr>
          <p:nvPr/>
        </p:nvGraphicFramePr>
        <p:xfrm>
          <a:off x="3635896" y="6165304"/>
          <a:ext cx="4603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Equation" r:id="rId36" imgW="241200" imgH="177480" progId="Equation.3">
                  <p:embed/>
                </p:oleObj>
              </mc:Choice>
              <mc:Fallback>
                <p:oleObj name="Equation" r:id="rId36" imgW="24120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6165304"/>
                        <a:ext cx="4603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Factor theorem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596" y="1857364"/>
            <a:ext cx="7643866" cy="1224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2200" u="sng" dirty="0" smtClean="0"/>
              <a:t>Example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2200" dirty="0" smtClean="0"/>
              <a:t>What is the remainder when                       	      is divided by </a:t>
            </a:r>
            <a:endParaRPr lang="en-GB" sz="2200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665107"/>
              </p:ext>
            </p:extLst>
          </p:nvPr>
        </p:nvGraphicFramePr>
        <p:xfrm>
          <a:off x="3857620" y="2648398"/>
          <a:ext cx="2143140" cy="42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028520" imgH="203040" progId="Equation.3">
                  <p:embed/>
                </p:oleObj>
              </mc:Choice>
              <mc:Fallback>
                <p:oleObj name="Equation" r:id="rId3" imgW="10285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648398"/>
                        <a:ext cx="2143140" cy="42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7929586" y="2648398"/>
          <a:ext cx="720174" cy="37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342720" imgH="177480" progId="Equation.3">
                  <p:embed/>
                </p:oleObj>
              </mc:Choice>
              <mc:Fallback>
                <p:oleObj name="Equation" r:id="rId5" imgW="3427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86" y="2648398"/>
                        <a:ext cx="720174" cy="3737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3501008"/>
            <a:ext cx="615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Let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3501008"/>
                <a:ext cx="339740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501008"/>
                <a:ext cx="3397405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0839" y="4005064"/>
                <a:ext cx="491128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+2</m:t>
                      </m:r>
                      <m:d>
                        <m:d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2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39" y="4005064"/>
                <a:ext cx="4911281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9131" y="4509120"/>
                <a:ext cx="25308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=−8+20−4−3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131" y="4509120"/>
                <a:ext cx="2530821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19672" y="5013176"/>
                <a:ext cx="6926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013176"/>
                <a:ext cx="692626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835696" y="5445224"/>
            <a:ext cx="4766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1832</Words>
  <Application>Microsoft Office PowerPoint</Application>
  <PresentationFormat>On-screen Show (4:3)</PresentationFormat>
  <Paragraphs>263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Polynomials</vt:lpstr>
      <vt:lpstr>PowerPoint Presentation</vt:lpstr>
      <vt:lpstr>PowerPoint Presentation</vt:lpstr>
      <vt:lpstr>PowerPoint Presentation</vt:lpstr>
      <vt:lpstr>Long Division</vt:lpstr>
      <vt:lpstr>PowerPoint Presentation</vt:lpstr>
      <vt:lpstr>PowerPoint Presentation</vt:lpstr>
      <vt:lpstr>PowerPoint Presentation</vt:lpstr>
      <vt:lpstr>Factor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Administrator</dc:creator>
  <cp:lastModifiedBy>S.Cooper</cp:lastModifiedBy>
  <cp:revision>25</cp:revision>
  <dcterms:created xsi:type="dcterms:W3CDTF">2011-03-14T11:17:37Z</dcterms:created>
  <dcterms:modified xsi:type="dcterms:W3CDTF">2014-06-27T08:40:52Z</dcterms:modified>
</cp:coreProperties>
</file>