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8" r:id="rId8"/>
    <p:sldId id="266" r:id="rId9"/>
    <p:sldId id="263" r:id="rId10"/>
    <p:sldId id="265" r:id="rId11"/>
    <p:sldId id="267" r:id="rId12"/>
    <p:sldId id="264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76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7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0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2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6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7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0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7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9716-04D4-456E-8A29-33897394CF14}" type="datetimeFigureOut">
              <a:rPr lang="en-GB" smtClean="0"/>
              <a:t>07/12/2012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DFB8-B51D-437F-96FB-93D1D6ACD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4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26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2.png"/><Relationship Id="rId16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28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3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18" Type="http://schemas.openxmlformats.org/officeDocument/2006/relationships/image" Target="../media/image89.png"/><Relationship Id="rId3" Type="http://schemas.openxmlformats.org/officeDocument/2006/relationships/image" Target="../media/image26.png"/><Relationship Id="rId21" Type="http://schemas.openxmlformats.org/officeDocument/2006/relationships/image" Target="../media/image92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17" Type="http://schemas.openxmlformats.org/officeDocument/2006/relationships/image" Target="../media/image88.png"/><Relationship Id="rId25" Type="http://schemas.openxmlformats.org/officeDocument/2006/relationships/image" Target="../media/image96.png"/><Relationship Id="rId2" Type="http://schemas.openxmlformats.org/officeDocument/2006/relationships/image" Target="../media/image75.png"/><Relationship Id="rId16" Type="http://schemas.openxmlformats.org/officeDocument/2006/relationships/image" Target="../media/image87.png"/><Relationship Id="rId20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24" Type="http://schemas.openxmlformats.org/officeDocument/2006/relationships/image" Target="../media/image95.png"/><Relationship Id="rId5" Type="http://schemas.openxmlformats.org/officeDocument/2006/relationships/image" Target="../media/image76.png"/><Relationship Id="rId15" Type="http://schemas.openxmlformats.org/officeDocument/2006/relationships/image" Target="../media/image86.png"/><Relationship Id="rId23" Type="http://schemas.openxmlformats.org/officeDocument/2006/relationships/image" Target="../media/image94.png"/><Relationship Id="rId10" Type="http://schemas.openxmlformats.org/officeDocument/2006/relationships/image" Target="../media/image81.png"/><Relationship Id="rId19" Type="http://schemas.openxmlformats.org/officeDocument/2006/relationships/image" Target="../media/image90.png"/><Relationship Id="rId4" Type="http://schemas.openxmlformats.org/officeDocument/2006/relationships/image" Target="../media/image63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Relationship Id="rId22" Type="http://schemas.openxmlformats.org/officeDocument/2006/relationships/image" Target="../media/image9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latin typeface="Verdana" pitchFamily="34" charset="0"/>
              </a:rPr>
              <a:t>Stationary Points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09FC0EF1-A660-4886-B4E7-6E46D3772A22}" type="datetime2">
              <a:rPr lang="en-GB" smtClean="0"/>
              <a:t>Friday, 07 December 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u="sng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Example</a:t>
                </a:r>
              </a:p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Obtain the stationary points and determine type for the graph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=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3</m:t>
                        </m:r>
                      </m:sup>
                    </m:sSup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+3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2</m:t>
                        </m:r>
                      </m:sup>
                    </m:sSup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+3</m:t>
                    </m:r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𝑥</m:t>
                    </m:r>
                  </m:oMath>
                </a14:m>
                <a:endParaRPr lang="en-GB" sz="2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  <a:blipFill rotWithShape="1">
                <a:blip r:embed="rId2"/>
                <a:stretch>
                  <a:fillRect l="-730" b="-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3942" y="1878737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42" y="1878737"/>
                <a:ext cx="803682" cy="676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32014" y="2054691"/>
                <a:ext cx="6549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14" y="2054691"/>
                <a:ext cx="65498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64062" y="2054691"/>
                <a:ext cx="721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+</m:t>
                      </m:r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062" y="2054691"/>
                <a:ext cx="72141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7504" y="27217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For stationary points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79512" y="3174881"/>
                <a:ext cx="21745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+6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+3=0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74881"/>
                <a:ext cx="217457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52039" y="3964994"/>
                <a:ext cx="23317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39" y="3964994"/>
                <a:ext cx="2331729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65537" y="4492366"/>
                <a:ext cx="863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7" y="4492366"/>
                <a:ext cx="86389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39926" y="4885014"/>
                <a:ext cx="8685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26" y="4885014"/>
                <a:ext cx="868507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79513" y="5425287"/>
                <a:ext cx="30243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stationary point 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b="0" i="1" dirty="0" smtClean="0">
                        <a:latin typeface="Cambria Math"/>
                      </a:rPr>
                      <m:t>1,1</m:t>
                    </m:r>
                    <m:r>
                      <a:rPr lang="en-GB" sz="2000" i="1" dirty="0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5425287"/>
                <a:ext cx="3024336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2012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979712" y="2064847"/>
                <a:ext cx="5774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+</m:t>
                      </m:r>
                      <m:r>
                        <a:rPr lang="en-GB" sz="20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064847"/>
                <a:ext cx="577402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23528" y="3573016"/>
                <a:ext cx="20319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+2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573016"/>
                <a:ext cx="2031903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067944" y="2749570"/>
            <a:ext cx="1216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For nature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1231989"/>
                  </p:ext>
                </p:extLst>
              </p:nvPr>
            </p:nvGraphicFramePr>
            <p:xfrm>
              <a:off x="3635896" y="3395077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/>
                                  <m:t>𝑥</m:t>
                                </m:r>
                                <m:r>
                                  <a:rPr lang="en-GB" dirty="0" smtClean="0"/>
                                  <m:t>=</m:t>
                                </m:r>
                                <m:r>
                                  <a:rPr lang="en-GB" b="1" i="0" dirty="0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mtClean="0"/>
                                    </m:ctrlPr>
                                  </m:fPr>
                                  <m:num>
                                    <m:r>
                                      <a:rPr lang="en-GB" smtClean="0"/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mtClean="0"/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1231989"/>
                  </p:ext>
                </p:extLst>
              </p:nvPr>
            </p:nvGraphicFramePr>
            <p:xfrm>
              <a:off x="3635896" y="3395077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3"/>
                          <a:stretch>
                            <a:fillRect t="-1639" r="-199367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3"/>
                          <a:stretch>
                            <a:fillRect l="-100637" t="-1639" r="-100637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3"/>
                          <a:stretch>
                            <a:fillRect l="-199367" t="-1639" b="-165574"/>
                          </a:stretch>
                        </a:blipFill>
                      </a:tcPr>
                    </a:tc>
                  </a:tr>
                  <a:tr h="6122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3"/>
                          <a:stretch>
                            <a:fillRect t="-62000" r="-199367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799618" y="3845592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618" y="3845592"/>
                <a:ext cx="482824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807730" y="3844211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730" y="3844211"/>
                <a:ext cx="48282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183090" y="5285124"/>
                <a:ext cx="27093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Point of inflection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1,1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090" y="5285124"/>
                <a:ext cx="2709389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7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6997776" y="3821111"/>
            <a:ext cx="900113" cy="276225"/>
            <a:chOff x="649" y="2551"/>
            <a:chExt cx="567" cy="174"/>
          </a:xfrm>
        </p:grpSpPr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Freeform 7"/>
          <p:cNvSpPr>
            <a:spLocks/>
          </p:cNvSpPr>
          <p:nvPr/>
        </p:nvSpPr>
        <p:spPr bwMode="auto">
          <a:xfrm>
            <a:off x="6936517" y="2968624"/>
            <a:ext cx="1069371" cy="2147887"/>
          </a:xfrm>
          <a:custGeom>
            <a:avLst/>
            <a:gdLst>
              <a:gd name="T0" fmla="*/ 0 w 905"/>
              <a:gd name="T1" fmla="*/ 1353 h 1353"/>
              <a:gd name="T2" fmla="*/ 128 w 905"/>
              <a:gd name="T3" fmla="*/ 759 h 1353"/>
              <a:gd name="T4" fmla="*/ 439 w 905"/>
              <a:gd name="T5" fmla="*/ 622 h 1353"/>
              <a:gd name="T6" fmla="*/ 740 w 905"/>
              <a:gd name="T7" fmla="*/ 558 h 1353"/>
              <a:gd name="T8" fmla="*/ 905 w 905"/>
              <a:gd name="T9" fmla="*/ 0 h 1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5"/>
              <a:gd name="T16" fmla="*/ 0 h 1353"/>
              <a:gd name="T17" fmla="*/ 905 w 905"/>
              <a:gd name="T18" fmla="*/ 1353 h 13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5" h="1353">
                <a:moveTo>
                  <a:pt x="0" y="1353"/>
                </a:moveTo>
                <a:cubicBezTo>
                  <a:pt x="27" y="1117"/>
                  <a:pt x="55" y="881"/>
                  <a:pt x="128" y="759"/>
                </a:cubicBezTo>
                <a:cubicBezTo>
                  <a:pt x="201" y="637"/>
                  <a:pt x="337" y="655"/>
                  <a:pt x="439" y="622"/>
                </a:cubicBezTo>
                <a:cubicBezTo>
                  <a:pt x="541" y="589"/>
                  <a:pt x="662" y="662"/>
                  <a:pt x="740" y="558"/>
                </a:cubicBezTo>
                <a:cubicBezTo>
                  <a:pt x="818" y="454"/>
                  <a:pt x="861" y="227"/>
                  <a:pt x="9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6516317" y="4291011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+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7933880" y="3244849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5660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5" grpId="0"/>
      <p:bldP spid="16" grpId="0"/>
      <p:bldP spid="17" grpId="0"/>
      <p:bldP spid="19" grpId="0"/>
      <p:bldP spid="20" grpId="0"/>
      <p:bldP spid="27" grpId="0"/>
      <p:bldP spid="31" grpId="0" animBg="1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u="sng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Example</a:t>
                </a:r>
              </a:p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Obtain the stationary points and determine type for the graph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=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3</m:t>
                        </m:r>
                      </m:sup>
                    </m:sSup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−3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2</m:t>
                        </m:r>
                      </m:sup>
                    </m:sSup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+1</m:t>
                    </m:r>
                  </m:oMath>
                </a14:m>
                <a:endParaRPr lang="en-GB" sz="2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  <a:blipFill rotWithShape="1">
                <a:blip r:embed="rId2"/>
                <a:stretch>
                  <a:fillRect l="-730" b="-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3942" y="1878737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42" y="1878737"/>
                <a:ext cx="803682" cy="676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32014" y="2054691"/>
                <a:ext cx="6549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14" y="2054691"/>
                <a:ext cx="65498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64062" y="2054691"/>
                <a:ext cx="721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−6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062" y="2054691"/>
                <a:ext cx="72141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7504" y="27217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For stationary points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79512" y="3174881"/>
                <a:ext cx="17255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−6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74881"/>
                <a:ext cx="1725537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95220" y="3573016"/>
                <a:ext cx="18124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20" y="3573016"/>
                <a:ext cx="1812484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65537" y="4077072"/>
                <a:ext cx="863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7" y="4077072"/>
                <a:ext cx="86389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39926" y="4469720"/>
                <a:ext cx="8685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26" y="4469720"/>
                <a:ext cx="868507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187624" y="4487779"/>
                <a:ext cx="25742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487779"/>
                <a:ext cx="2574294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193881" y="4874674"/>
                <a:ext cx="10608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81" y="4874674"/>
                <a:ext cx="1060868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19241" y="5437092"/>
                <a:ext cx="3012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stationary points at </a:t>
                </a: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b="0" i="1" dirty="0" smtClean="0">
                        <a:latin typeface="Cambria Math"/>
                      </a:rPr>
                      <m:t>0</m:t>
                    </m:r>
                    <m:r>
                      <a:rPr lang="en-GB" sz="2000" i="1" dirty="0" smtClean="0">
                        <a:latin typeface="Cambria Math"/>
                      </a:rPr>
                      <m:t>,</m:t>
                    </m:r>
                    <m:r>
                      <a:rPr lang="en-GB" sz="2000" b="0" i="1" dirty="0" smtClean="0">
                        <a:latin typeface="Cambria Math"/>
                      </a:rPr>
                      <m:t>1</m:t>
                    </m:r>
                    <m:r>
                      <a:rPr lang="en-GB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2,−3</m:t>
                        </m:r>
                      </m:e>
                    </m: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41" y="5437092"/>
                <a:ext cx="3012600" cy="707886"/>
              </a:xfrm>
              <a:prstGeom prst="rect">
                <a:avLst/>
              </a:prstGeom>
              <a:blipFill rotWithShape="1">
                <a:blip r:embed="rId12"/>
                <a:stretch>
                  <a:fillRect l="-222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246637" y="4077072"/>
                <a:ext cx="863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637" y="4077072"/>
                <a:ext cx="863891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158371"/>
                  </p:ext>
                </p:extLst>
              </p:nvPr>
            </p:nvGraphicFramePr>
            <p:xfrm>
              <a:off x="4227924" y="3160093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 dirty="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b="1" i="1" dirty="0" smtClean="0"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158371"/>
                  </p:ext>
                </p:extLst>
              </p:nvPr>
            </p:nvGraphicFramePr>
            <p:xfrm>
              <a:off x="4227924" y="3160093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4"/>
                          <a:stretch>
                            <a:fillRect l="-637" r="-201274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4"/>
                          <a:stretch>
                            <a:fillRect l="-100000" r="-100000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4"/>
                          <a:stretch>
                            <a:fillRect l="-201274" r="-637" b="-165574"/>
                          </a:stretch>
                        </a:blipFill>
                      </a:tcPr>
                    </a:tc>
                  </a:tr>
                  <a:tr h="6122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4"/>
                          <a:stretch>
                            <a:fillRect l="-637" t="-60396" r="-20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391646" y="3610608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646" y="3610608"/>
                <a:ext cx="48282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399758" y="3609227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758" y="3609227"/>
                <a:ext cx="48282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6"/>
          <p:cNvSpPr>
            <a:spLocks/>
          </p:cNvSpPr>
          <p:nvPr/>
        </p:nvSpPr>
        <p:spPr bwMode="auto">
          <a:xfrm>
            <a:off x="7556847" y="2856435"/>
            <a:ext cx="1125018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7628855" y="2708920"/>
            <a:ext cx="900113" cy="276225"/>
            <a:chOff x="649" y="2551"/>
            <a:chExt cx="567" cy="174"/>
          </a:xfrm>
        </p:grpSpPr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13"/>
              <p:cNvSpPr txBox="1">
                <a:spLocks noChangeArrowheads="1"/>
              </p:cNvSpPr>
              <p:nvPr/>
            </p:nvSpPr>
            <p:spPr bwMode="auto">
              <a:xfrm>
                <a:off x="7092280" y="3346974"/>
                <a:ext cx="536575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dirty="0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24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92280" y="3346974"/>
                <a:ext cx="536575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8564959" y="3289824"/>
                <a:ext cx="493712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3400" dirty="0"/>
              </a:p>
            </p:txBody>
          </p:sp>
        </mc:Choice>
        <mc:Fallback>
          <p:sp>
            <p:nvSpPr>
              <p:cNvPr id="25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64959" y="3289824"/>
                <a:ext cx="493712" cy="61555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983416" y="4220098"/>
                <a:ext cx="2125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Maximum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416" y="4220098"/>
                <a:ext cx="2125088" cy="369332"/>
              </a:xfrm>
              <a:prstGeom prst="rect">
                <a:avLst/>
              </a:prstGeom>
              <a:blipFill rotWithShape="1">
                <a:blip r:embed="rId19"/>
                <a:stretch>
                  <a:fillRect l="-2586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9284237"/>
                  </p:ext>
                </p:extLst>
              </p:nvPr>
            </p:nvGraphicFramePr>
            <p:xfrm>
              <a:off x="4139952" y="4823245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 dirty="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b="1" i="1" dirty="0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9284237"/>
                  </p:ext>
                </p:extLst>
              </p:nvPr>
            </p:nvGraphicFramePr>
            <p:xfrm>
              <a:off x="4139952" y="4823245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0"/>
                          <a:stretch>
                            <a:fillRect r="-199367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0"/>
                          <a:stretch>
                            <a:fillRect l="-100637" r="-100637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0"/>
                          <a:stretch>
                            <a:fillRect l="-199367" b="-165574"/>
                          </a:stretch>
                        </a:blipFill>
                      </a:tcPr>
                    </a:tc>
                  </a:tr>
                  <a:tr h="6122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0"/>
                          <a:stretch>
                            <a:fillRect t="-61000" r="-199367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303674" y="5273760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674" y="5273760"/>
                <a:ext cx="482824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6311786" y="5272379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786" y="5272379"/>
                <a:ext cx="482824" cy="46166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6"/>
          <p:cNvSpPr>
            <a:spLocks/>
          </p:cNvSpPr>
          <p:nvPr/>
        </p:nvSpPr>
        <p:spPr bwMode="auto">
          <a:xfrm flipH="1" flipV="1">
            <a:off x="7596544" y="4873648"/>
            <a:ext cx="1007904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flipH="1" flipV="1">
            <a:off x="7668344" y="6093296"/>
            <a:ext cx="900113" cy="276225"/>
            <a:chOff x="649" y="2551"/>
            <a:chExt cx="567" cy="174"/>
          </a:xfrm>
        </p:grpSpPr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 Box 13"/>
              <p:cNvSpPr txBox="1">
                <a:spLocks noChangeArrowheads="1"/>
              </p:cNvSpPr>
              <p:nvPr/>
            </p:nvSpPr>
            <p:spPr bwMode="auto">
              <a:xfrm>
                <a:off x="7092280" y="5237554"/>
                <a:ext cx="536575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b="1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3000" b="1" dirty="0"/>
              </a:p>
            </p:txBody>
          </p:sp>
        </mc:Choice>
        <mc:Fallback>
          <p:sp>
            <p:nvSpPr>
              <p:cNvPr id="34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92280" y="5237554"/>
                <a:ext cx="536575" cy="553998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8532440" y="5300286"/>
                <a:ext cx="49371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35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32440" y="5300286"/>
                <a:ext cx="493712" cy="58477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690760" y="6375045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Minimum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2,−3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760" y="6375045"/>
                <a:ext cx="2376264" cy="369332"/>
              </a:xfrm>
              <a:prstGeom prst="rect">
                <a:avLst/>
              </a:prstGeom>
              <a:blipFill rotWithShape="1">
                <a:blip r:embed="rId25"/>
                <a:stretch>
                  <a:fillRect l="-2314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4067944" y="2749570"/>
            <a:ext cx="1216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For nature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99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  <p:bldP spid="20" grpId="0" animBg="1"/>
      <p:bldP spid="24" grpId="0"/>
      <p:bldP spid="25" grpId="0"/>
      <p:bldP spid="26" grpId="0"/>
      <p:bldP spid="28" grpId="0"/>
      <p:bldP spid="29" grpId="0"/>
      <p:bldP spid="30" grpId="0" animBg="1"/>
      <p:bldP spid="34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2499614" y="3050054"/>
            <a:ext cx="41606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067944" y="692005"/>
            <a:ext cx="1" cy="417715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n 16"/>
          <p:cNvSpPr/>
          <p:nvPr/>
        </p:nvSpPr>
        <p:spPr>
          <a:xfrm>
            <a:off x="4024357" y="2375414"/>
            <a:ext cx="82709" cy="8270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un 17"/>
          <p:cNvSpPr/>
          <p:nvPr/>
        </p:nvSpPr>
        <p:spPr>
          <a:xfrm>
            <a:off x="5185217" y="4261613"/>
            <a:ext cx="82709" cy="8270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779912" y="2211099"/>
            <a:ext cx="330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B0F0"/>
                </a:solidFill>
              </a:rPr>
              <a:t>1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71867" y="3050054"/>
            <a:ext cx="48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01601" y="4149080"/>
            <a:ext cx="330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B0F0"/>
                </a:solidFill>
              </a:rPr>
              <a:t>-3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rot="10800000">
            <a:off x="2876893" y="848914"/>
            <a:ext cx="3822793" cy="3493080"/>
          </a:xfrm>
          <a:custGeom>
            <a:avLst/>
            <a:gdLst>
              <a:gd name="connsiteX0" fmla="*/ 0 w 3317358"/>
              <a:gd name="connsiteY0" fmla="*/ 2721935 h 2721935"/>
              <a:gd name="connsiteX1" fmla="*/ 1456661 w 3317358"/>
              <a:gd name="connsiteY1" fmla="*/ 893135 h 2721935"/>
              <a:gd name="connsiteX2" fmla="*/ 2381693 w 3317358"/>
              <a:gd name="connsiteY2" fmla="*/ 1520456 h 2721935"/>
              <a:gd name="connsiteX3" fmla="*/ 3317358 w 3317358"/>
              <a:gd name="connsiteY3" fmla="*/ 0 h 2721935"/>
              <a:gd name="connsiteX0" fmla="*/ 0 w 3082552"/>
              <a:gd name="connsiteY0" fmla="*/ 2913321 h 2913321"/>
              <a:gd name="connsiteX1" fmla="*/ 1221855 w 3082552"/>
              <a:gd name="connsiteY1" fmla="*/ 893135 h 2913321"/>
              <a:gd name="connsiteX2" fmla="*/ 2146887 w 3082552"/>
              <a:gd name="connsiteY2" fmla="*/ 1520456 h 2913321"/>
              <a:gd name="connsiteX3" fmla="*/ 3082552 w 3082552"/>
              <a:gd name="connsiteY3" fmla="*/ 0 h 2913321"/>
              <a:gd name="connsiteX0" fmla="*/ 0 w 3082552"/>
              <a:gd name="connsiteY0" fmla="*/ 2913321 h 2913321"/>
              <a:gd name="connsiteX1" fmla="*/ 1221855 w 3082552"/>
              <a:gd name="connsiteY1" fmla="*/ 893135 h 2913321"/>
              <a:gd name="connsiteX2" fmla="*/ 2146887 w 3082552"/>
              <a:gd name="connsiteY2" fmla="*/ 1520456 h 2913321"/>
              <a:gd name="connsiteX3" fmla="*/ 3082552 w 3082552"/>
              <a:gd name="connsiteY3" fmla="*/ 0 h 2913321"/>
              <a:gd name="connsiteX0" fmla="*/ 0 w 3082552"/>
              <a:gd name="connsiteY0" fmla="*/ 3042388 h 3042388"/>
              <a:gd name="connsiteX1" fmla="*/ 1145579 w 3082552"/>
              <a:gd name="connsiteY1" fmla="*/ 20216 h 3042388"/>
              <a:gd name="connsiteX2" fmla="*/ 2146887 w 3082552"/>
              <a:gd name="connsiteY2" fmla="*/ 1649523 h 3042388"/>
              <a:gd name="connsiteX3" fmla="*/ 3082552 w 3082552"/>
              <a:gd name="connsiteY3" fmla="*/ 129067 h 3042388"/>
              <a:gd name="connsiteX0" fmla="*/ 0 w 3082552"/>
              <a:gd name="connsiteY0" fmla="*/ 3022245 h 3022245"/>
              <a:gd name="connsiteX1" fmla="*/ 1145579 w 3082552"/>
              <a:gd name="connsiteY1" fmla="*/ 73 h 3022245"/>
              <a:gd name="connsiteX2" fmla="*/ 2146887 w 3082552"/>
              <a:gd name="connsiteY2" fmla="*/ 1629380 h 3022245"/>
              <a:gd name="connsiteX3" fmla="*/ 3082552 w 3082552"/>
              <a:gd name="connsiteY3" fmla="*/ 108924 h 3022245"/>
              <a:gd name="connsiteX0" fmla="*/ 0 w 3082552"/>
              <a:gd name="connsiteY0" fmla="*/ 3022245 h 3022245"/>
              <a:gd name="connsiteX1" fmla="*/ 1171004 w 3082552"/>
              <a:gd name="connsiteY1" fmla="*/ 73 h 3022245"/>
              <a:gd name="connsiteX2" fmla="*/ 2146887 w 3082552"/>
              <a:gd name="connsiteY2" fmla="*/ 1629380 h 3022245"/>
              <a:gd name="connsiteX3" fmla="*/ 3082552 w 3082552"/>
              <a:gd name="connsiteY3" fmla="*/ 108924 h 3022245"/>
              <a:gd name="connsiteX0" fmla="*/ 0 w 3082552"/>
              <a:gd name="connsiteY0" fmla="*/ 3041409 h 3041409"/>
              <a:gd name="connsiteX1" fmla="*/ 1171004 w 3082552"/>
              <a:gd name="connsiteY1" fmla="*/ 19237 h 3041409"/>
              <a:gd name="connsiteX2" fmla="*/ 2108748 w 3082552"/>
              <a:gd name="connsiteY2" fmla="*/ 1675995 h 3041409"/>
              <a:gd name="connsiteX3" fmla="*/ 3082552 w 3082552"/>
              <a:gd name="connsiteY3" fmla="*/ 128088 h 3041409"/>
              <a:gd name="connsiteX0" fmla="*/ 0 w 3082552"/>
              <a:gd name="connsiteY0" fmla="*/ 3041157 h 3041157"/>
              <a:gd name="connsiteX1" fmla="*/ 1171004 w 3082552"/>
              <a:gd name="connsiteY1" fmla="*/ 18985 h 3041157"/>
              <a:gd name="connsiteX2" fmla="*/ 2108748 w 3082552"/>
              <a:gd name="connsiteY2" fmla="*/ 1675743 h 3041157"/>
              <a:gd name="connsiteX3" fmla="*/ 3082552 w 3082552"/>
              <a:gd name="connsiteY3" fmla="*/ 127836 h 304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2552" h="3041157">
                <a:moveTo>
                  <a:pt x="0" y="3041157"/>
                </a:moveTo>
                <a:cubicBezTo>
                  <a:pt x="448185" y="2141820"/>
                  <a:pt x="819546" y="246554"/>
                  <a:pt x="1171004" y="18985"/>
                </a:cubicBezTo>
                <a:cubicBezTo>
                  <a:pt x="1522462" y="-208584"/>
                  <a:pt x="1802870" y="1685053"/>
                  <a:pt x="2108748" y="1675743"/>
                </a:cubicBezTo>
                <a:cubicBezTo>
                  <a:pt x="2414626" y="1666433"/>
                  <a:pt x="2769777" y="813636"/>
                  <a:pt x="3082552" y="127836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876149" y="2960472"/>
            <a:ext cx="48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3827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404664"/>
                <a:ext cx="7848872" cy="3275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Questions</a:t>
                </a:r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Find the stationary point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of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−4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+3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endParaRPr lang="en-GB" sz="2000" dirty="0"/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endParaRPr lang="en-GB" sz="2000" dirty="0" smtClean="0"/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endParaRPr lang="en-GB" sz="2000" dirty="0"/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endParaRPr lang="en-GB" sz="2000" dirty="0" smtClean="0"/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r>
                  <a:rPr lang="en-GB" sz="2000" dirty="0" smtClean="0"/>
                  <a:t>Obtain the stationary point and type for 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+6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−1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7848872" cy="3275512"/>
              </a:xfrm>
              <a:prstGeom prst="rect">
                <a:avLst/>
              </a:prstGeom>
              <a:blipFill rotWithShape="1">
                <a:blip r:embed="rId2"/>
                <a:stretch>
                  <a:fillRect l="-776" b="-2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3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153942"/>
                <a:ext cx="856895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3. (a) Find the stationary points and type for 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+3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+2</m:t>
                    </m:r>
                  </m:oMath>
                </a14:m>
                <a:endParaRPr lang="en-GB" sz="20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    (b) Hence sketch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+3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GB" sz="2000" dirty="0" smtClean="0"/>
                  <a:t>   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53942"/>
                <a:ext cx="8568952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711" b="-47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9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260648"/>
                <a:ext cx="871296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 smtClean="0"/>
                  <a:t>4. (a)  </a:t>
                </a:r>
                <a:r>
                  <a:rPr lang="en-GB" sz="2000" dirty="0"/>
                  <a:t>Obtain the coordinates of stationary points on the graph of </a:t>
                </a:r>
                <a:r>
                  <a:rPr lang="en-GB" sz="2000" dirty="0" smtClean="0"/>
                  <a:t> 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GB" sz="2000" b="0" dirty="0"/>
                  <a:t> </a:t>
                </a:r>
                <a:r>
                  <a:rPr lang="en-GB" sz="2000" b="0" dirty="0" smtClean="0"/>
                  <a:t>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+8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/>
                  <a:t>and determine their type through change of sign </a:t>
                </a:r>
                <a:r>
                  <a:rPr lang="en-GB" sz="2000" dirty="0" smtClean="0"/>
                  <a:t>of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       </a:t>
                </a:r>
                <a:r>
                  <a:rPr lang="en-GB" sz="2000" dirty="0"/>
                  <a:t>gradient.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 smtClean="0"/>
                  <a:t>     (b)  Sketch </a:t>
                </a:r>
                <a:r>
                  <a:rPr lang="en-GB" sz="2000" dirty="0"/>
                  <a:t>the graph of 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+8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0648"/>
                <a:ext cx="8712968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699" b="-2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1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332656"/>
                <a:ext cx="7920880" cy="1889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 smtClean="0"/>
                  <a:t>5.</a:t>
                </a:r>
                <a:r>
                  <a:rPr lang="en-GB" sz="2000" dirty="0" smtClean="0"/>
                  <a:t> (a)  </a:t>
                </a:r>
                <a:r>
                  <a:rPr lang="en-GB" sz="2000" dirty="0"/>
                  <a:t>Obtain the coordinates of stationary points on the graph of </a:t>
                </a:r>
                <a:r>
                  <a:rPr lang="en-GB" sz="2000" dirty="0" smtClean="0"/>
                  <a:t> 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GB" sz="2000" b="0" dirty="0"/>
                  <a:t> </a:t>
                </a:r>
                <a:r>
                  <a:rPr lang="en-GB" sz="2000" b="0" dirty="0" smtClean="0"/>
                  <a:t>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b="0" i="1" smtClean="0">
                        <a:latin typeface="Cambria Math"/>
                      </a:rPr>
                      <m:t>12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smtClean="0"/>
                  <a:t> </a:t>
                </a:r>
                <a:r>
                  <a:rPr lang="en-GB" sz="2000" dirty="0"/>
                  <a:t>and determine their type through change of sign </a:t>
                </a:r>
                <a:r>
                  <a:rPr lang="en-GB" sz="2000" dirty="0" smtClean="0"/>
                  <a:t>of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       </a:t>
                </a:r>
                <a:r>
                  <a:rPr lang="en-GB" sz="2000" dirty="0"/>
                  <a:t>gradient.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 smtClean="0"/>
                  <a:t>     (b)  Sketch </a:t>
                </a:r>
                <a:r>
                  <a:rPr lang="en-GB" sz="2000" dirty="0"/>
                  <a:t>the graph of</a:t>
                </a:r>
                <a:r>
                  <a:rPr lang="en-GB" sz="2000" dirty="0" smtClean="0"/>
                  <a:t>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−12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7920880" cy="1889172"/>
              </a:xfrm>
              <a:prstGeom prst="rect">
                <a:avLst/>
              </a:prstGeom>
              <a:blipFill rotWithShape="1">
                <a:blip r:embed="rId2"/>
                <a:stretch>
                  <a:fillRect l="-769" r="-231" b="-5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23528" y="332803"/>
                <a:ext cx="8208912" cy="2693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9600" indent="-609600">
                  <a:lnSpc>
                    <a:spcPct val="200000"/>
                  </a:lnSpc>
                </a:pPr>
                <a:r>
                  <a:rPr lang="en-GB" sz="2200" u="sng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Stationary Points</a:t>
                </a:r>
                <a:r>
                  <a:rPr lang="en-GB" sz="2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on the graph of a function </a:t>
                </a:r>
                <a14:m>
                  <m:oMath xmlns:m="http://schemas.openxmlformats.org/officeDocument/2006/math">
                    <m:r>
                      <a:rPr lang="en-GB" sz="2200" b="0" i="1" dirty="0" smtClean="0"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latin typeface="Cambria Math"/>
                      </a:rPr>
                      <m:t>=</m:t>
                    </m:r>
                    <m:r>
                      <a:rPr lang="en-GB" sz="2200" b="0" i="1" dirty="0" smtClean="0">
                        <a:latin typeface="Cambria Math"/>
                      </a:rPr>
                      <m:t>𝑓</m:t>
                    </m:r>
                    <m:r>
                      <a:rPr lang="en-GB" sz="2200" b="0" i="1" dirty="0" smtClean="0">
                        <a:latin typeface="Cambria Math"/>
                      </a:rPr>
                      <m:t>(</m:t>
                    </m:r>
                    <m:r>
                      <a:rPr lang="en-GB" sz="2200" b="0" i="1" dirty="0" smtClean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 are points at which the gradient is zero. Hence to obtain coordinates of stationary points on the graph of </a:t>
                </a:r>
                <a14:m>
                  <m:oMath xmlns:m="http://schemas.openxmlformats.org/officeDocument/2006/math">
                    <m:r>
                      <a:rPr lang="en-GB" sz="2200" b="0" i="1" dirty="0" smtClean="0"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latin typeface="Cambria Math"/>
                      </a:rPr>
                      <m:t>=</m:t>
                    </m:r>
                    <m:r>
                      <a:rPr lang="en-GB" sz="2200" b="0" i="1" dirty="0" smtClean="0">
                        <a:latin typeface="Cambria Math"/>
                      </a:rPr>
                      <m:t>𝑓</m:t>
                    </m:r>
                    <m:r>
                      <a:rPr lang="en-GB" sz="2200" b="0" i="1" dirty="0" smtClean="0">
                        <a:latin typeface="Cambria Math"/>
                      </a:rPr>
                      <m:t>(</m:t>
                    </m:r>
                    <m:r>
                      <a:rPr lang="en-GB" sz="2200" b="0" i="1" dirty="0" smtClean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803"/>
                <a:ext cx="8208912" cy="2693430"/>
              </a:xfrm>
              <a:prstGeom prst="rect">
                <a:avLst/>
              </a:prstGeom>
              <a:blipFill rotWithShape="1">
                <a:blip r:embed="rId2"/>
                <a:stretch>
                  <a:fillRect l="-891" r="-1039" b="-3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54224" y="3365463"/>
                <a:ext cx="8438256" cy="1464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9600" indent="-609600">
                  <a:lnSpc>
                    <a:spcPct val="150000"/>
                  </a:lnSpc>
                  <a:buFontTx/>
                  <a:buAutoNum type="arabicPeriod"/>
                </a:pPr>
                <a:r>
                  <a:rPr lang="en-GB" sz="2200" dirty="0" smtClean="0">
                    <a:latin typeface="Verdana" pitchFamily="34" charset="0"/>
                  </a:rPr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6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600" b="0" i="1" smtClean="0">
                        <a:latin typeface="Cambria Math"/>
                      </a:rPr>
                      <m:t>=0 </m:t>
                    </m:r>
                  </m:oMath>
                </a14:m>
                <a:r>
                  <a:rPr lang="en-GB" sz="2200" dirty="0" smtClean="0">
                    <a:latin typeface="Verdana" pitchFamily="34" charset="0"/>
                  </a:rPr>
                  <a:t>		-gives the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200" dirty="0" smtClean="0">
                    <a:latin typeface="Verdana" pitchFamily="34" charset="0"/>
                  </a:rPr>
                  <a:t> coordinates then</a:t>
                </a:r>
              </a:p>
              <a:p>
                <a:pPr marL="609600" indent="-609600">
                  <a:lnSpc>
                    <a:spcPct val="150000"/>
                  </a:lnSpc>
                  <a:buFontTx/>
                  <a:buAutoNum type="arabicPeriod"/>
                </a:pPr>
                <a:r>
                  <a:rPr lang="en-GB" sz="2200" dirty="0" smtClean="0">
                    <a:latin typeface="Verdana" pitchFamily="34" charset="0"/>
                  </a:rPr>
                  <a:t>Substitute in </a:t>
                </a:r>
                <a14:m>
                  <m:oMath xmlns:m="http://schemas.openxmlformats.org/officeDocument/2006/math">
                    <m:r>
                      <a:rPr lang="en-GB" sz="2200" b="0" i="1" dirty="0" smtClean="0"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latin typeface="Cambria Math"/>
                      </a:rPr>
                      <m:t>=</m:t>
                    </m:r>
                    <m:r>
                      <a:rPr lang="en-GB" sz="2200" b="0" i="1" dirty="0" smtClean="0">
                        <a:latin typeface="Cambria Math"/>
                      </a:rPr>
                      <m:t>𝑓</m:t>
                    </m:r>
                    <m:r>
                      <a:rPr lang="en-GB" sz="2200" b="0" i="1" dirty="0" smtClean="0">
                        <a:latin typeface="Cambria Math"/>
                      </a:rPr>
                      <m:t>(</m:t>
                    </m:r>
                    <m:r>
                      <a:rPr lang="en-GB" sz="2200" b="0" i="1" dirty="0" smtClean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2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GB" sz="2200" dirty="0" smtClean="0">
                    <a:latin typeface="Verdana" pitchFamily="34" charset="0"/>
                  </a:rPr>
                  <a:t>-gives the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sz="2200" dirty="0" smtClean="0">
                    <a:latin typeface="Verdana" pitchFamily="34" charset="0"/>
                  </a:rPr>
                  <a:t> coordinates</a:t>
                </a:r>
                <a:endParaRPr lang="en-GB" sz="2200" dirty="0" smtClean="0"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24" y="3365463"/>
                <a:ext cx="8438256" cy="1464632"/>
              </a:xfrm>
              <a:prstGeom prst="rect">
                <a:avLst/>
              </a:prstGeom>
              <a:blipFill rotWithShape="1">
                <a:blip r:embed="rId3"/>
                <a:stretch>
                  <a:fillRect l="-1012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61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51" name="Text Box 4"/>
              <p:cNvSpPr txBox="1">
                <a:spLocks noChangeArrowheads="1"/>
              </p:cNvSpPr>
              <p:nvPr/>
            </p:nvSpPr>
            <p:spPr bwMode="auto">
              <a:xfrm>
                <a:off x="319088" y="449263"/>
                <a:ext cx="8389937" cy="9848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200" u="sng" dirty="0" smtClean="0">
                    <a:solidFill>
                      <a:schemeClr val="tx1"/>
                    </a:solidFill>
                  </a:rPr>
                  <a:t>Example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sz="2200" dirty="0">
                    <a:solidFill>
                      <a:schemeClr val="tx1"/>
                    </a:solidFill>
                  </a:rPr>
                  <a:t>Find the stationary point </a:t>
                </a:r>
                <a:r>
                  <a:rPr lang="en-GB" sz="2200" dirty="0" smtClean="0">
                    <a:solidFill>
                      <a:schemeClr val="tx1"/>
                    </a:solidFill>
                  </a:rPr>
                  <a:t>of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=2−4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5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088" y="449263"/>
                <a:ext cx="8389937" cy="984885"/>
              </a:xfrm>
              <a:prstGeom prst="rect">
                <a:avLst/>
              </a:prstGeom>
              <a:blipFill rotWithShape="1">
                <a:blip r:embed="rId2"/>
                <a:stretch>
                  <a:fillRect l="-871" t="-3106" b="-111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7544" y="5877272"/>
            <a:ext cx="708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NB Being a quadratic function the stationary point will be the vertex.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544" y="1700808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00808"/>
                <a:ext cx="803682" cy="676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15616" y="1876762"/>
                <a:ext cx="5774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−</m:t>
                      </m:r>
                      <m:r>
                        <a:rPr lang="en-GB" sz="20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76762"/>
                <a:ext cx="577402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47664" y="1876762"/>
                <a:ext cx="721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+</m:t>
                      </m:r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876762"/>
                <a:ext cx="72141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1106" y="252425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For stationary points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69385" y="2996952"/>
                <a:ext cx="16479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−4+</m:t>
                      </m:r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385" y="2996952"/>
                <a:ext cx="164795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75656" y="3397062"/>
                <a:ext cx="1006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397062"/>
                <a:ext cx="1006558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619877" y="3797172"/>
                <a:ext cx="863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877" y="3797172"/>
                <a:ext cx="86389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96864" y="4509120"/>
                <a:ext cx="24546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=2−4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64" y="4509120"/>
                <a:ext cx="2454646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01170" y="4901098"/>
                <a:ext cx="17665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=2−8+4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70" y="4901098"/>
                <a:ext cx="1766574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05476" y="5293076"/>
                <a:ext cx="10608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76" y="5293076"/>
                <a:ext cx="1060868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779912" y="5323854"/>
                <a:ext cx="32403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stationary points 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(2, −2)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323854"/>
                <a:ext cx="3240360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1880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2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" grpId="0"/>
      <p:bldP spid="6" grpId="0"/>
      <p:bldP spid="7" grpId="0"/>
      <p:bldP spid="3" grpId="0"/>
      <p:bldP spid="9" grpId="0"/>
      <p:bldP spid="10" grpId="0"/>
      <p:bldP spid="11" grpId="0"/>
      <p:bldP spid="4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Text Box 4"/>
              <p:cNvSpPr txBox="1">
                <a:spLocks noChangeArrowheads="1"/>
              </p:cNvSpPr>
              <p:nvPr/>
            </p:nvSpPr>
            <p:spPr bwMode="auto">
              <a:xfrm>
                <a:off x="251520" y="116632"/>
                <a:ext cx="8316912" cy="1678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2200" u="sng" dirty="0" smtClean="0">
                    <a:solidFill>
                      <a:schemeClr val="tx1"/>
                    </a:solidFill>
                  </a:rPr>
                  <a:t>Example</a:t>
                </a:r>
              </a:p>
              <a:p>
                <a:pPr eaLnBrk="1" hangingPunct="1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2200" dirty="0">
                    <a:solidFill>
                      <a:schemeClr val="tx1"/>
                    </a:solidFill>
                  </a:rPr>
                  <a:t>Given 	</a:t>
                </a:r>
                <a14:m>
                  <m:oMath xmlns:m="http://schemas.openxmlformats.org/officeDocument/2006/math">
                    <m:r>
                      <a:rPr lang="en-GB" sz="2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GB" sz="22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GB" sz="22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GB" sz="2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GB" sz="2200" dirty="0">
                    <a:solidFill>
                      <a:schemeClr val="tx1"/>
                    </a:solidFill>
                  </a:rPr>
                  <a:t>obtain the stationary points and sketch the graph.</a:t>
                </a:r>
              </a:p>
            </p:txBody>
          </p:sp>
        </mc:Choice>
        <mc:Fallback>
          <p:sp>
            <p:nvSpPr>
              <p:cNvPr id="307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16632"/>
                <a:ext cx="8316912" cy="1678601"/>
              </a:xfrm>
              <a:prstGeom prst="rect">
                <a:avLst/>
              </a:prstGeom>
              <a:blipFill rotWithShape="1">
                <a:blip r:embed="rId2"/>
                <a:stretch>
                  <a:fillRect l="-879" b="-3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1700808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00808"/>
                <a:ext cx="803682" cy="676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15616" y="1876762"/>
                <a:ext cx="6549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76762"/>
                <a:ext cx="65498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47664" y="1876762"/>
                <a:ext cx="721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+6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876762"/>
                <a:ext cx="72141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91106" y="252425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For stationary points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69385" y="2996952"/>
                <a:ext cx="17255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+6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385" y="2996952"/>
                <a:ext cx="1725537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55576" y="3397062"/>
                <a:ext cx="18124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397062"/>
                <a:ext cx="1812484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49139" y="3810381"/>
                <a:ext cx="863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39" y="3810381"/>
                <a:ext cx="86389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23528" y="4203029"/>
                <a:ext cx="8685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203029"/>
                <a:ext cx="868506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488651" y="4221088"/>
                <a:ext cx="31016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651" y="4221088"/>
                <a:ext cx="3101683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494908" y="4607983"/>
                <a:ext cx="8685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908" y="4607983"/>
                <a:ext cx="868507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47071" y="5155217"/>
                <a:ext cx="42085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stationary points 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b="0" i="1" dirty="0" smtClean="0">
                        <a:latin typeface="Cambria Math"/>
                      </a:rPr>
                      <m:t>0</m:t>
                    </m:r>
                    <m:r>
                      <a:rPr lang="en-GB" sz="2000" i="1" dirty="0" smtClean="0">
                        <a:latin typeface="Cambria Math"/>
                      </a:rPr>
                      <m:t>,</m:t>
                    </m:r>
                    <m:r>
                      <a:rPr lang="en-GB" sz="2000" b="0" i="1" dirty="0" smtClean="0">
                        <a:latin typeface="Cambria Math"/>
                      </a:rPr>
                      <m:t>1</m:t>
                    </m:r>
                    <m:r>
                      <a:rPr lang="en-GB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−1,2</m:t>
                        </m:r>
                      </m:e>
                    </m: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71" y="5155217"/>
                <a:ext cx="4208550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1594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547664" y="3810381"/>
                <a:ext cx="10562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810381"/>
                <a:ext cx="1056251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5495015" y="5324071"/>
            <a:ext cx="3204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097187" y="3427762"/>
            <a:ext cx="0" cy="3107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n 18"/>
          <p:cNvSpPr/>
          <p:nvPr/>
        </p:nvSpPr>
        <p:spPr>
          <a:xfrm>
            <a:off x="7061183" y="4651898"/>
            <a:ext cx="72008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un 21"/>
          <p:cNvSpPr/>
          <p:nvPr/>
        </p:nvSpPr>
        <p:spPr>
          <a:xfrm>
            <a:off x="6215095" y="4003826"/>
            <a:ext cx="72008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63167" y="4534013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B0F0"/>
                </a:solidFill>
              </a:rPr>
              <a:t>1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7455" y="5299970"/>
            <a:ext cx="42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B0F0"/>
                </a:solidFill>
              </a:rPr>
              <a:t>-1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3167" y="392532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2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831097" y="3183614"/>
            <a:ext cx="3328214" cy="2913321"/>
          </a:xfrm>
          <a:custGeom>
            <a:avLst/>
            <a:gdLst>
              <a:gd name="connsiteX0" fmla="*/ 0 w 3317358"/>
              <a:gd name="connsiteY0" fmla="*/ 2721935 h 2721935"/>
              <a:gd name="connsiteX1" fmla="*/ 1456661 w 3317358"/>
              <a:gd name="connsiteY1" fmla="*/ 893135 h 2721935"/>
              <a:gd name="connsiteX2" fmla="*/ 2381693 w 3317358"/>
              <a:gd name="connsiteY2" fmla="*/ 1520456 h 2721935"/>
              <a:gd name="connsiteX3" fmla="*/ 3317358 w 3317358"/>
              <a:gd name="connsiteY3" fmla="*/ 0 h 2721935"/>
              <a:gd name="connsiteX0" fmla="*/ 0 w 3082552"/>
              <a:gd name="connsiteY0" fmla="*/ 2913321 h 2913321"/>
              <a:gd name="connsiteX1" fmla="*/ 1221855 w 3082552"/>
              <a:gd name="connsiteY1" fmla="*/ 893135 h 2913321"/>
              <a:gd name="connsiteX2" fmla="*/ 2146887 w 3082552"/>
              <a:gd name="connsiteY2" fmla="*/ 1520456 h 2913321"/>
              <a:gd name="connsiteX3" fmla="*/ 3082552 w 3082552"/>
              <a:gd name="connsiteY3" fmla="*/ 0 h 2913321"/>
              <a:gd name="connsiteX0" fmla="*/ 0 w 3082552"/>
              <a:gd name="connsiteY0" fmla="*/ 2913321 h 2913321"/>
              <a:gd name="connsiteX1" fmla="*/ 1221855 w 3082552"/>
              <a:gd name="connsiteY1" fmla="*/ 893135 h 2913321"/>
              <a:gd name="connsiteX2" fmla="*/ 2146887 w 3082552"/>
              <a:gd name="connsiteY2" fmla="*/ 1520456 h 2913321"/>
              <a:gd name="connsiteX3" fmla="*/ 3082552 w 3082552"/>
              <a:gd name="connsiteY3" fmla="*/ 0 h 291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2552" h="2913321">
                <a:moveTo>
                  <a:pt x="0" y="2913321"/>
                </a:moveTo>
                <a:cubicBezTo>
                  <a:pt x="448185" y="2013984"/>
                  <a:pt x="864041" y="1125279"/>
                  <a:pt x="1221855" y="893135"/>
                </a:cubicBezTo>
                <a:cubicBezTo>
                  <a:pt x="1579669" y="660991"/>
                  <a:pt x="1836771" y="1669312"/>
                  <a:pt x="2146887" y="1520456"/>
                </a:cubicBezTo>
                <a:cubicBezTo>
                  <a:pt x="2457003" y="1371600"/>
                  <a:pt x="2769777" y="685800"/>
                  <a:pt x="308255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871551" y="5280225"/>
            <a:ext cx="42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949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9" grpId="0" animBg="1"/>
      <p:bldP spid="22" grpId="0" animBg="1"/>
      <p:bldP spid="20" grpId="0"/>
      <p:bldP spid="24" grpId="0"/>
      <p:bldP spid="25" grpId="0"/>
      <p:bldP spid="21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06400" y="420688"/>
            <a:ext cx="844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Stationary points will be one of the following types:</a:t>
            </a:r>
          </a:p>
        </p:txBody>
      </p:sp>
      <p:sp>
        <p:nvSpPr>
          <p:cNvPr id="5125" name="Arc 5"/>
          <p:cNvSpPr>
            <a:spLocks/>
          </p:cNvSpPr>
          <p:nvPr/>
        </p:nvSpPr>
        <p:spPr bwMode="auto">
          <a:xfrm>
            <a:off x="3136900" y="1774825"/>
            <a:ext cx="1824038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rc 6"/>
          <p:cNvSpPr>
            <a:spLocks/>
          </p:cNvSpPr>
          <p:nvPr/>
        </p:nvSpPr>
        <p:spPr bwMode="auto">
          <a:xfrm flipV="1">
            <a:off x="593725" y="2035175"/>
            <a:ext cx="1824038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9" name="Group 9"/>
          <p:cNvGrpSpPr>
            <a:grpSpLocks/>
          </p:cNvGrpSpPr>
          <p:nvPr/>
        </p:nvGrpSpPr>
        <p:grpSpPr bwMode="auto">
          <a:xfrm>
            <a:off x="1073150" y="3279775"/>
            <a:ext cx="900113" cy="276225"/>
            <a:chOff x="649" y="2551"/>
            <a:chExt cx="567" cy="174"/>
          </a:xfrm>
        </p:grpSpPr>
        <p:sp>
          <p:nvSpPr>
            <p:cNvPr id="6164" name="Line 7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Line 8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0" name="Group 10"/>
          <p:cNvGrpSpPr>
            <a:grpSpLocks/>
          </p:cNvGrpSpPr>
          <p:nvPr/>
        </p:nvGrpSpPr>
        <p:grpSpPr bwMode="auto">
          <a:xfrm>
            <a:off x="3597275" y="1624013"/>
            <a:ext cx="900113" cy="276225"/>
            <a:chOff x="649" y="2551"/>
            <a:chExt cx="567" cy="174"/>
          </a:xfrm>
        </p:grpSpPr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1" name="Group 13"/>
          <p:cNvGrpSpPr>
            <a:grpSpLocks/>
          </p:cNvGrpSpPr>
          <p:nvPr/>
        </p:nvGrpSpPr>
        <p:grpSpPr bwMode="auto">
          <a:xfrm>
            <a:off x="5670550" y="2479675"/>
            <a:ext cx="900113" cy="276225"/>
            <a:chOff x="649" y="2551"/>
            <a:chExt cx="567" cy="174"/>
          </a:xfrm>
        </p:grpSpPr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2" name="Group 16"/>
          <p:cNvGrpSpPr>
            <a:grpSpLocks/>
          </p:cNvGrpSpPr>
          <p:nvPr/>
        </p:nvGrpSpPr>
        <p:grpSpPr bwMode="auto">
          <a:xfrm>
            <a:off x="7410450" y="2463800"/>
            <a:ext cx="900113" cy="276225"/>
            <a:chOff x="649" y="2551"/>
            <a:chExt cx="567" cy="174"/>
          </a:xfrm>
        </p:grpSpPr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Line 18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33375" y="399256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Minimum point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917825" y="39766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Maximum point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876925" y="3957638"/>
            <a:ext cx="2598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Points of inflection</a:t>
            </a:r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5356225" y="1625600"/>
            <a:ext cx="1436688" cy="2147888"/>
          </a:xfrm>
          <a:custGeom>
            <a:avLst/>
            <a:gdLst>
              <a:gd name="T0" fmla="*/ 0 w 905"/>
              <a:gd name="T1" fmla="*/ 1353 h 1353"/>
              <a:gd name="T2" fmla="*/ 128 w 905"/>
              <a:gd name="T3" fmla="*/ 759 h 1353"/>
              <a:gd name="T4" fmla="*/ 439 w 905"/>
              <a:gd name="T5" fmla="*/ 622 h 1353"/>
              <a:gd name="T6" fmla="*/ 740 w 905"/>
              <a:gd name="T7" fmla="*/ 558 h 1353"/>
              <a:gd name="T8" fmla="*/ 905 w 905"/>
              <a:gd name="T9" fmla="*/ 0 h 1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5"/>
              <a:gd name="T16" fmla="*/ 0 h 1353"/>
              <a:gd name="T17" fmla="*/ 905 w 905"/>
              <a:gd name="T18" fmla="*/ 1353 h 13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5" h="1353">
                <a:moveTo>
                  <a:pt x="0" y="1353"/>
                </a:moveTo>
                <a:cubicBezTo>
                  <a:pt x="27" y="1117"/>
                  <a:pt x="55" y="881"/>
                  <a:pt x="128" y="759"/>
                </a:cubicBezTo>
                <a:cubicBezTo>
                  <a:pt x="201" y="637"/>
                  <a:pt x="337" y="655"/>
                  <a:pt x="439" y="622"/>
                </a:cubicBezTo>
                <a:cubicBezTo>
                  <a:pt x="541" y="589"/>
                  <a:pt x="662" y="662"/>
                  <a:pt x="740" y="558"/>
                </a:cubicBezTo>
                <a:cubicBezTo>
                  <a:pt x="818" y="454"/>
                  <a:pt x="861" y="227"/>
                  <a:pt x="9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 flipH="1">
            <a:off x="7256463" y="1624013"/>
            <a:ext cx="1436687" cy="2147887"/>
          </a:xfrm>
          <a:custGeom>
            <a:avLst/>
            <a:gdLst>
              <a:gd name="T0" fmla="*/ 0 w 905"/>
              <a:gd name="T1" fmla="*/ 1353 h 1353"/>
              <a:gd name="T2" fmla="*/ 128 w 905"/>
              <a:gd name="T3" fmla="*/ 759 h 1353"/>
              <a:gd name="T4" fmla="*/ 439 w 905"/>
              <a:gd name="T5" fmla="*/ 622 h 1353"/>
              <a:gd name="T6" fmla="*/ 740 w 905"/>
              <a:gd name="T7" fmla="*/ 558 h 1353"/>
              <a:gd name="T8" fmla="*/ 905 w 905"/>
              <a:gd name="T9" fmla="*/ 0 h 1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5"/>
              <a:gd name="T16" fmla="*/ 0 h 1353"/>
              <a:gd name="T17" fmla="*/ 905 w 905"/>
              <a:gd name="T18" fmla="*/ 1353 h 13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5" h="1353">
                <a:moveTo>
                  <a:pt x="0" y="1353"/>
                </a:moveTo>
                <a:cubicBezTo>
                  <a:pt x="27" y="1117"/>
                  <a:pt x="55" y="881"/>
                  <a:pt x="128" y="759"/>
                </a:cubicBezTo>
                <a:cubicBezTo>
                  <a:pt x="201" y="637"/>
                  <a:pt x="337" y="655"/>
                  <a:pt x="439" y="622"/>
                </a:cubicBezTo>
                <a:cubicBezTo>
                  <a:pt x="541" y="589"/>
                  <a:pt x="662" y="662"/>
                  <a:pt x="740" y="558"/>
                </a:cubicBezTo>
                <a:cubicBezTo>
                  <a:pt x="818" y="454"/>
                  <a:pt x="861" y="227"/>
                  <a:pt x="9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39" grpId="0"/>
      <p:bldP spid="5140" grpId="0"/>
      <p:bldP spid="5141" grpId="0"/>
      <p:bldP spid="5143" grpId="0" animBg="1"/>
      <p:bldP spid="51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u="sng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Example</a:t>
                </a:r>
              </a:p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Obtain the stationary points and determine type for the graph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=2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3</m:t>
                        </m:r>
                      </m:sup>
                    </m:sSup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+3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2</m:t>
                        </m:r>
                      </m:sup>
                    </m:sSup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−36</m:t>
                    </m:r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+6</m:t>
                    </m:r>
                  </m:oMath>
                </a14:m>
                <a:endParaRPr lang="en-GB" sz="2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  <a:blipFill rotWithShape="1">
                <a:blip r:embed="rId2"/>
                <a:stretch>
                  <a:fillRect l="-730" b="-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3942" y="1878737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42" y="1878737"/>
                <a:ext cx="803682" cy="676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032014" y="2054691"/>
                <a:ext cx="6549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14" y="2054691"/>
                <a:ext cx="65498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464062" y="2054691"/>
                <a:ext cx="721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+</m:t>
                      </m:r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062" y="2054691"/>
                <a:ext cx="72141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07504" y="27217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For stationary points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79512" y="3174881"/>
                <a:ext cx="23172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+6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−36=0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74881"/>
                <a:ext cx="2317237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52039" y="3964994"/>
                <a:ext cx="23317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39" y="3964994"/>
                <a:ext cx="2331729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65537" y="4492366"/>
                <a:ext cx="863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7" y="4492366"/>
                <a:ext cx="86389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39926" y="4885014"/>
                <a:ext cx="12035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=−38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26" y="4885014"/>
                <a:ext cx="1203535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405049" y="4903073"/>
                <a:ext cx="42412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−36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049" y="4903073"/>
                <a:ext cx="4241289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1411306" y="5289968"/>
                <a:ext cx="10111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=87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306" y="5289968"/>
                <a:ext cx="1011174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63468" y="5837202"/>
                <a:ext cx="462455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stationary points 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b="0" i="1" dirty="0" smtClean="0">
                        <a:latin typeface="Cambria Math"/>
                      </a:rPr>
                      <m:t>2</m:t>
                    </m:r>
                    <m:r>
                      <a:rPr lang="en-GB" sz="2000" i="1" dirty="0" smtClean="0">
                        <a:latin typeface="Cambria Math"/>
                      </a:rPr>
                      <m:t>,</m:t>
                    </m:r>
                    <m:r>
                      <a:rPr lang="en-GB" sz="2000" b="0" i="1" dirty="0" smtClean="0">
                        <a:latin typeface="Cambria Math"/>
                      </a:rPr>
                      <m:t>−38</m:t>
                    </m:r>
                    <m:r>
                      <a:rPr lang="en-GB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−3,87</m:t>
                        </m:r>
                      </m:e>
                    </m: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68" y="5837202"/>
                <a:ext cx="4624555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1451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464062" y="4492366"/>
                <a:ext cx="10562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062" y="4492366"/>
                <a:ext cx="1056251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979712" y="2064847"/>
                <a:ext cx="7200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−36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064847"/>
                <a:ext cx="720069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94533" y="3573016"/>
                <a:ext cx="18892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+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33" y="3573016"/>
                <a:ext cx="1889235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51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0872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For nature (type) of Stationary points</a:t>
            </a:r>
            <a:endParaRPr lang="en-GB" sz="2000" u="sng" dirty="0"/>
          </a:p>
          <a:p>
            <a:r>
              <a:rPr lang="en-GB" sz="2000" dirty="0" smtClean="0"/>
              <a:t>Look at the change in gradient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5740105"/>
                  </p:ext>
                </p:extLst>
              </p:nvPr>
            </p:nvGraphicFramePr>
            <p:xfrm>
              <a:off x="383942" y="2708920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 dirty="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b="1" i="1" dirty="0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5740105"/>
                  </p:ext>
                </p:extLst>
              </p:nvPr>
            </p:nvGraphicFramePr>
            <p:xfrm>
              <a:off x="383942" y="2708920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37" r="-201274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r="-100000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1274" r="-637" b="-165574"/>
                          </a:stretch>
                        </a:blipFill>
                      </a:tcPr>
                    </a:tc>
                  </a:tr>
                  <a:tr h="6122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37" t="-60396" r="-20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3942" y="1772816"/>
                <a:ext cx="2472280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+6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−36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42" y="1772816"/>
                <a:ext cx="2472280" cy="676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47664" y="3159435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159435"/>
                <a:ext cx="48282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55776" y="3158054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58054"/>
                <a:ext cx="48282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>
            <a:spLocks/>
          </p:cNvSpPr>
          <p:nvPr/>
        </p:nvSpPr>
        <p:spPr bwMode="auto">
          <a:xfrm flipV="1">
            <a:off x="3851920" y="2405262"/>
            <a:ext cx="1379538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076825" y="3649863"/>
            <a:ext cx="900113" cy="276225"/>
            <a:chOff x="649" y="2551"/>
            <a:chExt cx="567" cy="17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359795" y="2895801"/>
            <a:ext cx="53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–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448027" y="2838651"/>
            <a:ext cx="49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156176" y="3111185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Minimum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2,−38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111185"/>
                <a:ext cx="223224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45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3301646"/>
                  </p:ext>
                </p:extLst>
              </p:nvPr>
            </p:nvGraphicFramePr>
            <p:xfrm>
              <a:off x="383942" y="4372072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 dirty="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b="1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1" i="1" dirty="0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latin typeface="Cambria Math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3301646"/>
                  </p:ext>
                </p:extLst>
              </p:nvPr>
            </p:nvGraphicFramePr>
            <p:xfrm>
              <a:off x="383942" y="4372072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637" r="-201274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00000" r="-100000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01274" r="-637" b="-165574"/>
                          </a:stretch>
                        </a:blipFill>
                      </a:tcPr>
                    </a:tc>
                  </a:tr>
                  <a:tr h="6122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637" t="-61000" r="-201274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547664" y="4822587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822587"/>
                <a:ext cx="48282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555776" y="4821206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821206"/>
                <a:ext cx="48282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6"/>
          <p:cNvSpPr>
            <a:spLocks/>
          </p:cNvSpPr>
          <p:nvPr/>
        </p:nvSpPr>
        <p:spPr bwMode="auto">
          <a:xfrm flipH="1">
            <a:off x="3840534" y="4422476"/>
            <a:ext cx="1379538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 flipH="1" flipV="1">
            <a:off x="4110135" y="4293096"/>
            <a:ext cx="900113" cy="276225"/>
            <a:chOff x="649" y="2551"/>
            <a:chExt cx="567" cy="174"/>
          </a:xfrm>
        </p:grpSpPr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3540250" y="4786381"/>
            <a:ext cx="53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201171" y="4849113"/>
            <a:ext cx="493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/>
              <a:t>–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156176" y="4820034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Maximum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−3,87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820034"/>
                <a:ext cx="2376264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30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3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1" grpId="0"/>
      <p:bldP spid="12" grpId="0"/>
      <p:bldP spid="13" grpId="0"/>
      <p:bldP spid="15" grpId="0"/>
      <p:bldP spid="16" grpId="0"/>
      <p:bldP spid="17" grpId="0" animBg="1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u="sng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Example</a:t>
                </a:r>
              </a:p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Obtain the stationary points and determine type for the graph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=4+6</m:t>
                    </m:r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/>
                        <a:ea typeface="Verdana" pitchFamily="34" charset="0"/>
                        <a:cs typeface="Verdana" pitchFamily="34" charset="0"/>
                      </a:rPr>
                      <m:t>−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352928" cy="1526572"/>
              </a:xfrm>
              <a:prstGeom prst="rect">
                <a:avLst/>
              </a:prstGeom>
              <a:blipFill rotWithShape="1">
                <a:blip r:embed="rId2"/>
                <a:stretch>
                  <a:fillRect l="-730" b="-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3942" y="1926124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42" y="1926124"/>
                <a:ext cx="803682" cy="6767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32014" y="2102078"/>
                <a:ext cx="3850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14" y="2102078"/>
                <a:ext cx="385041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59632" y="2102078"/>
                <a:ext cx="721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−</m:t>
                      </m:r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102078"/>
                <a:ext cx="72141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7504" y="274957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For stationary points</a:t>
            </a:r>
            <a:endParaRPr lang="en-GB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5783" y="3222268"/>
                <a:ext cx="14555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6−</m:t>
                      </m:r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83" y="3222268"/>
                <a:ext cx="1455591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187624" y="3622378"/>
                <a:ext cx="1006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22378"/>
                <a:ext cx="1006558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31845" y="4022488"/>
                <a:ext cx="863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5" y="4022488"/>
                <a:ext cx="86389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13262" y="4734436"/>
                <a:ext cx="24546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=4+6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62" y="4734436"/>
                <a:ext cx="2454646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21874" y="5157192"/>
                <a:ext cx="10111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74" y="5157192"/>
                <a:ext cx="1011174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21194" y="5749225"/>
                <a:ext cx="32403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stationary points 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b="0" i="1" dirty="0" smtClean="0">
                        <a:latin typeface="Cambria Math"/>
                      </a:rPr>
                      <m:t>3</m:t>
                    </m:r>
                    <m:r>
                      <a:rPr lang="en-GB" sz="2000" i="1" dirty="0" smtClean="0">
                        <a:latin typeface="Cambria Math"/>
                      </a:rPr>
                      <m:t>, </m:t>
                    </m:r>
                    <m:r>
                      <a:rPr lang="en-GB" sz="2000" b="0" i="1" dirty="0" smtClean="0">
                        <a:latin typeface="Cambria Math"/>
                      </a:rPr>
                      <m:t>18</m:t>
                    </m:r>
                    <m:r>
                      <a:rPr lang="en-GB" sz="2000" i="1" dirty="0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94" y="5749225"/>
                <a:ext cx="3240360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2072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211960" y="2749570"/>
            <a:ext cx="1216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For nature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8539747"/>
                  </p:ext>
                </p:extLst>
              </p:nvPr>
            </p:nvGraphicFramePr>
            <p:xfrm>
              <a:off x="3779912" y="3395077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/>
                                  <m:t>𝑥</m:t>
                                </m:r>
                                <m:r>
                                  <a:rPr lang="en-GB" dirty="0" smtClean="0"/>
                                  <m:t>=</m:t>
                                </m:r>
                                <m:r>
                                  <a:rPr lang="en-GB" dirty="0" smtClean="0"/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mtClean="0"/>
                                    </m:ctrlPr>
                                  </m:fPr>
                                  <m:num>
                                    <m:r>
                                      <a:rPr lang="en-GB" smtClean="0"/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mtClean="0"/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8539747"/>
                  </p:ext>
                </p:extLst>
              </p:nvPr>
            </p:nvGraphicFramePr>
            <p:xfrm>
              <a:off x="3779912" y="3395077"/>
              <a:ext cx="2880321" cy="98310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960107"/>
                    <a:gridCol w="960107"/>
                    <a:gridCol w="960107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t="-1639" r="-199367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100637" t="-1639" r="-100637" b="-16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199367" t="-1639" b="-165574"/>
                          </a:stretch>
                        </a:blipFill>
                      </a:tcPr>
                    </a:tc>
                  </a:tr>
                  <a:tr h="6122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t="-62000" r="-199367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943634" y="3845592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634" y="3845592"/>
                <a:ext cx="48282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951746" y="3844211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746" y="3844211"/>
                <a:ext cx="482824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6"/>
          <p:cNvSpPr>
            <a:spLocks/>
          </p:cNvSpPr>
          <p:nvPr/>
        </p:nvSpPr>
        <p:spPr bwMode="auto">
          <a:xfrm flipH="1">
            <a:off x="7236504" y="3445481"/>
            <a:ext cx="1379538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 flipH="1" flipV="1">
            <a:off x="7506105" y="3316101"/>
            <a:ext cx="900113" cy="276225"/>
            <a:chOff x="649" y="2551"/>
            <a:chExt cx="567" cy="174"/>
          </a:xfrm>
        </p:grpSpPr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936220" y="3809386"/>
            <a:ext cx="53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8597141" y="3872118"/>
            <a:ext cx="493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/>
              <a:t>–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498930" y="4972526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Maximum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3,13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930" y="4972526"/>
                <a:ext cx="2376264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2051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5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 animBg="1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04788" y="377825"/>
            <a:ext cx="8520112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GB"/>
              <a:t>We can determine type of any stationary point by looking at the change in its gradient as we go ‘through’ the stationary point. </a:t>
            </a:r>
          </a:p>
        </p:txBody>
      </p:sp>
      <p:sp>
        <p:nvSpPr>
          <p:cNvPr id="7173" name="Arc 5"/>
          <p:cNvSpPr>
            <a:spLocks/>
          </p:cNvSpPr>
          <p:nvPr/>
        </p:nvSpPr>
        <p:spPr bwMode="auto">
          <a:xfrm>
            <a:off x="3253383" y="2302107"/>
            <a:ext cx="1206401" cy="1363663"/>
          </a:xfrm>
          <a:custGeom>
            <a:avLst/>
            <a:gdLst>
              <a:gd name="T0" fmla="*/ 0 w 43117"/>
              <a:gd name="T1" fmla="*/ 1334306 h 21600"/>
              <a:gd name="T2" fmla="*/ 1824037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rc 6"/>
          <p:cNvSpPr>
            <a:spLocks/>
          </p:cNvSpPr>
          <p:nvPr/>
        </p:nvSpPr>
        <p:spPr bwMode="auto">
          <a:xfrm flipV="1">
            <a:off x="599629" y="2232024"/>
            <a:ext cx="1379538" cy="1363663"/>
          </a:xfrm>
          <a:custGeom>
            <a:avLst/>
            <a:gdLst>
              <a:gd name="T0" fmla="*/ 0 w 43117"/>
              <a:gd name="T1" fmla="*/ 1334306 h 21600"/>
              <a:gd name="T2" fmla="*/ 1824038 w 43117"/>
              <a:gd name="T3" fmla="*/ 1248194 h 21600"/>
              <a:gd name="T4" fmla="*/ 913563 w 43117"/>
              <a:gd name="T5" fmla="*/ 1363663 h 21600"/>
              <a:gd name="T6" fmla="*/ 0 60000 65536"/>
              <a:gd name="T7" fmla="*/ 0 60000 65536"/>
              <a:gd name="T8" fmla="*/ 0 60000 65536"/>
              <a:gd name="T9" fmla="*/ 0 w 43117"/>
              <a:gd name="T10" fmla="*/ 0 h 21600"/>
              <a:gd name="T11" fmla="*/ 43117 w 431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7" h="21600" fill="none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</a:path>
              <a:path w="43117" h="21600" stroke="0" extrusionOk="0">
                <a:moveTo>
                  <a:pt x="0" y="21135"/>
                </a:moveTo>
                <a:cubicBezTo>
                  <a:pt x="252" y="9389"/>
                  <a:pt x="9846" y="-1"/>
                  <a:pt x="21595" y="0"/>
                </a:cubicBezTo>
                <a:cubicBezTo>
                  <a:pt x="32815" y="0"/>
                  <a:pt x="42167" y="8590"/>
                  <a:pt x="43117" y="19770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824534" y="3476625"/>
            <a:ext cx="900113" cy="276225"/>
            <a:chOff x="649" y="2551"/>
            <a:chExt cx="567" cy="174"/>
          </a:xfrm>
        </p:grpSpPr>
        <p:sp>
          <p:nvSpPr>
            <p:cNvPr id="8207" name="Line 8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Line 9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343647" y="2165582"/>
            <a:ext cx="900113" cy="276225"/>
            <a:chOff x="649" y="2551"/>
            <a:chExt cx="567" cy="174"/>
          </a:xfrm>
        </p:grpSpPr>
        <p:sp>
          <p:nvSpPr>
            <p:cNvPr id="8205" name="Line 11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07504" y="2722563"/>
            <a:ext cx="53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–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17104" y="4217988"/>
            <a:ext cx="169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Minimum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195736" y="2665413"/>
            <a:ext cx="49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+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43808" y="2632307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+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531792" y="2645007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–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977183" y="4221088"/>
            <a:ext cx="169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Maximum</a:t>
            </a: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5485507" y="2747168"/>
            <a:ext cx="900113" cy="276225"/>
            <a:chOff x="649" y="2551"/>
            <a:chExt cx="567" cy="174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Freeform 7"/>
          <p:cNvSpPr>
            <a:spLocks/>
          </p:cNvSpPr>
          <p:nvPr/>
        </p:nvSpPr>
        <p:spPr bwMode="auto">
          <a:xfrm>
            <a:off x="5424248" y="1894681"/>
            <a:ext cx="1069371" cy="2147887"/>
          </a:xfrm>
          <a:custGeom>
            <a:avLst/>
            <a:gdLst>
              <a:gd name="T0" fmla="*/ 0 w 905"/>
              <a:gd name="T1" fmla="*/ 1353 h 1353"/>
              <a:gd name="T2" fmla="*/ 128 w 905"/>
              <a:gd name="T3" fmla="*/ 759 h 1353"/>
              <a:gd name="T4" fmla="*/ 439 w 905"/>
              <a:gd name="T5" fmla="*/ 622 h 1353"/>
              <a:gd name="T6" fmla="*/ 740 w 905"/>
              <a:gd name="T7" fmla="*/ 558 h 1353"/>
              <a:gd name="T8" fmla="*/ 905 w 905"/>
              <a:gd name="T9" fmla="*/ 0 h 1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5"/>
              <a:gd name="T16" fmla="*/ 0 h 1353"/>
              <a:gd name="T17" fmla="*/ 905 w 905"/>
              <a:gd name="T18" fmla="*/ 1353 h 13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5" h="1353">
                <a:moveTo>
                  <a:pt x="0" y="1353"/>
                </a:moveTo>
                <a:cubicBezTo>
                  <a:pt x="27" y="1117"/>
                  <a:pt x="55" y="881"/>
                  <a:pt x="128" y="759"/>
                </a:cubicBezTo>
                <a:cubicBezTo>
                  <a:pt x="201" y="637"/>
                  <a:pt x="337" y="655"/>
                  <a:pt x="439" y="622"/>
                </a:cubicBezTo>
                <a:cubicBezTo>
                  <a:pt x="541" y="589"/>
                  <a:pt x="662" y="662"/>
                  <a:pt x="740" y="558"/>
                </a:cubicBezTo>
                <a:cubicBezTo>
                  <a:pt x="818" y="454"/>
                  <a:pt x="861" y="227"/>
                  <a:pt x="9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 flipH="1">
            <a:off x="7372433" y="1893093"/>
            <a:ext cx="1065212" cy="2147888"/>
          </a:xfrm>
          <a:custGeom>
            <a:avLst/>
            <a:gdLst>
              <a:gd name="T0" fmla="*/ 0 w 905"/>
              <a:gd name="T1" fmla="*/ 1353 h 1353"/>
              <a:gd name="T2" fmla="*/ 128 w 905"/>
              <a:gd name="T3" fmla="*/ 759 h 1353"/>
              <a:gd name="T4" fmla="*/ 439 w 905"/>
              <a:gd name="T5" fmla="*/ 622 h 1353"/>
              <a:gd name="T6" fmla="*/ 740 w 905"/>
              <a:gd name="T7" fmla="*/ 558 h 1353"/>
              <a:gd name="T8" fmla="*/ 905 w 905"/>
              <a:gd name="T9" fmla="*/ 0 h 1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5"/>
              <a:gd name="T16" fmla="*/ 0 h 1353"/>
              <a:gd name="T17" fmla="*/ 905 w 905"/>
              <a:gd name="T18" fmla="*/ 1353 h 13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5" h="1353">
                <a:moveTo>
                  <a:pt x="0" y="1353"/>
                </a:moveTo>
                <a:cubicBezTo>
                  <a:pt x="27" y="1117"/>
                  <a:pt x="55" y="881"/>
                  <a:pt x="128" y="759"/>
                </a:cubicBezTo>
                <a:cubicBezTo>
                  <a:pt x="201" y="637"/>
                  <a:pt x="337" y="655"/>
                  <a:pt x="439" y="622"/>
                </a:cubicBezTo>
                <a:cubicBezTo>
                  <a:pt x="541" y="589"/>
                  <a:pt x="662" y="662"/>
                  <a:pt x="740" y="558"/>
                </a:cubicBezTo>
                <a:cubicBezTo>
                  <a:pt x="818" y="454"/>
                  <a:pt x="861" y="227"/>
                  <a:pt x="9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9"/>
          <p:cNvGrpSpPr>
            <a:grpSpLocks/>
          </p:cNvGrpSpPr>
          <p:nvPr/>
        </p:nvGrpSpPr>
        <p:grpSpPr bwMode="auto">
          <a:xfrm>
            <a:off x="7353771" y="2731293"/>
            <a:ext cx="900112" cy="276225"/>
            <a:chOff x="649" y="2551"/>
            <a:chExt cx="567" cy="174"/>
          </a:xfrm>
        </p:grpSpPr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649" y="2642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V="1">
              <a:off x="942" y="2551"/>
              <a:ext cx="0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004048" y="3217068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+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421611" y="2170906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+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908883" y="2172493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–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8433891" y="3172618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–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6281498" y="4495006"/>
            <a:ext cx="2714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Inflections</a:t>
            </a:r>
          </a:p>
        </p:txBody>
      </p:sp>
    </p:spTree>
    <p:extLst>
      <p:ext uri="{BB962C8B-B14F-4D97-AF65-F5344CB8AC3E}">
        <p14:creationId xmlns:p14="http://schemas.microsoft.com/office/powerpoint/2010/main" val="107828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81" grpId="0"/>
      <p:bldP spid="7183" grpId="0"/>
      <p:bldP spid="7184" grpId="0"/>
      <p:bldP spid="7185" grpId="0"/>
      <p:bldP spid="7186" grpId="0"/>
      <p:bldP spid="7187" grpId="0"/>
      <p:bldP spid="20" grpId="0" animBg="1"/>
      <p:bldP spid="21" grpId="0" animBg="1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1041</Words>
  <Application>Microsoft Office PowerPoint</Application>
  <PresentationFormat>On-screen Show (4:3)</PresentationFormat>
  <Paragraphs>190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Stationary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Stationary Points</dc:title>
  <dc:creator>S.Cooper</dc:creator>
  <cp:lastModifiedBy>S.Cooper</cp:lastModifiedBy>
  <cp:revision>14</cp:revision>
  <dcterms:created xsi:type="dcterms:W3CDTF">2012-12-07T10:15:05Z</dcterms:created>
  <dcterms:modified xsi:type="dcterms:W3CDTF">2012-12-07T13:02:55Z</dcterms:modified>
</cp:coreProperties>
</file>