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28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5810-C003-4F16-9266-85EA5A810F29}" type="datetimeFigureOut">
              <a:rPr lang="en-GB" smtClean="0"/>
              <a:t>06/11/2012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718BA-7072-435E-B4A0-048F1E845A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1261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5810-C003-4F16-9266-85EA5A810F29}" type="datetimeFigureOut">
              <a:rPr lang="en-GB" smtClean="0"/>
              <a:t>06/11/2012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718BA-7072-435E-B4A0-048F1E845A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1824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5810-C003-4F16-9266-85EA5A810F29}" type="datetimeFigureOut">
              <a:rPr lang="en-GB" smtClean="0"/>
              <a:t>06/11/2012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718BA-7072-435E-B4A0-048F1E845A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0167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5810-C003-4F16-9266-85EA5A810F29}" type="datetimeFigureOut">
              <a:rPr lang="en-GB" smtClean="0"/>
              <a:t>06/11/2012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718BA-7072-435E-B4A0-048F1E845A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163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5810-C003-4F16-9266-85EA5A810F29}" type="datetimeFigureOut">
              <a:rPr lang="en-GB" smtClean="0"/>
              <a:t>06/11/2012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718BA-7072-435E-B4A0-048F1E845A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5147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5810-C003-4F16-9266-85EA5A810F29}" type="datetimeFigureOut">
              <a:rPr lang="en-GB" smtClean="0"/>
              <a:t>06/11/2012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718BA-7072-435E-B4A0-048F1E845A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726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5810-C003-4F16-9266-85EA5A810F29}" type="datetimeFigureOut">
              <a:rPr lang="en-GB" smtClean="0"/>
              <a:t>06/11/2012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718BA-7072-435E-B4A0-048F1E845A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303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5810-C003-4F16-9266-85EA5A810F29}" type="datetimeFigureOut">
              <a:rPr lang="en-GB" smtClean="0"/>
              <a:t>06/11/2012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718BA-7072-435E-B4A0-048F1E845A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466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5810-C003-4F16-9266-85EA5A810F29}" type="datetimeFigureOut">
              <a:rPr lang="en-GB" smtClean="0"/>
              <a:t>06/11/2012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718BA-7072-435E-B4A0-048F1E845A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8530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5810-C003-4F16-9266-85EA5A810F29}" type="datetimeFigureOut">
              <a:rPr lang="en-GB" smtClean="0"/>
              <a:t>06/11/2012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718BA-7072-435E-B4A0-048F1E845A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202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5810-C003-4F16-9266-85EA5A810F29}" type="datetimeFigureOut">
              <a:rPr lang="en-GB" smtClean="0"/>
              <a:t>06/11/2012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718BA-7072-435E-B4A0-048F1E845A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43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B5810-C003-4F16-9266-85EA5A810F29}" type="datetimeFigureOut">
              <a:rPr lang="en-GB" smtClean="0"/>
              <a:t>06/11/2012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718BA-7072-435E-B4A0-048F1E845A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393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23.png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22.wmf"/><Relationship Id="rId5" Type="http://schemas.openxmlformats.org/officeDocument/2006/relationships/image" Target="../media/image19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21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35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12" Type="http://schemas.openxmlformats.org/officeDocument/2006/relationships/image" Target="../media/image34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Relationship Id="rId14" Type="http://schemas.openxmlformats.org/officeDocument/2006/relationships/image" Target="../media/image3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png"/><Relationship Id="rId11" Type="http://schemas.openxmlformats.org/officeDocument/2006/relationships/image" Target="../media/image46.png"/><Relationship Id="rId5" Type="http://schemas.openxmlformats.org/officeDocument/2006/relationships/image" Target="../media/image40.png"/><Relationship Id="rId10" Type="http://schemas.openxmlformats.org/officeDocument/2006/relationships/image" Target="../media/image45.png"/><Relationship Id="rId4" Type="http://schemas.openxmlformats.org/officeDocument/2006/relationships/image" Target="../media/image39.png"/><Relationship Id="rId9" Type="http://schemas.openxmlformats.org/officeDocument/2006/relationships/image" Target="../media/image4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7" Type="http://schemas.openxmlformats.org/officeDocument/2006/relationships/image" Target="../media/image52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6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0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5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Quadratics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fld id="{96F6E991-1DB1-4AD6-978B-81A1EAC7A0B0}" type="datetime2">
              <a:rPr lang="en-GB" smtClean="0"/>
              <a:t>Tuesday, 06 November 2012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529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323528" y="188640"/>
                <a:ext cx="4994566" cy="62478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lnSpc>
                    <a:spcPct val="200000"/>
                  </a:lnSpc>
                </a:pPr>
                <a:r>
                  <a:rPr lang="en-GB" sz="2000" dirty="0" smtClean="0"/>
                  <a:t>2. </a:t>
                </a:r>
                <a:r>
                  <a:rPr lang="en-GB" sz="2000" dirty="0" smtClean="0"/>
                  <a:t>solve </a:t>
                </a:r>
                <a:r>
                  <a:rPr lang="en-GB" sz="2000" dirty="0" smtClean="0"/>
                  <a:t>each of the following equations</a:t>
                </a:r>
              </a:p>
              <a:p>
                <a:pPr marL="342900" indent="-342900">
                  <a:lnSpc>
                    <a:spcPct val="200000"/>
                  </a:lnSpc>
                </a:pPr>
                <a:r>
                  <a:rPr lang="en-GB" sz="2000" dirty="0" smtClean="0"/>
                  <a:t>a</a:t>
                </a:r>
                <a:r>
                  <a:rPr lang="en-GB" sz="2000" dirty="0" smtClean="0"/>
                  <a:t>)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/>
                          </a:rPr>
                          <m:t>2</m:t>
                        </m:r>
                        <m:r>
                          <a:rPr lang="en-GB" sz="200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00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/>
                      </a:rPr>
                      <m:t>−11</m:t>
                    </m:r>
                    <m:r>
                      <a:rPr lang="en-GB" sz="2000" b="0" i="1" smtClean="0">
                        <a:latin typeface="Cambria Math"/>
                      </a:rPr>
                      <m:t>𝑥</m:t>
                    </m:r>
                    <m:r>
                      <a:rPr lang="en-GB" sz="2000" b="0" i="1" smtClean="0">
                        <a:latin typeface="Cambria Math"/>
                      </a:rPr>
                      <m:t>+12=0</m:t>
                    </m:r>
                  </m:oMath>
                </a14:m>
                <a:endParaRPr lang="en-GB" sz="2000" dirty="0" smtClean="0"/>
              </a:p>
              <a:p>
                <a:pPr marL="342900" indent="-342900">
                  <a:lnSpc>
                    <a:spcPct val="200000"/>
                  </a:lnSpc>
                </a:pPr>
                <a:endParaRPr lang="en-GB" sz="2000" dirty="0" smtClean="0"/>
              </a:p>
              <a:p>
                <a:pPr marL="342900" indent="-342900">
                  <a:lnSpc>
                    <a:spcPct val="200000"/>
                  </a:lnSpc>
                </a:pPr>
                <a:r>
                  <a:rPr lang="en-GB" sz="2000" dirty="0" smtClean="0"/>
                  <a:t>b</a:t>
                </a:r>
                <a:r>
                  <a:rPr lang="en-GB" sz="2000" dirty="0" smtClean="0"/>
                  <a:t>)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/>
                      </a:rPr>
                      <m:t>3</m:t>
                    </m:r>
                    <m:sSup>
                      <m:sSupPr>
                        <m:ctrlPr>
                          <a:rPr lang="en-GB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/>
                      </a:rPr>
                      <m:t>+4</m:t>
                    </m:r>
                    <m:r>
                      <a:rPr lang="en-GB" sz="2000" b="0" i="1" smtClean="0">
                        <a:latin typeface="Cambria Math"/>
                      </a:rPr>
                      <m:t>𝑥</m:t>
                    </m:r>
                    <m:r>
                      <a:rPr lang="en-GB" sz="2000" b="0" i="1" smtClean="0">
                        <a:latin typeface="Cambria Math"/>
                      </a:rPr>
                      <m:t>+1=0</m:t>
                    </m:r>
                  </m:oMath>
                </a14:m>
                <a:endParaRPr lang="en-GB" sz="2000" dirty="0" smtClean="0"/>
              </a:p>
              <a:p>
                <a:pPr marL="342900" indent="-342900">
                  <a:lnSpc>
                    <a:spcPct val="200000"/>
                  </a:lnSpc>
                </a:pPr>
                <a:endParaRPr lang="en-GB" sz="2000" dirty="0" smtClean="0"/>
              </a:p>
              <a:p>
                <a:pPr marL="342900" indent="-342900">
                  <a:lnSpc>
                    <a:spcPct val="200000"/>
                  </a:lnSpc>
                </a:pPr>
                <a:r>
                  <a:rPr lang="en-GB" sz="2000" dirty="0" smtClean="0"/>
                  <a:t>c</a:t>
                </a:r>
                <a:r>
                  <a:rPr lang="en-GB" sz="2000" dirty="0" smtClean="0"/>
                  <a:t>)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/>
                      </a:rPr>
                      <m:t>4</m:t>
                    </m:r>
                    <m:sSup>
                      <m:sSupPr>
                        <m:ctrlPr>
                          <a:rPr lang="en-GB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/>
                      </a:rPr>
                      <m:t>−4</m:t>
                    </m:r>
                    <m:r>
                      <a:rPr lang="en-GB" sz="2000" b="0" i="1" smtClean="0">
                        <a:latin typeface="Cambria Math"/>
                      </a:rPr>
                      <m:t>𝑥</m:t>
                    </m:r>
                    <m:r>
                      <a:rPr lang="en-GB" sz="2000" b="0" i="1" smtClean="0">
                        <a:latin typeface="Cambria Math"/>
                      </a:rPr>
                      <m:t>−15=0</m:t>
                    </m:r>
                  </m:oMath>
                </a14:m>
                <a:endParaRPr lang="en-GB" sz="2000" dirty="0" smtClean="0"/>
              </a:p>
              <a:p>
                <a:pPr marL="342900" indent="-342900">
                  <a:lnSpc>
                    <a:spcPct val="200000"/>
                  </a:lnSpc>
                </a:pPr>
                <a:endParaRPr lang="en-GB" sz="2000" dirty="0" smtClean="0"/>
              </a:p>
              <a:p>
                <a:pPr marL="342900" indent="-342900">
                  <a:lnSpc>
                    <a:spcPct val="200000"/>
                  </a:lnSpc>
                </a:pPr>
                <a:r>
                  <a:rPr lang="en-GB" sz="2000" dirty="0" smtClean="0"/>
                  <a:t>d</a:t>
                </a:r>
                <a:r>
                  <a:rPr lang="en-GB" sz="2000" dirty="0" smtClean="0"/>
                  <a:t>)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/>
                      </a:rPr>
                      <m:t>10</m:t>
                    </m:r>
                    <m:sSup>
                      <m:sSupPr>
                        <m:ctrlPr>
                          <a:rPr lang="en-GB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/>
                      </a:rPr>
                      <m:t>−</m:t>
                    </m:r>
                    <m:r>
                      <a:rPr lang="en-GB" sz="2000" b="0" i="1" smtClean="0">
                        <a:latin typeface="Cambria Math"/>
                      </a:rPr>
                      <m:t>𝑥</m:t>
                    </m:r>
                    <m:r>
                      <a:rPr lang="en-GB" sz="2000" b="0" i="1" smtClean="0">
                        <a:latin typeface="Cambria Math"/>
                      </a:rPr>
                      <m:t>−2=0</m:t>
                    </m:r>
                  </m:oMath>
                </a14:m>
                <a:endParaRPr lang="en-GB" sz="2000" dirty="0" smtClean="0"/>
              </a:p>
              <a:p>
                <a:pPr marL="342900" indent="-342900">
                  <a:lnSpc>
                    <a:spcPct val="200000"/>
                  </a:lnSpc>
                </a:pPr>
                <a:endParaRPr lang="en-GB" sz="2000" dirty="0" smtClean="0"/>
              </a:p>
              <a:p>
                <a:pPr marL="342900" indent="-342900">
                  <a:lnSpc>
                    <a:spcPct val="200000"/>
                  </a:lnSpc>
                </a:pPr>
                <a:r>
                  <a:rPr lang="en-GB" sz="2000" dirty="0" smtClean="0"/>
                  <a:t>e</a:t>
                </a:r>
                <a:r>
                  <a:rPr lang="en-GB" sz="2000" dirty="0" smtClean="0"/>
                  <a:t>)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/>
                      </a:rPr>
                      <m:t>4</m:t>
                    </m:r>
                    <m:sSup>
                      <m:sSupPr>
                        <m:ctrlPr>
                          <a:rPr lang="en-GB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/>
                      </a:rPr>
                      <m:t>=6−5</m:t>
                    </m:r>
                    <m:r>
                      <a:rPr lang="en-GB" sz="2000" b="0" i="1" smtClean="0">
                        <a:latin typeface="Cambria Math"/>
                      </a:rPr>
                      <m:t>𝑥</m:t>
                    </m:r>
                  </m:oMath>
                </a14:m>
                <a:endParaRPr lang="en-GB" sz="2000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88640"/>
                <a:ext cx="4994566" cy="6247864"/>
              </a:xfrm>
              <a:prstGeom prst="rect">
                <a:avLst/>
              </a:prstGeom>
              <a:blipFill rotWithShape="1">
                <a:blip r:embed="rId2"/>
                <a:stretch>
                  <a:fillRect l="-12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5185898" y="1437917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Answer </a:t>
            </a:r>
            <a:endParaRPr lang="en-GB" sz="20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6410915" y="1838027"/>
            <a:ext cx="194421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185898" y="2452826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Answer </a:t>
            </a:r>
            <a:endParaRPr lang="en-GB" sz="20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6410915" y="2852936"/>
            <a:ext cx="194421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185898" y="3604954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Answer </a:t>
            </a:r>
            <a:endParaRPr lang="en-GB" sz="20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6410915" y="4005064"/>
            <a:ext cx="194421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185898" y="4757082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Answer </a:t>
            </a:r>
            <a:endParaRPr lang="en-GB" sz="2000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6410915" y="5157192"/>
            <a:ext cx="194421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185898" y="5909210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Answer </a:t>
            </a:r>
            <a:endParaRPr lang="en-GB" sz="2000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6410915" y="6309320"/>
            <a:ext cx="194421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189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107504" y="211862"/>
                <a:ext cx="8784976" cy="61863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200" dirty="0" smtClean="0"/>
                  <a:t>3. The </a:t>
                </a:r>
                <a:r>
                  <a:rPr lang="en-US" sz="2200" dirty="0"/>
                  <a:t>base of a triangle is 7 cm longer than its height.</a:t>
                </a:r>
                <a:br>
                  <a:rPr lang="en-US" sz="2200" dirty="0"/>
                </a:br>
                <a:r>
                  <a:rPr lang="en-US" sz="2200" dirty="0"/>
                  <a:t>The area of the triangle is </a:t>
                </a:r>
                <a:r>
                  <a:rPr lang="en-US" sz="2200" dirty="0" smtClean="0"/>
                  <a:t>30 </a:t>
                </a:r>
                <a:r>
                  <a:rPr lang="en-US" sz="2200" dirty="0"/>
                  <a:t>cm</a:t>
                </a:r>
                <a:r>
                  <a:rPr lang="en-US" sz="2200" baseline="30000" dirty="0"/>
                  <a:t>2</a:t>
                </a:r>
                <a:r>
                  <a:rPr lang="en-US" sz="2200" dirty="0"/>
                  <a:t>.</a:t>
                </a:r>
                <a:endParaRPr lang="en-GB" sz="2200" dirty="0"/>
              </a:p>
              <a:p>
                <a:pPr>
                  <a:lnSpc>
                    <a:spcPct val="150000"/>
                  </a:lnSpc>
                </a:pPr>
                <a:r>
                  <a:rPr lang="en-US" sz="2200" dirty="0"/>
                  <a:t>(a)	Taking the height to be 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latin typeface="Cambria Math"/>
                      </a:rPr>
                      <m:t>h</m:t>
                    </m:r>
                  </m:oMath>
                </a14:m>
                <a:r>
                  <a:rPr lang="en-US" sz="2200" dirty="0"/>
                  <a:t> cm, show that</a:t>
                </a:r>
                <a:endParaRPr lang="en-GB" sz="2200" dirty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 dirty="0" smtClean="0">
                          <a:latin typeface="Cambria Math"/>
                        </a:rPr>
                        <m:t>h</m:t>
                      </m:r>
                      <m:r>
                        <a:rPr lang="en-US" sz="2200" i="1" baseline="30000" dirty="0">
                          <a:latin typeface="Cambria Math"/>
                        </a:rPr>
                        <m:t>2</m:t>
                      </m:r>
                      <m:r>
                        <a:rPr lang="en-US" sz="2200" i="1" dirty="0">
                          <a:latin typeface="Cambria Math"/>
                        </a:rPr>
                        <m:t>+ 7</m:t>
                      </m:r>
                      <m:r>
                        <a:rPr lang="en-US" sz="2200" i="1" dirty="0">
                          <a:latin typeface="Cambria Math"/>
                        </a:rPr>
                        <m:t>h</m:t>
                      </m:r>
                      <m:r>
                        <a:rPr lang="en-US" sz="2200" i="1" dirty="0">
                          <a:latin typeface="Cambria Math"/>
                        </a:rPr>
                        <m:t> − 60 = 0</m:t>
                      </m:r>
                    </m:oMath>
                  </m:oMathPara>
                </a14:m>
                <a:endParaRPr lang="en-GB" sz="2200" dirty="0"/>
              </a:p>
              <a:p>
                <a:pPr>
                  <a:lnSpc>
                    <a:spcPct val="150000"/>
                  </a:lnSpc>
                </a:pPr>
                <a:endParaRPr lang="en-US" sz="2200" b="1" dirty="0"/>
              </a:p>
              <a:p>
                <a:pPr>
                  <a:lnSpc>
                    <a:spcPct val="150000"/>
                  </a:lnSpc>
                </a:pPr>
                <a:endParaRPr lang="en-GB" sz="2200" b="1" dirty="0" smtClean="0"/>
              </a:p>
              <a:p>
                <a:pPr>
                  <a:lnSpc>
                    <a:spcPct val="150000"/>
                  </a:lnSpc>
                </a:pPr>
                <a:endParaRPr lang="en-GB" sz="2200" b="1" dirty="0" smtClean="0"/>
              </a:p>
              <a:p>
                <a:pPr>
                  <a:lnSpc>
                    <a:spcPct val="150000"/>
                  </a:lnSpc>
                </a:pPr>
                <a:endParaRPr lang="en-GB" sz="2200" b="1" dirty="0"/>
              </a:p>
              <a:p>
                <a:pPr>
                  <a:lnSpc>
                    <a:spcPct val="150000"/>
                  </a:lnSpc>
                </a:pPr>
                <a:r>
                  <a:rPr lang="en-US" sz="2200" dirty="0"/>
                  <a:t>(b)	Solve this equation to find the height of the </a:t>
                </a:r>
                <a:r>
                  <a:rPr lang="en-US" sz="2200" dirty="0" smtClean="0"/>
                  <a:t>triangle.</a:t>
                </a:r>
                <a:endParaRPr lang="en-GB" sz="2200" dirty="0"/>
              </a:p>
              <a:p>
                <a:pPr>
                  <a:lnSpc>
                    <a:spcPct val="150000"/>
                  </a:lnSpc>
                </a:pPr>
                <a:endParaRPr lang="en-GB" sz="2200" dirty="0" smtClean="0"/>
              </a:p>
              <a:p>
                <a:pPr>
                  <a:lnSpc>
                    <a:spcPct val="150000"/>
                  </a:lnSpc>
                </a:pPr>
                <a:endParaRPr lang="en-GB" sz="2200" dirty="0"/>
              </a:p>
              <a:p>
                <a:pPr algn="r">
                  <a:lnSpc>
                    <a:spcPct val="150000"/>
                  </a:lnSpc>
                </a:pPr>
                <a:r>
                  <a:rPr lang="en-US" sz="2200" dirty="0" smtClean="0"/>
                  <a:t>Answer			cm</a:t>
                </a:r>
                <a:endParaRPr lang="en-GB" sz="2200" dirty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211862"/>
                <a:ext cx="8784976" cy="6186309"/>
              </a:xfrm>
              <a:prstGeom prst="rect">
                <a:avLst/>
              </a:prstGeom>
              <a:blipFill rotWithShape="1">
                <a:blip r:embed="rId2"/>
                <a:stretch>
                  <a:fillRect l="-902" r="-902" b="-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Connector 2"/>
          <p:cNvCxnSpPr/>
          <p:nvPr/>
        </p:nvCxnSpPr>
        <p:spPr>
          <a:xfrm>
            <a:off x="6872876" y="6237312"/>
            <a:ext cx="194421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494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323528" y="332656"/>
                <a:ext cx="8496944" cy="36933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400" u="sng" dirty="0" smtClean="0"/>
                  <a:t>Solving Quadratics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sz="2200" u="sng" dirty="0" smtClean="0"/>
                  <a:t>Example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sz="2200" dirty="0" smtClean="0"/>
                  <a:t>Solve each of the following quadratics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sz="2200" dirty="0" smtClean="0"/>
                  <a:t>a)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20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20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200" b="0" i="1" smtClean="0">
                        <a:latin typeface="Cambria Math"/>
                      </a:rPr>
                      <m:t>−11</m:t>
                    </m:r>
                    <m:r>
                      <a:rPr lang="en-GB" sz="2200" b="0" i="1" smtClean="0">
                        <a:latin typeface="Cambria Math"/>
                      </a:rPr>
                      <m:t>𝑥</m:t>
                    </m:r>
                    <m:r>
                      <a:rPr lang="en-GB" sz="2200" b="0" i="1" smtClean="0">
                        <a:latin typeface="Cambria Math"/>
                      </a:rPr>
                      <m:t>+24=0</m:t>
                    </m:r>
                  </m:oMath>
                </a14:m>
                <a:r>
                  <a:rPr lang="en-GB" sz="2200" dirty="0" smtClean="0"/>
                  <a:t> 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sz="2200" dirty="0" smtClean="0"/>
                  <a:t>b)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200" b="0" i="1" smtClean="0">
                            <a:latin typeface="Cambria Math"/>
                          </a:rPr>
                          <m:t>𝑡</m:t>
                        </m:r>
                      </m:e>
                      <m:sup>
                        <m:r>
                          <a:rPr lang="en-GB" sz="220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200" b="0" i="1" smtClean="0">
                        <a:latin typeface="Cambria Math"/>
                      </a:rPr>
                      <m:t>−6</m:t>
                    </m:r>
                    <m:r>
                      <a:rPr lang="en-GB" sz="2200" b="0" i="1" smtClean="0">
                        <a:latin typeface="Cambria Math"/>
                      </a:rPr>
                      <m:t>𝑡</m:t>
                    </m:r>
                    <m:r>
                      <a:rPr lang="en-GB" sz="2200" b="0" i="1" smtClean="0">
                        <a:latin typeface="Cambria Math"/>
                      </a:rPr>
                      <m:t>=40</m:t>
                    </m:r>
                  </m:oMath>
                </a14:m>
                <a:r>
                  <a:rPr lang="en-GB" sz="2200" dirty="0" smtClean="0"/>
                  <a:t> 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sz="2200" dirty="0" smtClean="0"/>
                  <a:t>c)  </a:t>
                </a:r>
                <a14:m>
                  <m:oMath xmlns:m="http://schemas.openxmlformats.org/officeDocument/2006/math">
                    <m:r>
                      <a:rPr lang="en-GB" sz="2200" b="0" i="1" smtClean="0">
                        <a:latin typeface="Cambria Math"/>
                      </a:rPr>
                      <m:t>10</m:t>
                    </m:r>
                    <m:sSup>
                      <m:sSupPr>
                        <m:ctrlPr>
                          <a:rPr lang="en-GB" sz="2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2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2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200" b="0" i="1" smtClean="0">
                        <a:latin typeface="Cambria Math"/>
                      </a:rPr>
                      <m:t>=</m:t>
                    </m:r>
                    <m:r>
                      <a:rPr lang="en-GB" sz="2200" b="0" i="1" smtClean="0">
                        <a:latin typeface="Cambria Math"/>
                      </a:rPr>
                      <m:t>𝑥</m:t>
                    </m:r>
                    <m:r>
                      <a:rPr lang="en-GB" sz="2200" b="0" i="1" smtClean="0">
                        <a:latin typeface="Cambria Math"/>
                      </a:rPr>
                      <m:t>+2</m:t>
                    </m:r>
                  </m:oMath>
                </a14:m>
                <a:endParaRPr lang="en-GB" sz="2200" dirty="0" smtClean="0"/>
              </a:p>
              <a:p>
                <a:pPr>
                  <a:lnSpc>
                    <a:spcPct val="150000"/>
                  </a:lnSpc>
                </a:pPr>
                <a:endParaRPr lang="en-GB" sz="22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332656"/>
                <a:ext cx="8496944" cy="3693319"/>
              </a:xfrm>
              <a:prstGeom prst="rect">
                <a:avLst/>
              </a:prstGeom>
              <a:blipFill rotWithShape="1">
                <a:blip r:embed="rId2"/>
                <a:stretch>
                  <a:fillRect l="-10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100610" y="3642060"/>
                <a:ext cx="2867260" cy="5454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200" dirty="0" smtClean="0"/>
                  <a:t>a)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20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20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200" b="0" i="1" smtClean="0">
                        <a:latin typeface="Cambria Math"/>
                      </a:rPr>
                      <m:t>−11</m:t>
                    </m:r>
                    <m:r>
                      <a:rPr lang="en-GB" sz="2200" b="0" i="1" smtClean="0">
                        <a:latin typeface="Cambria Math"/>
                      </a:rPr>
                      <m:t>𝑥</m:t>
                    </m:r>
                    <m:r>
                      <a:rPr lang="en-GB" sz="2200" b="0" i="1" smtClean="0">
                        <a:latin typeface="Cambria Math"/>
                      </a:rPr>
                      <m:t>+24=0</m:t>
                    </m:r>
                  </m:oMath>
                </a14:m>
                <a:r>
                  <a:rPr lang="en-GB" sz="2200" dirty="0" smtClean="0"/>
                  <a:t> </a:t>
                </a: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610" y="3642060"/>
                <a:ext cx="2867260" cy="545406"/>
              </a:xfrm>
              <a:prstGeom prst="rect">
                <a:avLst/>
              </a:prstGeom>
              <a:blipFill rotWithShape="1">
                <a:blip r:embed="rId3"/>
                <a:stretch>
                  <a:fillRect l="-2766" b="-2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372332" y="4325900"/>
                <a:ext cx="1133067" cy="6001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20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2200" b="0" i="1" smtClean="0">
                              <a:latin typeface="Cambria Math"/>
                            </a:rPr>
                            <m:t>−3</m:t>
                          </m:r>
                        </m:e>
                      </m:d>
                    </m:oMath>
                  </m:oMathPara>
                </a14:m>
                <a:endParaRPr lang="en-GB" sz="2200" dirty="0" smtClean="0"/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332" y="4325900"/>
                <a:ext cx="1133067" cy="60016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1210587" y="4325900"/>
                <a:ext cx="1655261" cy="6001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20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2200" b="0" i="1" smtClean="0">
                              <a:latin typeface="Cambria Math"/>
                            </a:rPr>
                            <m:t>−8</m:t>
                          </m:r>
                        </m:e>
                      </m:d>
                      <m:r>
                        <a:rPr lang="en-GB" sz="22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2200" dirty="0" smtClean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0587" y="4325900"/>
                <a:ext cx="1655261" cy="60016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473769" y="5100395"/>
                <a:ext cx="930191" cy="6001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 dirty="0" smtClean="0">
                          <a:latin typeface="Cambria Math"/>
                        </a:rPr>
                        <m:t>𝑥</m:t>
                      </m:r>
                      <m:r>
                        <a:rPr lang="en-GB" sz="2200" i="1" dirty="0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GB" sz="2200" dirty="0" smtClean="0"/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769" y="5100395"/>
                <a:ext cx="930191" cy="60016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1491049" y="5100395"/>
                <a:ext cx="930191" cy="6001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 dirty="0" smtClean="0">
                          <a:latin typeface="Cambria Math"/>
                        </a:rPr>
                        <m:t>𝑥</m:t>
                      </m:r>
                      <m:r>
                        <a:rPr lang="en-GB" sz="2200" i="1" dirty="0" smtClean="0">
                          <a:latin typeface="Cambria Math"/>
                        </a:rPr>
                        <m:t>=8</m:t>
                      </m:r>
                    </m:oMath>
                  </m:oMathPara>
                </a14:m>
                <a:endParaRPr lang="en-GB" sz="2200" dirty="0" smtClean="0"/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1049" y="5100395"/>
                <a:ext cx="930191" cy="60016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/>
          <p:cNvCxnSpPr/>
          <p:nvPr/>
        </p:nvCxnSpPr>
        <p:spPr>
          <a:xfrm>
            <a:off x="517313" y="5678530"/>
            <a:ext cx="1947471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3600674" y="3500883"/>
                <a:ext cx="2152320" cy="5454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200" dirty="0" smtClean="0"/>
                  <a:t>b)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200" b="0" i="1" smtClean="0">
                            <a:latin typeface="Cambria Math"/>
                          </a:rPr>
                          <m:t>𝑡</m:t>
                        </m:r>
                      </m:e>
                      <m:sup>
                        <m:r>
                          <a:rPr lang="en-GB" sz="220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200" b="0" i="1" smtClean="0">
                        <a:latin typeface="Cambria Math"/>
                      </a:rPr>
                      <m:t>−6</m:t>
                    </m:r>
                    <m:r>
                      <a:rPr lang="en-GB" sz="2200" b="0" i="1" smtClean="0">
                        <a:latin typeface="Cambria Math"/>
                      </a:rPr>
                      <m:t>𝑡</m:t>
                    </m:r>
                    <m:r>
                      <a:rPr lang="en-GB" sz="2200" b="0" i="1" smtClean="0">
                        <a:latin typeface="Cambria Math"/>
                      </a:rPr>
                      <m:t>=40</m:t>
                    </m:r>
                  </m:oMath>
                </a14:m>
                <a:r>
                  <a:rPr lang="en-GB" sz="2200" dirty="0" smtClean="0"/>
                  <a:t> </a:t>
                </a:r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674" y="3500883"/>
                <a:ext cx="2152320" cy="545406"/>
              </a:xfrm>
              <a:prstGeom prst="rect">
                <a:avLst/>
              </a:prstGeom>
              <a:blipFill rotWithShape="1">
                <a:blip r:embed="rId8"/>
                <a:stretch>
                  <a:fillRect l="-3683" b="-2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/>
              <p:cNvSpPr/>
              <p:nvPr/>
            </p:nvSpPr>
            <p:spPr>
              <a:xfrm>
                <a:off x="3312642" y="4003132"/>
                <a:ext cx="2282548" cy="5454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200" b="0" i="1" smtClean="0">
                            <a:latin typeface="Cambria Math"/>
                          </a:rPr>
                          <m:t>𝑡</m:t>
                        </m:r>
                      </m:e>
                      <m:sup>
                        <m:r>
                          <a:rPr lang="en-GB" sz="220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200" b="0" i="1" smtClean="0">
                        <a:latin typeface="Cambria Math"/>
                      </a:rPr>
                      <m:t>−6</m:t>
                    </m:r>
                    <m:r>
                      <a:rPr lang="en-GB" sz="2200" b="0" i="1" smtClean="0">
                        <a:latin typeface="Cambria Math"/>
                      </a:rPr>
                      <m:t>𝑡</m:t>
                    </m:r>
                    <m:r>
                      <a:rPr lang="en-GB" sz="2200" b="0" i="1" smtClean="0">
                        <a:latin typeface="Cambria Math"/>
                      </a:rPr>
                      <m:t>−</m:t>
                    </m:r>
                    <m:r>
                      <a:rPr lang="en-GB" sz="2200" b="0" i="1" smtClean="0">
                        <a:latin typeface="Cambria Math"/>
                      </a:rPr>
                      <m:t>40</m:t>
                    </m:r>
                    <m:r>
                      <a:rPr lang="en-GB" sz="2200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GB" sz="2200" dirty="0" smtClean="0"/>
                  <a:t> </a:t>
                </a:r>
              </a:p>
            </p:txBody>
          </p:sp>
        </mc:Choice>
        <mc:Fallback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2642" y="4003132"/>
                <a:ext cx="2282548" cy="545406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/>
              <p:cNvSpPr/>
              <p:nvPr/>
            </p:nvSpPr>
            <p:spPr>
              <a:xfrm>
                <a:off x="3024610" y="4505381"/>
                <a:ext cx="1246816" cy="6001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20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200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GB" sz="2200" b="0" i="1" smtClean="0">
                              <a:latin typeface="Cambria Math"/>
                            </a:rPr>
                            <m:t>−10</m:t>
                          </m:r>
                        </m:e>
                      </m:d>
                    </m:oMath>
                  </m:oMathPara>
                </a14:m>
                <a:endParaRPr lang="en-GB" sz="2200" dirty="0" smtClean="0"/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4610" y="4505381"/>
                <a:ext cx="1246816" cy="60016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/>
              <p:cNvSpPr/>
              <p:nvPr/>
            </p:nvSpPr>
            <p:spPr>
              <a:xfrm>
                <a:off x="3983394" y="4502696"/>
                <a:ext cx="1613519" cy="6001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20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200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GB" sz="2200" b="0" i="1" smtClean="0">
                              <a:latin typeface="Cambria Math"/>
                            </a:rPr>
                            <m:t>+4</m:t>
                          </m:r>
                        </m:e>
                      </m:d>
                      <m:r>
                        <a:rPr lang="en-GB" sz="22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2200" dirty="0" smtClean="0"/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3394" y="4502696"/>
                <a:ext cx="1613519" cy="60016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/>
              <p:cNvSpPr/>
              <p:nvPr/>
            </p:nvSpPr>
            <p:spPr>
              <a:xfrm>
                <a:off x="3024610" y="5105545"/>
                <a:ext cx="1043940" cy="6001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 smtClean="0">
                          <a:latin typeface="Cambria Math"/>
                        </a:rPr>
                        <m:t>𝑡</m:t>
                      </m:r>
                      <m:r>
                        <a:rPr lang="en-GB" sz="2200" b="0" i="1" smtClean="0">
                          <a:latin typeface="Cambria Math"/>
                        </a:rPr>
                        <m:t>=10</m:t>
                      </m:r>
                    </m:oMath>
                  </m:oMathPara>
                </a14:m>
                <a:endParaRPr lang="en-GB" sz="2200" dirty="0" smtClean="0"/>
              </a:p>
            </p:txBody>
          </p:sp>
        </mc:Choice>
        <mc:Fallback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4610" y="5105545"/>
                <a:ext cx="1043940" cy="600164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16"/>
              <p:cNvSpPr/>
              <p:nvPr/>
            </p:nvSpPr>
            <p:spPr>
              <a:xfrm>
                <a:off x="4127613" y="5102860"/>
                <a:ext cx="1098442" cy="6001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 smtClean="0">
                          <a:latin typeface="Cambria Math"/>
                        </a:rPr>
                        <m:t>𝑡</m:t>
                      </m:r>
                      <m:r>
                        <a:rPr lang="en-GB" sz="2200" b="0" i="1" smtClean="0">
                          <a:latin typeface="Cambria Math"/>
                        </a:rPr>
                        <m:t>=−4</m:t>
                      </m:r>
                    </m:oMath>
                  </m:oMathPara>
                </a14:m>
                <a:endParaRPr lang="en-GB" sz="2200" dirty="0" smtClean="0"/>
              </a:p>
            </p:txBody>
          </p:sp>
        </mc:Choice>
        <mc:Fallback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7613" y="5102860"/>
                <a:ext cx="1098442" cy="600164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Connector 17"/>
          <p:cNvCxnSpPr/>
          <p:nvPr/>
        </p:nvCxnSpPr>
        <p:spPr>
          <a:xfrm>
            <a:off x="3153877" y="5676542"/>
            <a:ext cx="1947471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ectangle 18"/>
              <p:cNvSpPr/>
              <p:nvPr/>
            </p:nvSpPr>
            <p:spPr>
              <a:xfrm>
                <a:off x="6823774" y="3454861"/>
                <a:ext cx="2140714" cy="5454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200" dirty="0" smtClean="0"/>
                  <a:t>c)  </a:t>
                </a:r>
                <a14:m>
                  <m:oMath xmlns:m="http://schemas.openxmlformats.org/officeDocument/2006/math">
                    <m:r>
                      <a:rPr lang="en-GB" sz="2200" b="0" i="1" smtClean="0">
                        <a:latin typeface="Cambria Math"/>
                      </a:rPr>
                      <m:t>10</m:t>
                    </m:r>
                    <m:sSup>
                      <m:sSupPr>
                        <m:ctrlPr>
                          <a:rPr lang="en-GB" sz="2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2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2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200" b="0" i="1" smtClean="0">
                        <a:latin typeface="Cambria Math"/>
                      </a:rPr>
                      <m:t>=</m:t>
                    </m:r>
                    <m:r>
                      <a:rPr lang="en-GB" sz="2200" b="0" i="1" smtClean="0">
                        <a:latin typeface="Cambria Math"/>
                      </a:rPr>
                      <m:t>𝑥</m:t>
                    </m:r>
                    <m:r>
                      <a:rPr lang="en-GB" sz="2200" b="0" i="1" smtClean="0">
                        <a:latin typeface="Cambria Math"/>
                      </a:rPr>
                      <m:t>+2</m:t>
                    </m:r>
                  </m:oMath>
                </a14:m>
                <a:endParaRPr lang="en-GB" sz="2200" dirty="0" smtClean="0"/>
              </a:p>
            </p:txBody>
          </p:sp>
        </mc:Choice>
        <mc:Fallback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3774" y="3454861"/>
                <a:ext cx="2140714" cy="545406"/>
              </a:xfrm>
              <a:prstGeom prst="rect">
                <a:avLst/>
              </a:prstGeom>
              <a:blipFill rotWithShape="1">
                <a:blip r:embed="rId14"/>
                <a:stretch>
                  <a:fillRect l="-3409" b="-224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19"/>
              <p:cNvSpPr/>
              <p:nvPr/>
            </p:nvSpPr>
            <p:spPr>
              <a:xfrm>
                <a:off x="6096515" y="4082633"/>
                <a:ext cx="2363917" cy="6001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latin typeface="Cambria Math"/>
                        </a:rPr>
                        <m:t>10</m:t>
                      </m:r>
                      <m:sSup>
                        <m:sSupPr>
                          <m:ctrlPr>
                            <a:rPr lang="en-GB" sz="2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200" b="0" i="1" smtClean="0">
                          <a:latin typeface="Cambria Math"/>
                        </a:rPr>
                        <m:t>−</m:t>
                      </m:r>
                      <m:r>
                        <a:rPr lang="en-GB" sz="2200" b="0" i="1" smtClean="0">
                          <a:latin typeface="Cambria Math"/>
                        </a:rPr>
                        <m:t>𝑥</m:t>
                      </m:r>
                      <m:r>
                        <a:rPr lang="en-GB" sz="2200" b="0" i="1" smtClean="0">
                          <a:latin typeface="Cambria Math"/>
                        </a:rPr>
                        <m:t>−</m:t>
                      </m:r>
                      <m:r>
                        <a:rPr lang="en-GB" sz="2200" b="0" i="1" smtClean="0">
                          <a:latin typeface="Cambria Math"/>
                        </a:rPr>
                        <m:t>2</m:t>
                      </m:r>
                      <m:r>
                        <a:rPr lang="en-GB" sz="22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2200" dirty="0" smtClean="0"/>
              </a:p>
            </p:txBody>
          </p:sp>
        </mc:Choice>
        <mc:Fallback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515" y="4082633"/>
                <a:ext cx="2363917" cy="600164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angle 20"/>
              <p:cNvSpPr/>
              <p:nvPr/>
            </p:nvSpPr>
            <p:spPr>
              <a:xfrm>
                <a:off x="5652120" y="4625943"/>
                <a:ext cx="1288558" cy="6001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200" b="0" i="1" smtClean="0">
                              <a:latin typeface="Cambria Math"/>
                            </a:rPr>
                            <m:t>5</m:t>
                          </m:r>
                          <m:r>
                            <a:rPr lang="en-GB" sz="2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2200" b="0" i="1" smtClean="0">
                              <a:latin typeface="Cambria Math"/>
                            </a:rPr>
                            <m:t>+2</m:t>
                          </m:r>
                        </m:e>
                      </m:d>
                    </m:oMath>
                  </m:oMathPara>
                </a14:m>
                <a:endParaRPr lang="en-GB" sz="2200" dirty="0" smtClean="0"/>
              </a:p>
            </p:txBody>
          </p:sp>
        </mc:Choice>
        <mc:Fallback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4625943"/>
                <a:ext cx="1288558" cy="600164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Rectangle 21"/>
              <p:cNvSpPr/>
              <p:nvPr/>
            </p:nvSpPr>
            <p:spPr>
              <a:xfrm>
                <a:off x="6679135" y="4625982"/>
                <a:ext cx="1810752" cy="6001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2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2200" b="0" i="1" smtClean="0"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en-GB" sz="22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2200" dirty="0" smtClean="0"/>
              </a:p>
            </p:txBody>
          </p:sp>
        </mc:Choice>
        <mc:Fallback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9135" y="4625982"/>
                <a:ext cx="1810752" cy="600164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Rectangle 22"/>
              <p:cNvSpPr/>
              <p:nvPr/>
            </p:nvSpPr>
            <p:spPr>
              <a:xfrm>
                <a:off x="5752994" y="5229200"/>
                <a:ext cx="1187183" cy="10464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latin typeface="Cambria Math"/>
                        </a:rPr>
                        <m:t>𝑥</m:t>
                      </m:r>
                      <m:r>
                        <a:rPr lang="en-GB" sz="2200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GB" sz="2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2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22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200" dirty="0" smtClean="0"/>
              </a:p>
            </p:txBody>
          </p:sp>
        </mc:Choice>
        <mc:Fallback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2994" y="5229200"/>
                <a:ext cx="1187183" cy="1046440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 23"/>
              <p:cNvSpPr/>
              <p:nvPr/>
            </p:nvSpPr>
            <p:spPr>
              <a:xfrm>
                <a:off x="7092280" y="5226146"/>
                <a:ext cx="930191" cy="10431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latin typeface="Cambria Math"/>
                        </a:rPr>
                        <m:t>𝑥</m:t>
                      </m:r>
                      <m:r>
                        <a:rPr lang="en-GB" sz="2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2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2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200" dirty="0" smtClean="0"/>
              </a:p>
            </p:txBody>
          </p:sp>
        </mc:Choice>
        <mc:Fallback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280" y="5226146"/>
                <a:ext cx="930191" cy="1043106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/>
          <p:nvPr/>
        </p:nvCxnSpPr>
        <p:spPr>
          <a:xfrm>
            <a:off x="5752994" y="6269252"/>
            <a:ext cx="2141137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2302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2" grpId="0"/>
      <p:bldP spid="13" grpId="0"/>
      <p:bldP spid="14" grpId="0"/>
      <p:bldP spid="15" grpId="0"/>
      <p:bldP spid="16" grpId="0"/>
      <p:bldP spid="17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357158" y="357166"/>
                <a:ext cx="7572428" cy="5632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000" u="sng" dirty="0" smtClean="0"/>
                  <a:t>Example</a:t>
                </a:r>
              </a:p>
              <a:p>
                <a:pPr marL="342900" indent="-342900">
                  <a:lnSpc>
                    <a:spcPct val="150000"/>
                  </a:lnSpc>
                  <a:buFontTx/>
                  <a:buAutoNum type="alphaLcParenR"/>
                </a:pPr>
                <a:r>
                  <a:rPr lang="en-GB" sz="2000" dirty="0" smtClean="0"/>
                  <a:t>Show that the area of the shape drawn below can be given as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/>
                      </a:rPr>
                      <m:t>+8</m:t>
                    </m:r>
                    <m:r>
                      <a:rPr lang="en-GB" sz="2000" b="0" i="1" smtClean="0">
                        <a:latin typeface="Cambria Math"/>
                      </a:rPr>
                      <m:t>𝑥</m:t>
                    </m:r>
                    <m:r>
                      <a:rPr lang="en-GB" sz="2000" b="0" i="1" smtClean="0">
                        <a:latin typeface="Cambria Math"/>
                      </a:rPr>
                      <m:t>+15</m:t>
                    </m:r>
                  </m:oMath>
                </a14:m>
                <a:endParaRPr lang="en-GB" sz="2000" dirty="0"/>
              </a:p>
              <a:p>
                <a:pPr marL="342900" indent="-342900">
                  <a:lnSpc>
                    <a:spcPct val="150000"/>
                  </a:lnSpc>
                  <a:buAutoNum type="alphaLcParenR"/>
                </a:pPr>
                <a:endParaRPr lang="en-GB" sz="2000" dirty="0" smtClean="0"/>
              </a:p>
              <a:p>
                <a:pPr marL="342900" indent="-342900">
                  <a:lnSpc>
                    <a:spcPct val="150000"/>
                  </a:lnSpc>
                </a:pPr>
                <a:endParaRPr lang="en-GB" sz="2000" dirty="0" smtClean="0"/>
              </a:p>
              <a:p>
                <a:pPr marL="342900" indent="-342900">
                  <a:lnSpc>
                    <a:spcPct val="150000"/>
                  </a:lnSpc>
                </a:pPr>
                <a:endParaRPr lang="en-GB" sz="2000" dirty="0"/>
              </a:p>
              <a:p>
                <a:pPr marL="342900" indent="-342900">
                  <a:lnSpc>
                    <a:spcPct val="150000"/>
                  </a:lnSpc>
                </a:pPr>
                <a:endParaRPr lang="en-GB" sz="2000" dirty="0" smtClean="0"/>
              </a:p>
              <a:p>
                <a:pPr marL="342900" indent="-342900">
                  <a:lnSpc>
                    <a:spcPct val="150000"/>
                  </a:lnSpc>
                </a:pPr>
                <a:endParaRPr lang="en-GB" sz="2000" dirty="0"/>
              </a:p>
              <a:p>
                <a:pPr marL="342900" indent="-342900">
                  <a:lnSpc>
                    <a:spcPct val="150000"/>
                  </a:lnSpc>
                </a:pPr>
                <a:endParaRPr lang="en-GB" sz="2000" dirty="0" smtClean="0"/>
              </a:p>
              <a:p>
                <a:pPr marL="342900" indent="-342900">
                  <a:lnSpc>
                    <a:spcPct val="150000"/>
                  </a:lnSpc>
                </a:pPr>
                <a:endParaRPr lang="en-GB" sz="2000" dirty="0"/>
              </a:p>
              <a:p>
                <a:pPr marL="342900" indent="-342900">
                  <a:lnSpc>
                    <a:spcPct val="150000"/>
                  </a:lnSpc>
                </a:pPr>
                <a:r>
                  <a:rPr lang="en-GB" sz="2000" dirty="0" smtClean="0"/>
                  <a:t>b) Hence given that the area is equal to 48 cm</a:t>
                </a:r>
                <a:r>
                  <a:rPr lang="en-GB" sz="2000" baseline="30000" dirty="0" smtClean="0"/>
                  <a:t>2</a:t>
                </a:r>
                <a:r>
                  <a:rPr lang="en-GB" sz="2000" dirty="0" smtClean="0"/>
                  <a:t> find the possible value of </a:t>
                </a:r>
                <a:r>
                  <a:rPr lang="en-GB" sz="2000" i="1" dirty="0" smtClean="0"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lang="en-GB" sz="2000" dirty="0" smtClean="0"/>
                  <a:t>.</a:t>
                </a:r>
                <a:endParaRPr lang="en-GB" sz="20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158" y="357166"/>
                <a:ext cx="7572428" cy="5632311"/>
              </a:xfrm>
              <a:prstGeom prst="rect">
                <a:avLst/>
              </a:prstGeom>
              <a:blipFill rotWithShape="1">
                <a:blip r:embed="rId3"/>
                <a:stretch>
                  <a:fillRect l="-886" b="-1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3440113" y="4305308"/>
          <a:ext cx="774700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Equation" r:id="rId4" imgW="406080" imgH="177480" progId="Equation.3">
                  <p:embed/>
                </p:oleObj>
              </mc:Choice>
              <mc:Fallback>
                <p:oleObj name="Equation" r:id="rId4" imgW="4060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0113" y="4305308"/>
                        <a:ext cx="774700" cy="338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L-Shape 6"/>
          <p:cNvSpPr/>
          <p:nvPr/>
        </p:nvSpPr>
        <p:spPr>
          <a:xfrm>
            <a:off x="2357422" y="1947858"/>
            <a:ext cx="3000396" cy="2286016"/>
          </a:xfrm>
          <a:prstGeom prst="corner">
            <a:avLst>
              <a:gd name="adj1" fmla="val 40800"/>
              <a:gd name="adj2" fmla="val 872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5429256" y="3590932"/>
          <a:ext cx="217488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Equation" r:id="rId6" imgW="114120" imgH="177480" progId="Equation.3">
                  <p:embed/>
                </p:oleObj>
              </mc:Choice>
              <mc:Fallback>
                <p:oleObj name="Equation" r:id="rId6" imgW="1141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6" y="3590932"/>
                        <a:ext cx="217488" cy="338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3000364" y="1590668"/>
          <a:ext cx="652463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Equation" r:id="rId8" imgW="342720" imgH="177480" progId="Equation.3">
                  <p:embed/>
                </p:oleObj>
              </mc:Choice>
              <mc:Fallback>
                <p:oleObj name="Equation" r:id="rId8" imgW="3427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64" y="1590668"/>
                        <a:ext cx="652463" cy="338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4429124" y="2519362"/>
          <a:ext cx="242888" cy="265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Equation" r:id="rId10" imgW="126720" imgH="139680" progId="Equation.3">
                  <p:embed/>
                </p:oleObj>
              </mc:Choice>
              <mc:Fallback>
                <p:oleObj name="Equation" r:id="rId10" imgW="12672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124" y="2519362"/>
                        <a:ext cx="242888" cy="265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768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92696"/>
            <a:ext cx="2952328" cy="2733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H="1">
            <a:off x="539552" y="2204864"/>
            <a:ext cx="18002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187624" y="1270501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bg1"/>
                </a:solidFill>
              </a:rPr>
              <a:t>A</a:t>
            </a:r>
            <a:endParaRPr lang="en-GB" sz="36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64060" y="2348880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B</a:t>
            </a:r>
            <a:endParaRPr lang="en-GB" sz="36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4139596" y="930898"/>
                <a:ext cx="2194255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200" b="0" dirty="0" smtClean="0"/>
                  <a:t>Area A =</a:t>
                </a:r>
                <a14:m>
                  <m:oMath xmlns:m="http://schemas.openxmlformats.org/officeDocument/2006/math">
                    <m:r>
                      <a:rPr lang="en-GB" sz="2200" b="0" i="1" smtClean="0">
                        <a:latin typeface="Cambria Math"/>
                      </a:rPr>
                      <m:t>𝑥</m:t>
                    </m:r>
                    <m:d>
                      <m:dPr>
                        <m:ctrlPr>
                          <a:rPr lang="en-GB" sz="2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2200" b="0" i="1" smtClean="0">
                            <a:latin typeface="Cambria Math"/>
                          </a:rPr>
                          <m:t>𝑥</m:t>
                        </m:r>
                        <m:r>
                          <a:rPr lang="en-GB" sz="2200" b="0" i="1" smtClean="0">
                            <a:latin typeface="Cambria Math"/>
                          </a:rPr>
                          <m:t>+2</m:t>
                        </m:r>
                      </m:e>
                    </m:d>
                  </m:oMath>
                </a14:m>
                <a:endParaRPr lang="en-GB" sz="22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596" y="930898"/>
                <a:ext cx="2194255" cy="430887"/>
              </a:xfrm>
              <a:prstGeom prst="rect">
                <a:avLst/>
              </a:prstGeom>
              <a:blipFill rotWithShape="1">
                <a:blip r:embed="rId3"/>
                <a:stretch>
                  <a:fillRect l="-3333" t="-8571" b="-2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6159724" y="930897"/>
                <a:ext cx="1436612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2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200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GB" sz="220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20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200" b="0" i="1" smtClean="0">
                          <a:latin typeface="Cambria Math"/>
                        </a:rPr>
                        <m:t>+2</m:t>
                      </m:r>
                      <m:r>
                        <a:rPr lang="en-GB" sz="2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22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9724" y="930897"/>
                <a:ext cx="1436612" cy="43088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4139952" y="1484785"/>
                <a:ext cx="2336409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200" b="0" dirty="0" smtClean="0"/>
                  <a:t>Area B =</a:t>
                </a:r>
                <a14:m>
                  <m:oMath xmlns:m="http://schemas.openxmlformats.org/officeDocument/2006/math">
                    <m:r>
                      <a:rPr lang="en-GB" sz="2200" b="0" i="1" smtClean="0">
                        <a:latin typeface="Cambria Math"/>
                      </a:rPr>
                      <m:t>3</m:t>
                    </m:r>
                    <m:d>
                      <m:dPr>
                        <m:ctrlPr>
                          <a:rPr lang="en-GB" sz="2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2200" b="0" i="1" smtClean="0">
                            <a:latin typeface="Cambria Math"/>
                          </a:rPr>
                          <m:t>2</m:t>
                        </m:r>
                        <m:r>
                          <a:rPr lang="en-GB" sz="2200" b="0" i="1" smtClean="0">
                            <a:latin typeface="Cambria Math"/>
                          </a:rPr>
                          <m:t>𝑥</m:t>
                        </m:r>
                        <m:r>
                          <a:rPr lang="en-GB" sz="2200" b="0" i="1" smtClean="0">
                            <a:latin typeface="Cambria Math"/>
                          </a:rPr>
                          <m:t>+5</m:t>
                        </m:r>
                      </m:e>
                    </m:d>
                  </m:oMath>
                </a14:m>
                <a:endParaRPr lang="en-GB" sz="2200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1484785"/>
                <a:ext cx="2336409" cy="430887"/>
              </a:xfrm>
              <a:prstGeom prst="rect">
                <a:avLst/>
              </a:prstGeom>
              <a:blipFill rotWithShape="1">
                <a:blip r:embed="rId5"/>
                <a:stretch>
                  <a:fillRect l="-3133" t="-8571" b="-2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6228184" y="1484784"/>
                <a:ext cx="1498231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200" b="0" dirty="0" smtClean="0"/>
                  <a:t> </a:t>
                </a:r>
                <a14:m>
                  <m:oMath xmlns:m="http://schemas.openxmlformats.org/officeDocument/2006/math">
                    <m:r>
                      <a:rPr lang="en-GB" sz="2200" b="0" i="0" smtClean="0">
                        <a:latin typeface="Cambria Math"/>
                      </a:rPr>
                      <m:t>=</m:t>
                    </m:r>
                    <m:r>
                      <a:rPr lang="en-GB" sz="2200" b="0" i="1" smtClean="0">
                        <a:latin typeface="Cambria Math"/>
                      </a:rPr>
                      <m:t>6</m:t>
                    </m:r>
                    <m:r>
                      <a:rPr lang="en-GB" sz="2200" b="0" i="1" smtClean="0">
                        <a:latin typeface="Cambria Math"/>
                      </a:rPr>
                      <m:t>𝑥</m:t>
                    </m:r>
                    <m:r>
                      <a:rPr lang="en-GB" sz="2200" b="0" i="1" smtClean="0">
                        <a:latin typeface="Cambria Math"/>
                      </a:rPr>
                      <m:t>+15</m:t>
                    </m:r>
                  </m:oMath>
                </a14:m>
                <a:endParaRPr lang="en-GB" sz="2200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184" y="1484784"/>
                <a:ext cx="1498231" cy="43088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4139952" y="2133436"/>
                <a:ext cx="4227889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200" b="0" dirty="0" smtClean="0"/>
                  <a:t>Area  </a:t>
                </a:r>
                <a14:m>
                  <m:oMath xmlns:m="http://schemas.openxmlformats.org/officeDocument/2006/math">
                    <m:r>
                      <a:rPr lang="en-GB" sz="2200" b="0" i="0" smtClean="0">
                        <a:latin typeface="Cambria Math"/>
                      </a:rPr>
                      <m:t>                        =</m:t>
                    </m:r>
                    <m:sSup>
                      <m:sSupPr>
                        <m:ctrlPr>
                          <a:rPr lang="en-GB" sz="2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2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2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200" b="0" i="1" smtClean="0">
                        <a:latin typeface="Cambria Math"/>
                      </a:rPr>
                      <m:t>+8</m:t>
                    </m:r>
                    <m:r>
                      <a:rPr lang="en-GB" sz="2200" b="0" i="1" smtClean="0">
                        <a:latin typeface="Cambria Math"/>
                      </a:rPr>
                      <m:t>𝑥</m:t>
                    </m:r>
                    <m:r>
                      <a:rPr lang="en-GB" sz="2200" b="0" i="1" smtClean="0">
                        <a:latin typeface="Cambria Math"/>
                      </a:rPr>
                      <m:t>+15</m:t>
                    </m:r>
                  </m:oMath>
                </a14:m>
                <a:endParaRPr lang="en-GB" sz="2200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2133436"/>
                <a:ext cx="4227889" cy="430887"/>
              </a:xfrm>
              <a:prstGeom prst="rect">
                <a:avLst/>
              </a:prstGeom>
              <a:blipFill rotWithShape="1">
                <a:blip r:embed="rId7"/>
                <a:stretch>
                  <a:fillRect l="-1729" t="-8451" b="-267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179512" y="260648"/>
            <a:ext cx="504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/>
              <a:t>a)</a:t>
            </a:r>
            <a:endParaRPr lang="en-GB" sz="2200" dirty="0"/>
          </a:p>
        </p:txBody>
      </p:sp>
      <p:sp>
        <p:nvSpPr>
          <p:cNvPr id="15" name="TextBox 14"/>
          <p:cNvSpPr txBox="1"/>
          <p:nvPr/>
        </p:nvSpPr>
        <p:spPr>
          <a:xfrm>
            <a:off x="331912" y="3789040"/>
            <a:ext cx="504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/>
              <a:t>b</a:t>
            </a:r>
            <a:r>
              <a:rPr lang="en-GB" sz="2200" dirty="0" smtClean="0"/>
              <a:t>)</a:t>
            </a:r>
            <a:endParaRPr lang="en-GB" sz="2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/>
              <p:cNvSpPr/>
              <p:nvPr/>
            </p:nvSpPr>
            <p:spPr>
              <a:xfrm>
                <a:off x="1061926" y="3789040"/>
                <a:ext cx="2519408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200" b="0" i="1" smtClean="0">
                          <a:latin typeface="Cambria Math"/>
                        </a:rPr>
                        <m:t>+8</m:t>
                      </m:r>
                      <m:r>
                        <a:rPr lang="en-GB" sz="2200" b="0" i="1" smtClean="0">
                          <a:latin typeface="Cambria Math"/>
                        </a:rPr>
                        <m:t>𝑥</m:t>
                      </m:r>
                      <m:r>
                        <a:rPr lang="en-GB" sz="2200" b="0" i="1" smtClean="0">
                          <a:latin typeface="Cambria Math"/>
                        </a:rPr>
                        <m:t>+15=48</m:t>
                      </m:r>
                    </m:oMath>
                  </m:oMathPara>
                </a14:m>
                <a:endParaRPr lang="en-GB" sz="2200" dirty="0"/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1926" y="3789040"/>
                <a:ext cx="2519408" cy="43088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16"/>
              <p:cNvSpPr/>
              <p:nvPr/>
            </p:nvSpPr>
            <p:spPr>
              <a:xfrm>
                <a:off x="1055955" y="4293096"/>
                <a:ext cx="2363917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200" b="0" i="1" smtClean="0">
                          <a:latin typeface="Cambria Math"/>
                        </a:rPr>
                        <m:t>+8</m:t>
                      </m:r>
                      <m:r>
                        <a:rPr lang="en-GB" sz="2200" b="0" i="1" smtClean="0">
                          <a:latin typeface="Cambria Math"/>
                        </a:rPr>
                        <m:t>𝑥</m:t>
                      </m:r>
                      <m:r>
                        <a:rPr lang="en-GB" sz="2200" b="0" i="1" smtClean="0">
                          <a:latin typeface="Cambria Math"/>
                        </a:rPr>
                        <m:t>−33=0</m:t>
                      </m:r>
                    </m:oMath>
                  </m:oMathPara>
                </a14:m>
                <a:endParaRPr lang="en-GB" sz="2200" dirty="0"/>
              </a:p>
            </p:txBody>
          </p:sp>
        </mc:Choice>
        <mc:Fallback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5955" y="4293096"/>
                <a:ext cx="2363917" cy="43088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Rectangle 17"/>
              <p:cNvSpPr/>
              <p:nvPr/>
            </p:nvSpPr>
            <p:spPr>
              <a:xfrm>
                <a:off x="923104" y="4646629"/>
                <a:ext cx="1133067" cy="6001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20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2200" b="0" i="1" smtClean="0">
                              <a:latin typeface="Cambria Math"/>
                            </a:rPr>
                            <m:t>−3</m:t>
                          </m:r>
                        </m:e>
                      </m:d>
                    </m:oMath>
                  </m:oMathPara>
                </a14:m>
                <a:endParaRPr lang="en-GB" sz="2200" dirty="0" smtClean="0"/>
              </a:p>
            </p:txBody>
          </p:sp>
        </mc:Choice>
        <mc:Fallback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104" y="4646629"/>
                <a:ext cx="1133067" cy="60016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ectangle 18"/>
              <p:cNvSpPr/>
              <p:nvPr/>
            </p:nvSpPr>
            <p:spPr>
              <a:xfrm>
                <a:off x="1761359" y="4646629"/>
                <a:ext cx="1810752" cy="6001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20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2200" b="0" i="1" smtClean="0">
                              <a:latin typeface="Cambria Math"/>
                            </a:rPr>
                            <m:t>+11</m:t>
                          </m:r>
                        </m:e>
                      </m:d>
                      <m:r>
                        <a:rPr lang="en-GB" sz="22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2200" dirty="0" smtClean="0"/>
              </a:p>
            </p:txBody>
          </p:sp>
        </mc:Choice>
        <mc:Fallback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1359" y="4646629"/>
                <a:ext cx="1810752" cy="60016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19"/>
              <p:cNvSpPr/>
              <p:nvPr/>
            </p:nvSpPr>
            <p:spPr>
              <a:xfrm>
                <a:off x="1024541" y="5421124"/>
                <a:ext cx="930191" cy="6001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 dirty="0" smtClean="0">
                          <a:latin typeface="Cambria Math"/>
                        </a:rPr>
                        <m:t>𝑥</m:t>
                      </m:r>
                      <m:r>
                        <a:rPr lang="en-GB" sz="2200" i="1" dirty="0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GB" sz="2200" dirty="0" smtClean="0"/>
              </a:p>
            </p:txBody>
          </p:sp>
        </mc:Choice>
        <mc:Fallback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4541" y="5421124"/>
                <a:ext cx="930191" cy="600164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angle 20"/>
              <p:cNvSpPr/>
              <p:nvPr/>
            </p:nvSpPr>
            <p:spPr>
              <a:xfrm>
                <a:off x="2041821" y="5421124"/>
                <a:ext cx="1295676" cy="6001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 dirty="0" smtClean="0">
                          <a:latin typeface="Cambria Math"/>
                        </a:rPr>
                        <m:t>𝑥</m:t>
                      </m:r>
                      <m:r>
                        <a:rPr lang="en-GB" sz="2200" i="1" dirty="0" smtClean="0">
                          <a:latin typeface="Cambria Math"/>
                        </a:rPr>
                        <m:t>=−11</m:t>
                      </m:r>
                    </m:oMath>
                  </m:oMathPara>
                </a14:m>
                <a:endParaRPr lang="en-GB" sz="2200" dirty="0" smtClean="0"/>
              </a:p>
            </p:txBody>
          </p:sp>
        </mc:Choice>
        <mc:Fallback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1821" y="5421124"/>
                <a:ext cx="1295676" cy="600164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/>
          <p:cNvCxnSpPr/>
          <p:nvPr/>
        </p:nvCxnSpPr>
        <p:spPr>
          <a:xfrm>
            <a:off x="3992681" y="5997271"/>
            <a:ext cx="867351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Rectangle 22"/>
              <p:cNvSpPr/>
              <p:nvPr/>
            </p:nvSpPr>
            <p:spPr>
              <a:xfrm>
                <a:off x="3761591" y="5443286"/>
                <a:ext cx="1170449" cy="6001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 dirty="0" smtClean="0">
                          <a:latin typeface="Cambria Math"/>
                          <a:ea typeface="Cambria Math"/>
                        </a:rPr>
                        <m:t>∴</m:t>
                      </m:r>
                      <m:r>
                        <a:rPr lang="en-GB" sz="2200" i="1" dirty="0" smtClean="0">
                          <a:latin typeface="Cambria Math"/>
                        </a:rPr>
                        <m:t>𝑥</m:t>
                      </m:r>
                      <m:r>
                        <a:rPr lang="en-GB" sz="2200" i="1" dirty="0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GB" sz="2200" dirty="0" smtClean="0"/>
              </a:p>
            </p:txBody>
          </p:sp>
        </mc:Choice>
        <mc:Fallback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1591" y="5443286"/>
                <a:ext cx="1170449" cy="600164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8990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7" grpId="0"/>
      <p:bldP spid="10" grpId="0"/>
      <p:bldP spid="11" grpId="0"/>
      <p:bldP spid="12" grpId="0"/>
      <p:bldP spid="13" grpId="0"/>
      <p:bldP spid="15" grpId="0"/>
      <p:bldP spid="14" grpId="0"/>
      <p:bldP spid="17" grpId="0"/>
      <p:bldP spid="18" grpId="0"/>
      <p:bldP spid="19" grpId="0"/>
      <p:bldP spid="20" grpId="0"/>
      <p:bldP spid="21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79512" y="44624"/>
                <a:ext cx="8215370" cy="36625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200000"/>
                  </a:lnSpc>
                </a:pPr>
                <a:r>
                  <a:rPr lang="en-GB" sz="2800" u="sng" dirty="0" smtClean="0"/>
                  <a:t>Algebraic Fractions</a:t>
                </a:r>
              </a:p>
              <a:p>
                <a:pPr>
                  <a:lnSpc>
                    <a:spcPct val="200000"/>
                  </a:lnSpc>
                </a:pPr>
                <a:r>
                  <a:rPr lang="en-GB" sz="2200" u="sng" dirty="0" smtClean="0"/>
                  <a:t>Example</a:t>
                </a:r>
                <a:endParaRPr lang="en-GB" sz="2200" u="sng" dirty="0" smtClean="0"/>
              </a:p>
              <a:p>
                <a:pPr marL="342900" indent="-342900">
                  <a:lnSpc>
                    <a:spcPct val="200000"/>
                  </a:lnSpc>
                  <a:buAutoNum type="alphaLcParenR"/>
                </a:pPr>
                <a:r>
                  <a:rPr lang="en-GB" sz="2200" dirty="0" smtClean="0"/>
                  <a:t>Factorise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20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20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200" b="0" i="1" smtClean="0">
                        <a:latin typeface="Cambria Math"/>
                      </a:rPr>
                      <m:t>−3</m:t>
                    </m:r>
                    <m:r>
                      <a:rPr lang="en-GB" sz="2200" b="0" i="1" smtClean="0">
                        <a:latin typeface="Cambria Math"/>
                      </a:rPr>
                      <m:t>𝑥</m:t>
                    </m:r>
                  </m:oMath>
                </a14:m>
                <a:endParaRPr lang="en-GB" sz="2200" dirty="0" smtClean="0"/>
              </a:p>
              <a:p>
                <a:pPr marL="342900" indent="-342900">
                  <a:lnSpc>
                    <a:spcPct val="200000"/>
                  </a:lnSpc>
                  <a:buAutoNum type="alphaLcParenR"/>
                </a:pPr>
                <a:r>
                  <a:rPr lang="en-GB" sz="2200" dirty="0" smtClean="0"/>
                  <a:t>Factorise </a:t>
                </a:r>
                <a:r>
                  <a:rPr lang="en-GB" sz="22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2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2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200" b="0" i="1" smtClean="0">
                        <a:latin typeface="Cambria Math"/>
                      </a:rPr>
                      <m:t>−2</m:t>
                    </m:r>
                    <m:r>
                      <a:rPr lang="en-GB" sz="2200" b="0" i="1" smtClean="0">
                        <a:latin typeface="Cambria Math"/>
                      </a:rPr>
                      <m:t>𝑥</m:t>
                    </m:r>
                    <m:r>
                      <a:rPr lang="en-GB" sz="2200" b="0" i="1" smtClean="0">
                        <a:latin typeface="Cambria Math"/>
                      </a:rPr>
                      <m:t>−3</m:t>
                    </m:r>
                  </m:oMath>
                </a14:m>
                <a:endParaRPr lang="en-GB" sz="2200" dirty="0" smtClean="0"/>
              </a:p>
              <a:p>
                <a:pPr marL="342900" indent="-342900">
                  <a:lnSpc>
                    <a:spcPct val="200000"/>
                  </a:lnSpc>
                  <a:buAutoNum type="alphaLcParenR"/>
                </a:pPr>
                <a:r>
                  <a:rPr lang="en-GB" sz="2200" dirty="0" smtClean="0"/>
                  <a:t>Hence simplify the </a:t>
                </a:r>
                <a:r>
                  <a:rPr lang="en-GB" sz="2200" dirty="0" smtClean="0"/>
                  <a:t>fraction    </a:t>
                </a:r>
                <a:endParaRPr lang="en-GB" sz="22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44624"/>
                <a:ext cx="8215370" cy="3662541"/>
              </a:xfrm>
              <a:prstGeom prst="rect">
                <a:avLst/>
              </a:prstGeom>
              <a:blipFill rotWithShape="1">
                <a:blip r:embed="rId2"/>
                <a:stretch>
                  <a:fillRect l="-14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3766041" y="2894346"/>
                <a:ext cx="1821268" cy="833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4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240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b="0" i="1" smtClean="0">
                              <a:latin typeface="Cambria Math"/>
                            </a:rPr>
                            <m:t>−3</m:t>
                          </m:r>
                          <m:r>
                            <a:rPr lang="en-GB" sz="24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GB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b="0" i="1" smtClean="0">
                              <a:latin typeface="Cambria Math"/>
                            </a:rPr>
                            <m:t>−2</m:t>
                          </m:r>
                          <m:r>
                            <a:rPr lang="en-GB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/>
                            </a:rPr>
                            <m:t>−3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6041" y="2894346"/>
                <a:ext cx="1821268" cy="83349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336291" y="3645024"/>
                <a:ext cx="1414939" cy="6723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200000"/>
                  </a:lnSpc>
                </a:pPr>
                <a:r>
                  <a:rPr lang="en-GB" sz="2200" dirty="0" smtClean="0"/>
                  <a:t>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20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20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200" b="0" i="1" smtClean="0">
                        <a:latin typeface="Cambria Math"/>
                      </a:rPr>
                      <m:t>−3</m:t>
                    </m:r>
                    <m:r>
                      <a:rPr lang="en-GB" sz="2200" b="0" i="1" smtClean="0">
                        <a:latin typeface="Cambria Math"/>
                      </a:rPr>
                      <m:t>𝑥</m:t>
                    </m:r>
                  </m:oMath>
                </a14:m>
                <a:endParaRPr lang="en-GB" sz="2200" dirty="0" smtClean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291" y="3645024"/>
                <a:ext cx="1414939" cy="672364"/>
              </a:xfrm>
              <a:prstGeom prst="rect">
                <a:avLst/>
              </a:prstGeom>
              <a:blipFill rotWithShape="1">
                <a:blip r:embed="rId4"/>
                <a:stretch>
                  <a:fillRect l="-5172" b="-181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1751230" y="3772976"/>
                <a:ext cx="1580626" cy="6001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latin typeface="Cambria Math"/>
                        </a:rPr>
                        <m:t>=</m:t>
                      </m:r>
                      <m:r>
                        <a:rPr lang="en-GB" sz="2200" b="0" i="1" smtClean="0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en-GB" sz="220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2200" b="0" i="1" smtClean="0">
                              <a:latin typeface="Cambria Math"/>
                            </a:rPr>
                            <m:t>−3</m:t>
                          </m:r>
                        </m:e>
                      </m:d>
                    </m:oMath>
                  </m:oMathPara>
                </a14:m>
                <a:endParaRPr lang="en-GB" sz="2200" dirty="0" smtClean="0"/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1230" y="3772976"/>
                <a:ext cx="1580626" cy="60016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363197" y="4365104"/>
                <a:ext cx="1918667" cy="6723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200000"/>
                  </a:lnSpc>
                </a:pPr>
                <a:r>
                  <a:rPr lang="en-GB" sz="2200" b="0" dirty="0" smtClean="0"/>
                  <a:t>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2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2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200" b="0" i="1" smtClean="0">
                        <a:latin typeface="Cambria Math"/>
                      </a:rPr>
                      <m:t>−2</m:t>
                    </m:r>
                    <m:r>
                      <a:rPr lang="en-GB" sz="2200" b="0" i="1" smtClean="0">
                        <a:latin typeface="Cambria Math"/>
                      </a:rPr>
                      <m:t>𝑥</m:t>
                    </m:r>
                    <m:r>
                      <a:rPr lang="en-GB" sz="2200" b="0" i="1" smtClean="0">
                        <a:latin typeface="Cambria Math"/>
                      </a:rPr>
                      <m:t>−3</m:t>
                    </m:r>
                  </m:oMath>
                </a14:m>
                <a:endParaRPr lang="en-GB" sz="2200" dirty="0" smtClean="0"/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197" y="4365104"/>
                <a:ext cx="1918667" cy="672364"/>
              </a:xfrm>
              <a:prstGeom prst="rect">
                <a:avLst/>
              </a:prstGeom>
              <a:blipFill rotWithShape="1">
                <a:blip r:embed="rId6"/>
                <a:stretch>
                  <a:fillRect l="-4140" b="-181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2261017" y="4485020"/>
                <a:ext cx="1421415" cy="6001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220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2200" b="0" i="1" smtClean="0">
                              <a:latin typeface="Cambria Math"/>
                            </a:rPr>
                            <m:t>−3</m:t>
                          </m:r>
                        </m:e>
                      </m:d>
                    </m:oMath>
                  </m:oMathPara>
                </a14:m>
                <a:endParaRPr lang="en-GB" sz="2200" dirty="0" smtClean="0"/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1017" y="4485020"/>
                <a:ext cx="1421415" cy="60016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3419872" y="4485020"/>
                <a:ext cx="1133067" cy="6001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20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22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endParaRPr lang="en-GB" sz="2200" dirty="0" smtClean="0"/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4485020"/>
                <a:ext cx="1133067" cy="60016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686453" y="5229200"/>
                <a:ext cx="1821268" cy="833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4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240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b="0" i="1" smtClean="0">
                              <a:latin typeface="Cambria Math"/>
                            </a:rPr>
                            <m:t>−3</m:t>
                          </m:r>
                          <m:r>
                            <a:rPr lang="en-GB" sz="24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GB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b="0" i="1" smtClean="0">
                              <a:latin typeface="Cambria Math"/>
                            </a:rPr>
                            <m:t>−2</m:t>
                          </m:r>
                          <m:r>
                            <a:rPr lang="en-GB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/>
                            </a:rPr>
                            <m:t>−3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453" y="5229200"/>
                <a:ext cx="1821268" cy="833498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392651" y="5445224"/>
            <a:ext cx="5069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/>
              <a:t>c)</a:t>
            </a:r>
            <a:endParaRPr lang="en-GB" sz="2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2483768" y="5229200"/>
                <a:ext cx="2496774" cy="8613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/>
                            </a:rPr>
                            <m:t>𝑥</m:t>
                          </m:r>
                          <m:d>
                            <m:dPr>
                              <m:ctrlPr>
                                <a:rPr lang="en-GB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latin typeface="Cambria Math"/>
                                </a:rPr>
                                <m:t>−3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GB" sz="24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latin typeface="Cambria Math"/>
                                </a:rPr>
                                <m:t>−3</m:t>
                              </m:r>
                            </m:e>
                          </m:d>
                          <m:d>
                            <m:dPr>
                              <m:ctrlPr>
                                <a:rPr lang="en-GB" sz="24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8" y="5229200"/>
                <a:ext cx="2496774" cy="861326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/>
          <p:cNvCxnSpPr/>
          <p:nvPr/>
        </p:nvCxnSpPr>
        <p:spPr>
          <a:xfrm>
            <a:off x="3491880" y="5229200"/>
            <a:ext cx="989051" cy="416749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925346" y="5673777"/>
            <a:ext cx="989051" cy="416749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4988355" y="5301208"/>
                <a:ext cx="1532534" cy="7770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d>
                            <m:dPr>
                              <m:ctrlPr>
                                <a:rPr lang="en-GB" sz="24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8355" y="5301208"/>
                <a:ext cx="1532534" cy="77707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/>
          <p:nvPr/>
        </p:nvCxnSpPr>
        <p:spPr>
          <a:xfrm>
            <a:off x="5364088" y="6237312"/>
            <a:ext cx="1156801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4568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3" grpId="0"/>
      <p:bldP spid="11" grpId="0"/>
      <p:bldP spid="12" grpId="0"/>
      <p:bldP spid="13" grpId="0"/>
      <p:bldP spid="4" grpId="0"/>
      <p:bldP spid="14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598476" y="2274878"/>
            <a:ext cx="411753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 dirty="0" smtClean="0"/>
              <a:t>(</a:t>
            </a:r>
            <a:r>
              <a:rPr lang="en-GB" sz="2200" dirty="0" err="1" smtClean="0"/>
              <a:t>i</a:t>
            </a:r>
            <a:r>
              <a:rPr lang="en-GB" sz="2200" dirty="0" smtClean="0"/>
              <a:t>)</a:t>
            </a:r>
            <a:endParaRPr lang="en-GB" sz="3000" dirty="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593725" y="3713163"/>
            <a:ext cx="7254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 smtClean="0"/>
              <a:t>(ii</a:t>
            </a:r>
            <a:r>
              <a:rPr lang="en-GB" dirty="0"/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8596" y="428604"/>
            <a:ext cx="75009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u="sng" dirty="0" smtClean="0"/>
              <a:t>Example</a:t>
            </a:r>
            <a:endParaRPr lang="en-GB" sz="2000" u="sng" dirty="0" smtClean="0"/>
          </a:p>
          <a:p>
            <a:pPr>
              <a:lnSpc>
                <a:spcPct val="150000"/>
              </a:lnSpc>
            </a:pPr>
            <a:r>
              <a:rPr lang="en-GB" sz="2000" dirty="0" smtClean="0"/>
              <a:t>Write each of the following fractions in their simplest form</a:t>
            </a:r>
            <a:endParaRPr lang="en-GB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319213" y="2073572"/>
                <a:ext cx="1625125" cy="833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4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240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b="0" i="1" smtClean="0">
                              <a:latin typeface="Cambria Math"/>
                            </a:rPr>
                            <m:t>+4</m:t>
                          </m:r>
                          <m:r>
                            <a:rPr lang="en-GB" sz="24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b="0" i="1" smtClean="0">
                              <a:latin typeface="Cambria Math"/>
                            </a:rPr>
                            <m:t>−10</m:t>
                          </m:r>
                          <m:r>
                            <a:rPr lang="en-GB" sz="2400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9213" y="2073572"/>
                <a:ext cx="1625125" cy="83349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1218683" y="3481080"/>
                <a:ext cx="1821268" cy="833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4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240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b="0" i="1" smtClean="0">
                              <a:latin typeface="Cambria Math"/>
                            </a:rPr>
                            <m:t>+6</m:t>
                          </m:r>
                          <m:r>
                            <a:rPr lang="en-GB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/>
                            </a:rPr>
                            <m:t>+5</m:t>
                          </m:r>
                        </m:num>
                        <m:den>
                          <m:sSup>
                            <m:sSupPr>
                              <m:ctrlPr>
                                <a:rPr lang="en-GB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/>
                            </a:rPr>
                            <m:t>−2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8683" y="3481080"/>
                <a:ext cx="1821268" cy="83349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2915816" y="2091446"/>
                <a:ext cx="1875257" cy="8613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/>
                            </a:rPr>
                            <m:t>𝑥</m:t>
                          </m:r>
                          <m:d>
                            <m:dPr>
                              <m:ctrlPr>
                                <a:rPr lang="en-GB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latin typeface="Cambria Math"/>
                                </a:rPr>
                                <m:t>+4</m:t>
                              </m:r>
                            </m:e>
                          </m:d>
                        </m:num>
                        <m:den>
                          <m:r>
                            <a:rPr lang="en-GB" sz="2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2400" b="0" i="1" smtClean="0">
                              <a:latin typeface="Cambria Math"/>
                            </a:rPr>
                            <m:t>𝑥</m:t>
                          </m:r>
                          <m:d>
                            <m:dPr>
                              <m:ctrlPr>
                                <a:rPr lang="en-GB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latin typeface="Cambria Math"/>
                                </a:rPr>
                                <m:t>−5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2091446"/>
                <a:ext cx="1875257" cy="86132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/>
          <p:cNvCxnSpPr/>
          <p:nvPr/>
        </p:nvCxnSpPr>
        <p:spPr>
          <a:xfrm>
            <a:off x="3347864" y="2276872"/>
            <a:ext cx="301840" cy="12718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498784" y="2705900"/>
            <a:ext cx="301840" cy="12718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4788024" y="2091446"/>
                <a:ext cx="1702453" cy="8613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GB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latin typeface="Cambria Math"/>
                                </a:rPr>
                                <m:t>+4</m:t>
                              </m:r>
                            </m:e>
                          </m:d>
                        </m:num>
                        <m:den>
                          <m:r>
                            <a:rPr lang="en-GB" sz="2400" b="0" i="1" smtClean="0">
                              <a:latin typeface="Cambria Math"/>
                            </a:rPr>
                            <m:t>2</m:t>
                          </m:r>
                          <m:d>
                            <m:dPr>
                              <m:ctrlPr>
                                <a:rPr lang="en-GB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latin typeface="Cambria Math"/>
                                </a:rPr>
                                <m:t>−5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2091446"/>
                <a:ext cx="1702453" cy="86132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/>
          <p:cNvCxnSpPr/>
          <p:nvPr/>
        </p:nvCxnSpPr>
        <p:spPr>
          <a:xfrm>
            <a:off x="5132857" y="2952772"/>
            <a:ext cx="1311351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3015395" y="3481080"/>
                <a:ext cx="2496774" cy="8745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GB" sz="24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  <m:d>
                            <m:dPr>
                              <m:ctrlPr>
                                <a:rPr lang="en-GB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latin typeface="Cambria Math"/>
                                </a:rPr>
                                <m:t>+5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GB" sz="24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  <m:d>
                            <m:dPr>
                              <m:ctrlPr>
                                <a:rPr lang="en-GB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latin typeface="Cambria Math"/>
                                </a:rPr>
                                <m:t>−2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5395" y="3481080"/>
                <a:ext cx="2496774" cy="87459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/>
          <p:cNvCxnSpPr/>
          <p:nvPr/>
        </p:nvCxnSpPr>
        <p:spPr>
          <a:xfrm>
            <a:off x="3442614" y="3533523"/>
            <a:ext cx="913362" cy="38485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495724" y="3930618"/>
            <a:ext cx="860252" cy="36247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5560512" y="3481080"/>
                <a:ext cx="1532534" cy="8613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GB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latin typeface="Cambria Math"/>
                                </a:rPr>
                                <m:t>+5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GB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latin typeface="Cambria Math"/>
                                </a:rPr>
                                <m:t>−2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0512" y="3481080"/>
                <a:ext cx="1532534" cy="86132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/>
          <p:cNvCxnSpPr/>
          <p:nvPr/>
        </p:nvCxnSpPr>
        <p:spPr>
          <a:xfrm>
            <a:off x="5708921" y="4342406"/>
            <a:ext cx="1311351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6738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6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14348" y="428604"/>
            <a:ext cx="7143800" cy="321471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GB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 order to simplify an Algebraic fraction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GB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Ensure that both numerator and denominator are factorised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GB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Cancel any factors that are common to both numerator and denominator </a:t>
            </a:r>
            <a:endParaRPr lang="en-GB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215099" y="4005064"/>
                <a:ext cx="7500990" cy="21270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200" u="sng" dirty="0" smtClean="0"/>
                  <a:t>Example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sz="2200" dirty="0" smtClean="0"/>
                  <a:t>Write the following fractions in its simplest </a:t>
                </a:r>
                <a:r>
                  <a:rPr lang="en-GB" sz="2200" dirty="0" smtClean="0"/>
                  <a:t>form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200" b="0" i="1" smtClean="0">
                              <a:latin typeface="Cambria Math"/>
                            </a:rPr>
                            <m:t>4</m:t>
                          </m:r>
                          <m:sSup>
                            <m:sSupPr>
                              <m:ctrlPr>
                                <a:rPr lang="en-GB" sz="2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2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200" b="0" i="1" smtClean="0">
                              <a:latin typeface="Cambria Math"/>
                            </a:rPr>
                            <m:t>+8</m:t>
                          </m:r>
                          <m:r>
                            <a:rPr lang="en-GB" sz="22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2200" b="0" i="1" smtClean="0">
                              <a:latin typeface="Cambria Math"/>
                            </a:rPr>
                            <m:t>8</m:t>
                          </m:r>
                          <m:sSup>
                            <m:sSupPr>
                              <m:ctrlPr>
                                <a:rPr lang="en-GB" sz="2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2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200" b="0" i="1" smtClean="0">
                              <a:latin typeface="Cambria Math"/>
                            </a:rPr>
                            <m:t>−24</m:t>
                          </m:r>
                          <m:r>
                            <a:rPr lang="en-GB" sz="2200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22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099" y="4005064"/>
                <a:ext cx="7500990" cy="2127057"/>
              </a:xfrm>
              <a:prstGeom prst="rect">
                <a:avLst/>
              </a:prstGeom>
              <a:blipFill rotWithShape="1">
                <a:blip r:embed="rId2"/>
                <a:stretch>
                  <a:fillRect l="-9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4644008" y="5229200"/>
                <a:ext cx="1875257" cy="8613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GB" sz="2400" b="0" i="1" smtClean="0">
                              <a:latin typeface="Cambria Math"/>
                            </a:rPr>
                            <m:t>𝑥</m:t>
                          </m:r>
                          <m:d>
                            <m:dPr>
                              <m:ctrlPr>
                                <a:rPr lang="en-GB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latin typeface="Cambria Math"/>
                                </a:rPr>
                                <m:t>+2</m:t>
                              </m:r>
                            </m:e>
                          </m:d>
                        </m:num>
                        <m:den>
                          <m:r>
                            <a:rPr lang="en-GB" sz="2400" b="0" i="1" smtClean="0">
                              <a:latin typeface="Cambria Math"/>
                            </a:rPr>
                            <m:t>8</m:t>
                          </m:r>
                          <m:r>
                            <a:rPr lang="en-GB" sz="2400" b="0" i="1" smtClean="0">
                              <a:latin typeface="Cambria Math"/>
                            </a:rPr>
                            <m:t>𝑥</m:t>
                          </m:r>
                          <m:d>
                            <m:dPr>
                              <m:ctrlPr>
                                <a:rPr lang="en-GB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latin typeface="Cambria Math"/>
                                </a:rPr>
                                <m:t>−3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5229200"/>
                <a:ext cx="1875257" cy="86132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/>
          <p:cNvCxnSpPr/>
          <p:nvPr/>
        </p:nvCxnSpPr>
        <p:spPr>
          <a:xfrm>
            <a:off x="5226976" y="5414626"/>
            <a:ext cx="301840" cy="12718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226976" y="5843654"/>
            <a:ext cx="301840" cy="12718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6516216" y="5229200"/>
                <a:ext cx="1702454" cy="8613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GB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latin typeface="Cambria Math"/>
                                </a:rPr>
                                <m:t>+2</m:t>
                              </m:r>
                            </m:e>
                          </m:d>
                        </m:num>
                        <m:den>
                          <m:r>
                            <a:rPr lang="en-GB" sz="2400" b="0" i="1" smtClean="0">
                              <a:latin typeface="Cambria Math"/>
                            </a:rPr>
                            <m:t>2</m:t>
                          </m:r>
                          <m:d>
                            <m:dPr>
                              <m:ctrlPr>
                                <a:rPr lang="en-GB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latin typeface="Cambria Math"/>
                                </a:rPr>
                                <m:t>−3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6216" y="5229200"/>
                <a:ext cx="1702454" cy="86132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/>
          <p:cNvCxnSpPr/>
          <p:nvPr/>
        </p:nvCxnSpPr>
        <p:spPr>
          <a:xfrm>
            <a:off x="6861049" y="6090526"/>
            <a:ext cx="1311351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004048" y="5373216"/>
            <a:ext cx="301840" cy="12718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004048" y="5843096"/>
            <a:ext cx="301840" cy="12718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932040" y="5877272"/>
            <a:ext cx="301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C00000"/>
                </a:solidFill>
              </a:rPr>
              <a:t>2</a:t>
            </a:r>
            <a:endParaRPr lang="en-GB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241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28596" y="1733527"/>
            <a:ext cx="9715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 smtClean="0"/>
              <a:t>(</a:t>
            </a:r>
            <a:r>
              <a:rPr lang="en-GB" dirty="0" err="1" smtClean="0"/>
              <a:t>i</a:t>
            </a:r>
            <a:r>
              <a:rPr lang="en-GB" dirty="0" smtClean="0"/>
              <a:t>)</a:t>
            </a:r>
            <a:endParaRPr lang="en-GB" dirty="0"/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1231882" y="1571612"/>
          <a:ext cx="1749425" cy="1090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name="Equation" r:id="rId3" imgW="711000" imgH="444240" progId="Equation.3">
                  <p:embed/>
                </p:oleObj>
              </mc:Choice>
              <mc:Fallback>
                <p:oleObj name="Equation" r:id="rId3" imgW="7110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1882" y="1571612"/>
                        <a:ext cx="1749425" cy="1090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57158" y="3190873"/>
            <a:ext cx="7254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 smtClean="0"/>
              <a:t>(ii</a:t>
            </a:r>
            <a:r>
              <a:rPr lang="en-GB" dirty="0"/>
              <a:t>)</a:t>
            </a:r>
          </a:p>
        </p:txBody>
      </p:sp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1217613" y="3040063"/>
          <a:ext cx="1779587" cy="109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Equation" r:id="rId5" imgW="723600" imgH="444240" progId="Equation.3">
                  <p:embed/>
                </p:oleObj>
              </mc:Choice>
              <mc:Fallback>
                <p:oleObj name="Equation" r:id="rId5" imgW="7236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7613" y="3040063"/>
                        <a:ext cx="1779587" cy="1093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28596" y="428604"/>
            <a:ext cx="75009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u="sng" dirty="0" smtClean="0"/>
              <a:t>Questions</a:t>
            </a:r>
            <a:endParaRPr lang="en-GB" sz="2000" u="sng" dirty="0" smtClean="0"/>
          </a:p>
          <a:p>
            <a:pPr>
              <a:lnSpc>
                <a:spcPct val="150000"/>
              </a:lnSpc>
            </a:pPr>
            <a:r>
              <a:rPr lang="en-GB" sz="2000" dirty="0" smtClean="0"/>
              <a:t>1. Write </a:t>
            </a:r>
            <a:r>
              <a:rPr lang="en-GB" sz="2000" dirty="0" smtClean="0"/>
              <a:t>each of the following fractions in their simplest form</a:t>
            </a:r>
            <a:endParaRPr lang="en-GB" sz="2000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57158" y="4557725"/>
            <a:ext cx="7254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 smtClean="0"/>
              <a:t>(iii</a:t>
            </a:r>
            <a:r>
              <a:rPr lang="en-GB" dirty="0"/>
              <a:t>)</a:t>
            </a:r>
          </a:p>
        </p:txBody>
      </p:sp>
      <p:graphicFrame>
        <p:nvGraphicFramePr>
          <p:cNvPr id="8" name="Object 5"/>
          <p:cNvGraphicFramePr>
            <a:graphicFrameLocks noChangeAspect="1"/>
          </p:cNvGraphicFramePr>
          <p:nvPr/>
        </p:nvGraphicFramePr>
        <p:xfrm>
          <a:off x="1123950" y="4406900"/>
          <a:ext cx="1966913" cy="109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Equation" r:id="rId7" imgW="799920" imgH="444240" progId="Equation.3">
                  <p:embed/>
                </p:oleObj>
              </mc:Choice>
              <mc:Fallback>
                <p:oleObj name="Equation" r:id="rId7" imgW="79992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3950" y="4406900"/>
                        <a:ext cx="1966913" cy="1093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220072" y="1659561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Answer =</a:t>
            </a:r>
            <a:endParaRPr lang="en-GB" sz="20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6444208" y="2516860"/>
            <a:ext cx="194421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220072" y="3159747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Answer =</a:t>
            </a:r>
            <a:endParaRPr lang="en-GB" sz="2000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6444208" y="4017046"/>
            <a:ext cx="194421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220072" y="4659933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Answer =</a:t>
            </a:r>
            <a:endParaRPr lang="en-GB" sz="20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6444208" y="5517232"/>
            <a:ext cx="194421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0298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462683" y="699493"/>
            <a:ext cx="7254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 smtClean="0"/>
              <a:t>(iv)</a:t>
            </a:r>
            <a:endParaRPr lang="en-GB" dirty="0"/>
          </a:p>
        </p:txBody>
      </p:sp>
      <p:graphicFrame>
        <p:nvGraphicFramePr>
          <p:cNvPr id="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4213337"/>
              </p:ext>
            </p:extLst>
          </p:nvPr>
        </p:nvGraphicFramePr>
        <p:xfrm>
          <a:off x="1259632" y="548680"/>
          <a:ext cx="1905000" cy="109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3" imgW="774360" imgH="444240" progId="Equation.3">
                  <p:embed/>
                </p:oleObj>
              </mc:Choice>
              <mc:Fallback>
                <p:oleObj name="Equation" r:id="rId3" imgW="77436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548680"/>
                        <a:ext cx="1905000" cy="1093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32526" y="2199679"/>
            <a:ext cx="7254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 smtClean="0"/>
              <a:t>(v)</a:t>
            </a:r>
            <a:endParaRPr lang="en-GB" dirty="0"/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771823"/>
              </p:ext>
            </p:extLst>
          </p:nvPr>
        </p:nvGraphicFramePr>
        <p:xfrm>
          <a:off x="1199307" y="2048868"/>
          <a:ext cx="1966913" cy="109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5" imgW="799920" imgH="444240" progId="Equation.3">
                  <p:embed/>
                </p:oleObj>
              </mc:Choice>
              <mc:Fallback>
                <p:oleObj name="Equation" r:id="rId5" imgW="79992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9307" y="2048868"/>
                        <a:ext cx="1966913" cy="1093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91256" y="3556999"/>
            <a:ext cx="7254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 smtClean="0"/>
              <a:t>(vi)</a:t>
            </a:r>
            <a:endParaRPr lang="en-GB" dirty="0"/>
          </a:p>
        </p:txBody>
      </p:sp>
      <p:graphicFrame>
        <p:nvGraphicFramePr>
          <p:cNvPr id="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8327395"/>
              </p:ext>
            </p:extLst>
          </p:nvPr>
        </p:nvGraphicFramePr>
        <p:xfrm>
          <a:off x="1080245" y="3406180"/>
          <a:ext cx="2124075" cy="109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7" imgW="863280" imgH="444240" progId="Equation.3">
                  <p:embed/>
                </p:oleObj>
              </mc:Choice>
              <mc:Fallback>
                <p:oleObj name="Equation" r:id="rId7" imgW="86328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0245" y="3406180"/>
                        <a:ext cx="2124075" cy="1093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220072" y="699493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Answer =</a:t>
            </a:r>
            <a:endParaRPr lang="en-GB" sz="20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6444208" y="1556792"/>
            <a:ext cx="194421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220072" y="2199679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Answer =</a:t>
            </a:r>
            <a:endParaRPr lang="en-GB" sz="20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6444208" y="3056978"/>
            <a:ext cx="194421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220072" y="3699865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Answer =</a:t>
            </a:r>
            <a:endParaRPr lang="en-GB" sz="2000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6444208" y="4557164"/>
            <a:ext cx="194421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7349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741</Words>
  <Application>Microsoft Office PowerPoint</Application>
  <PresentationFormat>On-screen Show (4:3)</PresentationFormat>
  <Paragraphs>125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Equation</vt:lpstr>
      <vt:lpstr>Quadratics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Quadratics</dc:title>
  <dc:creator>S.Cooper</dc:creator>
  <cp:lastModifiedBy>S.Cooper</cp:lastModifiedBy>
  <cp:revision>9</cp:revision>
  <dcterms:created xsi:type="dcterms:W3CDTF">2012-11-06T10:02:10Z</dcterms:created>
  <dcterms:modified xsi:type="dcterms:W3CDTF">2012-11-06T12:21:56Z</dcterms:modified>
</cp:coreProperties>
</file>