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5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58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49D0-6FFD-4A28-B9D9-A96D7FA6497D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0B39-185B-49F8-8107-9AC276D0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91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49D0-6FFD-4A28-B9D9-A96D7FA6497D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0B39-185B-49F8-8107-9AC276D0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16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49D0-6FFD-4A28-B9D9-A96D7FA6497D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0B39-185B-49F8-8107-9AC276D0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43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49D0-6FFD-4A28-B9D9-A96D7FA6497D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0B39-185B-49F8-8107-9AC276D0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39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49D0-6FFD-4A28-B9D9-A96D7FA6497D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0B39-185B-49F8-8107-9AC276D0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8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49D0-6FFD-4A28-B9D9-A96D7FA6497D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0B39-185B-49F8-8107-9AC276D0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21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49D0-6FFD-4A28-B9D9-A96D7FA6497D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0B39-185B-49F8-8107-9AC276D0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77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49D0-6FFD-4A28-B9D9-A96D7FA6497D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0B39-185B-49F8-8107-9AC276D0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67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49D0-6FFD-4A28-B9D9-A96D7FA6497D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0B39-185B-49F8-8107-9AC276D0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65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49D0-6FFD-4A28-B9D9-A96D7FA6497D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0B39-185B-49F8-8107-9AC276D0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83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49D0-6FFD-4A28-B9D9-A96D7FA6497D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A0B39-185B-49F8-8107-9AC276D0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4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949D0-6FFD-4A28-B9D9-A96D7FA6497D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A0B39-185B-49F8-8107-9AC276D0B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95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Inequalities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D278362C-FAAF-4386-90BC-3956BFA4659D}" type="datetime2">
              <a:rPr lang="en-GB" smtClean="0"/>
              <a:t>Wednesday, 13 November 2013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01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7504" y="21967"/>
                <a:ext cx="6336704" cy="6524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GB" sz="2200" u="sng" dirty="0" smtClean="0"/>
                  <a:t>Questions</a:t>
                </a:r>
              </a:p>
              <a:p>
                <a:pPr marL="342900" indent="-342900">
                  <a:lnSpc>
                    <a:spcPct val="200000"/>
                  </a:lnSpc>
                  <a:buAutoNum type="arabicPeriod"/>
                </a:pPr>
                <a:r>
                  <a:rPr lang="en-GB" sz="2200" dirty="0" smtClean="0"/>
                  <a:t>Solve each of the following inequalities</a:t>
                </a:r>
              </a:p>
              <a:p>
                <a:pPr marL="342900" indent="-342900">
                  <a:lnSpc>
                    <a:spcPct val="250000"/>
                  </a:lnSpc>
                  <a:buAutoNum type="alphaLcParenR"/>
                </a:pP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4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+8&lt;24</m:t>
                    </m:r>
                  </m:oMath>
                </a14:m>
                <a:endParaRPr lang="en-GB" sz="2200" b="0" dirty="0" smtClean="0"/>
              </a:p>
              <a:p>
                <a:pPr marL="342900" indent="-342900">
                  <a:lnSpc>
                    <a:spcPct val="250000"/>
                  </a:lnSpc>
                  <a:buAutoNum type="alphaLcParenR"/>
                </a:pPr>
                <a:r>
                  <a:rPr lang="en-GB" sz="2200" dirty="0"/>
                  <a:t>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3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+1≥2</m:t>
                    </m:r>
                    <m:r>
                      <a:rPr lang="en-GB" sz="22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  <a:ea typeface="Cambria Math"/>
                      </a:rPr>
                      <m:t>−3</m:t>
                    </m:r>
                  </m:oMath>
                </a14:m>
                <a:endParaRPr lang="en-GB" sz="2200" b="0" dirty="0" smtClean="0">
                  <a:ea typeface="Cambria Math"/>
                </a:endParaRPr>
              </a:p>
              <a:p>
                <a:pPr marL="342900" indent="-342900">
                  <a:lnSpc>
                    <a:spcPct val="250000"/>
                  </a:lnSpc>
                  <a:buAutoNum type="alphaLcParenR"/>
                </a:pPr>
                <a14:m>
                  <m:oMath xmlns:m="http://schemas.openxmlformats.org/officeDocument/2006/math">
                    <m:r>
                      <a:rPr lang="en-GB" sz="2200" b="0" i="1" dirty="0" smtClean="0">
                        <a:latin typeface="Cambria Math"/>
                      </a:rPr>
                      <m:t>5</m:t>
                    </m:r>
                    <m:r>
                      <a:rPr lang="en-GB" sz="2200" b="0" i="1" dirty="0" smtClean="0">
                        <a:latin typeface="Cambria Math"/>
                      </a:rPr>
                      <m:t>𝑥</m:t>
                    </m:r>
                    <m:r>
                      <a:rPr lang="en-GB" sz="2200" b="0" i="1" dirty="0" smtClean="0">
                        <a:latin typeface="Cambria Math"/>
                      </a:rPr>
                      <m:t>+2&gt;2</m:t>
                    </m:r>
                    <m:r>
                      <a:rPr lang="en-GB" sz="2200" b="0" i="1" dirty="0" smtClean="0">
                        <a:latin typeface="Cambria Math"/>
                      </a:rPr>
                      <m:t>𝑥</m:t>
                    </m:r>
                    <m:r>
                      <a:rPr lang="en-GB" sz="2200" b="0" i="1" dirty="0" smtClean="0">
                        <a:latin typeface="Cambria Math"/>
                      </a:rPr>
                      <m:t>+14</m:t>
                    </m:r>
                  </m:oMath>
                </a14:m>
                <a:endParaRPr lang="en-GB" sz="2200" b="0" dirty="0" smtClean="0"/>
              </a:p>
              <a:p>
                <a:pPr marL="342900" indent="-342900">
                  <a:lnSpc>
                    <a:spcPct val="250000"/>
                  </a:lnSpc>
                  <a:buAutoNum type="alphaLcParenR"/>
                </a:pP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3</m:t>
                    </m:r>
                    <m:r>
                      <a:rPr lang="en-GB" sz="2200" i="1" dirty="0" smtClean="0">
                        <a:latin typeface="Cambria Math"/>
                      </a:rPr>
                      <m:t>𝑡</m:t>
                    </m:r>
                    <m:r>
                      <a:rPr lang="en-GB" sz="2200" i="1" dirty="0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GB" sz="2200" i="1" dirty="0" smtClean="0">
                        <a:latin typeface="Cambria Math"/>
                      </a:rPr>
                      <m:t>25−2</m:t>
                    </m:r>
                    <m:r>
                      <a:rPr lang="en-GB" sz="2200" i="1" dirty="0" smtClean="0">
                        <a:latin typeface="Cambria Math"/>
                      </a:rPr>
                      <m:t>𝑡</m:t>
                    </m:r>
                  </m:oMath>
                </a14:m>
                <a:endParaRPr lang="en-GB" sz="2200" dirty="0" smtClean="0"/>
              </a:p>
              <a:p>
                <a:pPr marL="342900" indent="-342900">
                  <a:lnSpc>
                    <a:spcPct val="250000"/>
                  </a:lnSpc>
                  <a:buAutoNum type="alphaLcParenR"/>
                </a:pP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𝑢</m:t>
                    </m:r>
                    <m:r>
                      <a:rPr lang="en-GB" sz="2200" b="0" i="1" dirty="0" smtClean="0">
                        <a:latin typeface="Cambria Math"/>
                      </a:rPr>
                      <m:t>−5&gt;37−5</m:t>
                    </m:r>
                    <m:r>
                      <a:rPr lang="en-GB" sz="2200" b="0" i="1" dirty="0" smtClean="0">
                        <a:latin typeface="Cambria Math"/>
                      </a:rPr>
                      <m:t>𝑢</m:t>
                    </m:r>
                  </m:oMath>
                </a14:m>
                <a:endParaRPr lang="en-GB" sz="2200" b="0" dirty="0" smtClean="0"/>
              </a:p>
              <a:p>
                <a:pPr marL="342900" indent="-342900">
                  <a:lnSpc>
                    <a:spcPct val="250000"/>
                  </a:lnSpc>
                  <a:buAutoNum type="alphaLcParenR"/>
                </a:pP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5</m:t>
                    </m:r>
                    <m:r>
                      <a:rPr lang="en-GB" sz="2200" i="1" dirty="0" smtClean="0">
                        <a:latin typeface="Cambria Math"/>
                      </a:rPr>
                      <m:t>𝑤</m:t>
                    </m:r>
                    <m:r>
                      <a:rPr lang="en-GB" sz="2200" i="1" dirty="0" smtClean="0">
                        <a:latin typeface="Cambria Math"/>
                      </a:rPr>
                      <m:t>+12≤8</m:t>
                    </m:r>
                    <m:r>
                      <a:rPr lang="en-GB" sz="2200" i="1" dirty="0" smtClean="0">
                        <a:latin typeface="Cambria Math"/>
                      </a:rPr>
                      <m:t>𝑤</m:t>
                    </m:r>
                    <m:r>
                      <a:rPr lang="en-GB" sz="2200" i="1" dirty="0" smtClean="0">
                        <a:latin typeface="Cambria Math"/>
                      </a:rPr>
                      <m:t>+6</m:t>
                    </m:r>
                  </m:oMath>
                </a14:m>
                <a:endParaRPr lang="en-GB" sz="2200" b="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1967"/>
                <a:ext cx="6336704" cy="6524863"/>
              </a:xfrm>
              <a:prstGeom prst="rect">
                <a:avLst/>
              </a:prstGeom>
              <a:blipFill rotWithShape="1">
                <a:blip r:embed="rId2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796136" y="17008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660232" y="2070140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96136" y="25649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660232" y="2934236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96136" y="34290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660232" y="3798332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96136" y="429309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660232" y="4662428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96136" y="515719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660232" y="5526524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96136" y="60212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660232" y="6390620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70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404664"/>
                <a:ext cx="9001000" cy="5170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300000"/>
                  </a:lnSpc>
                </a:pPr>
                <a:r>
                  <a:rPr lang="en-GB" sz="2200" dirty="0" smtClean="0"/>
                  <a:t>2. Solve each of the following inequalities</a:t>
                </a:r>
              </a:p>
              <a:p>
                <a:pPr marL="342900" indent="-342900">
                  <a:lnSpc>
                    <a:spcPct val="300000"/>
                  </a:lnSpc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+8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+15&lt;0</m:t>
                    </m:r>
                  </m:oMath>
                </a14:m>
                <a:endParaRPr lang="en-GB" sz="2200" b="0" dirty="0" smtClean="0"/>
              </a:p>
              <a:p>
                <a:pPr marL="342900" indent="-342900">
                  <a:lnSpc>
                    <a:spcPct val="300000"/>
                  </a:lnSpc>
                  <a:buAutoNum type="alphaLcParenR"/>
                </a:pPr>
                <a:r>
                  <a:rPr lang="en-GB" sz="2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/>
                      </a:rPr>
                      <m:t>+</m:t>
                    </m:r>
                    <m:r>
                      <a:rPr lang="en-GB" sz="2200" i="1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−12</m:t>
                    </m:r>
                    <m:r>
                      <a:rPr lang="en-GB" sz="2200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GB" sz="2200" i="1">
                        <a:latin typeface="Cambria Math"/>
                      </a:rPr>
                      <m:t>0</m:t>
                    </m:r>
                  </m:oMath>
                </a14:m>
                <a:endParaRPr lang="en-GB" sz="2200" dirty="0" smtClean="0"/>
              </a:p>
              <a:p>
                <a:pPr marL="342900" indent="-342900">
                  <a:lnSpc>
                    <a:spcPct val="300000"/>
                  </a:lnSpc>
                  <a:buAutoNum type="alphaLcParenR"/>
                </a:pPr>
                <a:r>
                  <a:rPr lang="en-GB" sz="2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  <m:r>
                          <a:rPr lang="en-GB" sz="2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/>
                      </a:rPr>
                      <m:t>&lt;</m:t>
                    </m:r>
                    <m:r>
                      <a:rPr lang="en-GB" sz="2200" b="0" i="1" smtClean="0">
                        <a:latin typeface="Cambria Math"/>
                      </a:rPr>
                      <m:t>5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+3</m:t>
                    </m:r>
                  </m:oMath>
                </a14:m>
                <a:endParaRPr lang="en-GB" sz="2200" dirty="0" smtClean="0"/>
              </a:p>
              <a:p>
                <a:pPr marL="342900" indent="-342900">
                  <a:lnSpc>
                    <a:spcPct val="300000"/>
                  </a:lnSpc>
                  <a:buAutoNum type="alphaLcParenR"/>
                </a:pPr>
                <a:r>
                  <a:rPr lang="en-GB" sz="2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+3</m:t>
                    </m:r>
                    <m:r>
                      <a:rPr lang="en-GB" sz="2200" i="1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+7</m:t>
                    </m:r>
                    <m:r>
                      <a:rPr lang="en-GB" sz="2200" i="1">
                        <a:latin typeface="Cambria Math"/>
                      </a:rPr>
                      <m:t>&lt;</m:t>
                    </m:r>
                    <m:r>
                      <a:rPr lang="en-GB" sz="2200" b="0" i="1" smtClean="0">
                        <a:latin typeface="Cambria Math"/>
                      </a:rPr>
                      <m:t>14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−23</m:t>
                    </m:r>
                  </m:oMath>
                </a14:m>
                <a:endParaRPr lang="en-GB" sz="220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4664"/>
                <a:ext cx="9001000" cy="5170646"/>
              </a:xfrm>
              <a:prstGeom prst="rect">
                <a:avLst/>
              </a:prstGeom>
              <a:blipFill rotWithShape="1">
                <a:blip r:embed="rId2"/>
                <a:stretch>
                  <a:fillRect l="-8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796136" y="23488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660232" y="2718212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796136" y="34197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660232" y="3789040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6136" y="471585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660232" y="5085184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6136" y="58679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660232" y="6237312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46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404664"/>
                <a:ext cx="734481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200" dirty="0" smtClean="0"/>
                  <a:t>3. Solve the inequality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+8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+6≥3</m:t>
                    </m:r>
                    <m:r>
                      <a:rPr lang="en-GB" sz="22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GB" sz="2200" dirty="0" smtClean="0"/>
                  <a:t> </a:t>
                </a:r>
                <a:endParaRPr lang="en-GB" sz="2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4664"/>
                <a:ext cx="7344816" cy="430887"/>
              </a:xfrm>
              <a:prstGeom prst="rect">
                <a:avLst/>
              </a:prstGeom>
              <a:blipFill rotWithShape="1">
                <a:blip r:embed="rId2"/>
                <a:stretch>
                  <a:fillRect l="-996" t="-8451" b="-26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940152" y="31409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04248" y="3510300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3735" y="3632734"/>
                <a:ext cx="734481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200" dirty="0" smtClean="0"/>
                  <a:t>4. Solve the inequality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  <m:r>
                          <a:rPr lang="en-GB" sz="22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−5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+5≥2</m:t>
                    </m:r>
                    <m:r>
                      <a:rPr lang="en-GB" sz="22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  <a:ea typeface="Cambria Math"/>
                      </a:rPr>
                      <m:t>−1</m:t>
                    </m:r>
                  </m:oMath>
                </a14:m>
                <a:r>
                  <a:rPr lang="en-GB" sz="2200" dirty="0" smtClean="0"/>
                  <a:t> </a:t>
                </a:r>
                <a:endParaRPr lang="en-GB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35" y="3632734"/>
                <a:ext cx="7344816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1079" t="-8451" b="-26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912367" y="636903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776463" y="6738370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2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404664"/>
                <a:ext cx="734481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200" dirty="0" smtClean="0"/>
                  <a:t>5. Solve the inequality  </a:t>
                </a:r>
                <a14:m>
                  <m:oMath xmlns:m="http://schemas.openxmlformats.org/officeDocument/2006/math">
                    <m:r>
                      <a:rPr lang="en-GB" sz="220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GB" sz="2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200" b="0" i="1" smtClean="0">
                            <a:latin typeface="Cambria Math"/>
                          </a:rPr>
                          <m:t>+4</m:t>
                        </m:r>
                      </m:e>
                    </m:d>
                    <m:r>
                      <a:rPr lang="en-GB" sz="2200" b="0" i="1" smtClean="0">
                        <a:latin typeface="Cambria Math"/>
                      </a:rPr>
                      <m:t>&lt;4−2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200" dirty="0" smtClean="0"/>
                  <a:t> </a:t>
                </a:r>
                <a:endParaRPr lang="en-GB" sz="2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4664"/>
                <a:ext cx="7344816" cy="430887"/>
              </a:xfrm>
              <a:prstGeom prst="rect">
                <a:avLst/>
              </a:prstGeom>
              <a:blipFill rotWithShape="1">
                <a:blip r:embed="rId2"/>
                <a:stretch>
                  <a:fillRect l="-996" t="-8451" b="-26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940152" y="31409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04248" y="3510300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40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1370" y="116632"/>
                <a:ext cx="7500990" cy="1615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GB" sz="2200" u="sng" dirty="0" smtClean="0"/>
                  <a:t>Solving inequalities</a:t>
                </a:r>
                <a:endParaRPr lang="en-GB" sz="2200" dirty="0"/>
              </a:p>
              <a:p>
                <a:pPr>
                  <a:lnSpc>
                    <a:spcPct val="150000"/>
                  </a:lnSpc>
                </a:pPr>
                <a:r>
                  <a:rPr lang="en-GB" sz="2200" u="sng" dirty="0"/>
                  <a:t>Example</a:t>
                </a:r>
                <a:endParaRPr lang="en-GB" sz="2200" dirty="0"/>
              </a:p>
              <a:p>
                <a:pPr>
                  <a:lnSpc>
                    <a:spcPct val="150000"/>
                  </a:lnSpc>
                </a:pPr>
                <a:r>
                  <a:rPr lang="en-GB" sz="2200" dirty="0"/>
                  <a:t>Solve the inequality </a:t>
                </a:r>
                <a:r>
                  <a:rPr lang="en-GB" sz="2200" dirty="0" smtClean="0"/>
                  <a:t>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2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+4&lt;17</m:t>
                    </m:r>
                  </m:oMath>
                </a14:m>
                <a:endParaRPr lang="en-GB" sz="2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70" y="116632"/>
                <a:ext cx="7500990" cy="1615827"/>
              </a:xfrm>
              <a:prstGeom prst="rect">
                <a:avLst/>
              </a:prstGeom>
              <a:blipFill rotWithShape="1">
                <a:blip r:embed="rId2"/>
                <a:stretch>
                  <a:fillRect l="-975" b="-33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3215" y="3645024"/>
                <a:ext cx="4572000" cy="10547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u="sng" dirty="0" smtClean="0"/>
                  <a:t>Example</a:t>
                </a:r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Solve the inequality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3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−1≤2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+4</m:t>
                    </m:r>
                  </m:oMath>
                </a14:m>
                <a:r>
                  <a:rPr lang="en-GB" sz="2200" dirty="0" smtClean="0"/>
                  <a:t> </a:t>
                </a:r>
                <a:endParaRPr lang="en-GB" sz="22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15" y="3645024"/>
                <a:ext cx="4572000" cy="1054712"/>
              </a:xfrm>
              <a:prstGeom prst="rect">
                <a:avLst/>
              </a:prstGeom>
              <a:blipFill rotWithShape="1">
                <a:blip r:embed="rId3"/>
                <a:stretch>
                  <a:fillRect l="-1733" b="-10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85431" y="1844824"/>
                <a:ext cx="173368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2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+4&lt;17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431" y="1844824"/>
                <a:ext cx="1733680" cy="4308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83999" y="2276872"/>
                <a:ext cx="173368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2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&lt;17−4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999" y="2276872"/>
                <a:ext cx="1733680" cy="4308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089487" y="2708920"/>
                <a:ext cx="124277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2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&lt;13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487" y="2708920"/>
                <a:ext cx="1242776" cy="4308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226339" y="3140968"/>
                <a:ext cx="114499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&lt;6.5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339" y="3140968"/>
                <a:ext cx="1144993" cy="4308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99792" y="4829090"/>
                <a:ext cx="20486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</a:rPr>
                      <m:t>3</m:t>
                    </m:r>
                    <m:r>
                      <a:rPr lang="en-GB" sz="2000" i="1" smtClean="0">
                        <a:latin typeface="Cambria Math"/>
                      </a:rPr>
                      <m:t>𝑥</m:t>
                    </m:r>
                    <m:r>
                      <a:rPr lang="en-GB" sz="2000" i="1" smtClean="0">
                        <a:latin typeface="Cambria Math"/>
                      </a:rPr>
                      <m:t>−2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i="1">
                        <a:latin typeface="Cambria Math"/>
                      </a:rPr>
                      <m:t>≤4</m:t>
                    </m:r>
                    <m:r>
                      <a:rPr lang="en-GB" sz="2000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829090"/>
                <a:ext cx="2048638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419872" y="5261138"/>
                <a:ext cx="8638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i="1">
                        <a:latin typeface="Cambria Math"/>
                      </a:rPr>
                      <m:t>≤</m:t>
                    </m:r>
                    <m:r>
                      <a:rPr lang="en-GB" sz="2000" b="0" i="1" smtClean="0">
                        <a:latin typeface="Cambria Math"/>
                      </a:rPr>
                      <m:t>5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261138"/>
                <a:ext cx="863891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388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  <p:bldP spid="7" grpId="0"/>
      <p:bldP spid="9" grpId="0"/>
      <p:bldP spid="2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528" y="260648"/>
                <a:ext cx="7786742" cy="2631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u="sng" dirty="0" smtClean="0"/>
                  <a:t>Example</a:t>
                </a:r>
                <a:endParaRPr lang="en-GB" sz="2200" dirty="0"/>
              </a:p>
              <a:p>
                <a:pPr>
                  <a:lnSpc>
                    <a:spcPct val="150000"/>
                  </a:lnSpc>
                </a:pPr>
                <a:r>
                  <a:rPr lang="en-GB" sz="2200" dirty="0"/>
                  <a:t>Solve each of the following </a:t>
                </a:r>
                <a:r>
                  <a:rPr lang="en-GB" sz="2200" dirty="0" smtClean="0"/>
                  <a:t>inequalities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(</a:t>
                </a:r>
                <a:r>
                  <a:rPr lang="en-GB" sz="2200" dirty="0" err="1" smtClean="0"/>
                  <a:t>i</a:t>
                </a:r>
                <a:r>
                  <a:rPr lang="en-GB" sz="2200" dirty="0" smtClean="0"/>
                  <a:t>)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4</m:t>
                    </m:r>
                    <m:d>
                      <m:d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200" b="0" i="1" smtClean="0"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en-GB" sz="2200" b="0" i="1" smtClean="0">
                        <a:latin typeface="Cambria Math"/>
                        <a:ea typeface="Cambria Math"/>
                      </a:rPr>
                      <m:t>≥3</m:t>
                    </m:r>
                    <m:d>
                      <m:dPr>
                        <m:ctrlPr>
                          <a:rPr lang="en-GB" sz="22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10−</m:t>
                        </m:r>
                        <m:r>
                          <a:rPr lang="en-GB" sz="22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(ii)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&lt;16</m:t>
                    </m:r>
                  </m:oMath>
                </a14:m>
                <a:endParaRPr lang="en-GB" sz="2200" dirty="0"/>
              </a:p>
              <a:p>
                <a:pPr>
                  <a:lnSpc>
                    <a:spcPct val="150000"/>
                  </a:lnSpc>
                </a:pPr>
                <a:endParaRPr lang="en-GB" sz="2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0648"/>
                <a:ext cx="7786742" cy="2631490"/>
              </a:xfrm>
              <a:prstGeom prst="rect">
                <a:avLst/>
              </a:prstGeom>
              <a:blipFill rotWithShape="1">
                <a:blip r:embed="rId2"/>
                <a:stretch>
                  <a:fillRect l="-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51520" y="2492896"/>
                <a:ext cx="315028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200" dirty="0" smtClean="0"/>
                  <a:t>(</a:t>
                </a:r>
                <a:r>
                  <a:rPr lang="en-GB" sz="2200" dirty="0" err="1" smtClean="0"/>
                  <a:t>i</a:t>
                </a:r>
                <a:r>
                  <a:rPr lang="en-GB" sz="2200" dirty="0"/>
                  <a:t>)  </a:t>
                </a:r>
                <a14:m>
                  <m:oMath xmlns:m="http://schemas.openxmlformats.org/officeDocument/2006/math">
                    <m:r>
                      <a:rPr lang="en-GB" sz="2200" i="1">
                        <a:latin typeface="Cambria Math"/>
                      </a:rPr>
                      <m:t>4</m:t>
                    </m:r>
                    <m:d>
                      <m:dPr>
                        <m:ctrlPr>
                          <a:rPr lang="en-GB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i="1">
                            <a:latin typeface="Cambria Math"/>
                          </a:rPr>
                          <m:t>𝑥</m:t>
                        </m:r>
                        <m:r>
                          <a:rPr lang="en-GB" sz="2200" i="1"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en-GB" sz="2200" i="1">
                        <a:latin typeface="Cambria Math"/>
                        <a:ea typeface="Cambria Math"/>
                      </a:rPr>
                      <m:t>≥3</m:t>
                    </m:r>
                    <m:d>
                      <m:dPr>
                        <m:ctrlPr>
                          <a:rPr lang="en-GB" sz="22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200" i="1">
                            <a:latin typeface="Cambria Math"/>
                            <a:ea typeface="Cambria Math"/>
                          </a:rPr>
                          <m:t>10−</m:t>
                        </m:r>
                        <m:r>
                          <a:rPr lang="en-GB" sz="22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GB" sz="2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492896"/>
                <a:ext cx="3150286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2321" t="-8451" b="-26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3568" y="2780928"/>
                <a:ext cx="5394169" cy="21236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200" i="1" smtClean="0">
                        <a:latin typeface="Cambria Math"/>
                      </a:rPr>
                      <m:t>4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−12≥30−3</m:t>
                    </m:r>
                    <m:r>
                      <a:rPr lang="en-GB" sz="22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GB" sz="2200" dirty="0" smtClean="0"/>
                  <a:t>         </a:t>
                </a:r>
                <a:r>
                  <a:rPr lang="en-GB" sz="2200" dirty="0" smtClean="0">
                    <a:solidFill>
                      <a:srgbClr val="FF0000"/>
                    </a:solidFill>
                  </a:rPr>
                  <a:t>remove the brackets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4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+3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  <a:ea typeface="Cambria Math"/>
                      </a:rPr>
                      <m:t>≥30+12</m:t>
                    </m:r>
                  </m:oMath>
                </a14:m>
                <a:r>
                  <a:rPr lang="en-GB" sz="2200" dirty="0" smtClean="0"/>
                  <a:t>         </a:t>
                </a:r>
                <a:r>
                  <a:rPr lang="en-GB" sz="2200" dirty="0" smtClean="0">
                    <a:solidFill>
                      <a:srgbClr val="FF0000"/>
                    </a:solidFill>
                  </a:rPr>
                  <a:t>collect like terms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200" b="0" dirty="0" smtClean="0"/>
                  <a:t>        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7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  <a:ea typeface="Cambria Math"/>
                      </a:rPr>
                      <m:t>≥42</m:t>
                    </m:r>
                  </m:oMath>
                </a14:m>
                <a:r>
                  <a:rPr lang="en-GB" sz="2200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             </a:t>
                </a:r>
                <a14:m>
                  <m:oMath xmlns:m="http://schemas.openxmlformats.org/officeDocument/2006/math">
                    <m:r>
                      <a:rPr lang="en-GB" sz="2200" i="1">
                        <a:latin typeface="Cambria Math"/>
                      </a:rPr>
                      <m:t>𝑥</m:t>
                    </m:r>
                    <m:r>
                      <a:rPr lang="en-GB" sz="2200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GB" sz="2200" b="0" i="1" smtClean="0">
                        <a:latin typeface="Cambria Math"/>
                        <a:ea typeface="Cambria Math"/>
                      </a:rPr>
                      <m:t>6</m:t>
                    </m:r>
                  </m:oMath>
                </a14:m>
                <a:r>
                  <a:rPr lang="en-GB" sz="2200" dirty="0"/>
                  <a:t> </a:t>
                </a:r>
                <a:r>
                  <a:rPr lang="en-GB" sz="2200" dirty="0" smtClean="0"/>
                  <a:t>                     </a:t>
                </a:r>
                <a:r>
                  <a:rPr lang="en-GB" sz="2200" dirty="0" smtClean="0">
                    <a:solidFill>
                      <a:srgbClr val="FF0000"/>
                    </a:solidFill>
                  </a:rPr>
                  <a:t>Divide out</a:t>
                </a:r>
                <a:endParaRPr lang="en-GB" sz="2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780928"/>
                <a:ext cx="5394169" cy="2123658"/>
              </a:xfrm>
              <a:prstGeom prst="rect">
                <a:avLst/>
              </a:prstGeom>
              <a:blipFill rotWithShape="1">
                <a:blip r:embed="rId4"/>
                <a:stretch>
                  <a:fillRect r="-678" b="-20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57777" y="4797152"/>
                <a:ext cx="2314223" cy="10547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(ii)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i="1">
                        <a:latin typeface="Cambria Math"/>
                      </a:rPr>
                      <m:t>&lt;16</m:t>
                    </m:r>
                  </m:oMath>
                </a14:m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200" b="0" dirty="0" smtClean="0"/>
                  <a:t>     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&lt;4, 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&gt;−4</m:t>
                    </m:r>
                  </m:oMath>
                </a14:m>
                <a:endParaRPr lang="en-GB" sz="2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77" y="4797152"/>
                <a:ext cx="2314223" cy="1054712"/>
              </a:xfrm>
              <a:prstGeom prst="rect">
                <a:avLst/>
              </a:prstGeom>
              <a:blipFill rotWithShape="1">
                <a:blip r:embed="rId5"/>
                <a:stretch>
                  <a:fillRect l="-34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347864" y="4725144"/>
                <a:ext cx="3054106" cy="15625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Alternative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</m:t>
                    </m:r>
                    <m:r>
                      <a:rPr lang="en-GB" sz="2200" i="1">
                        <a:latin typeface="Cambria Math"/>
                      </a:rPr>
                      <m:t>16</m:t>
                    </m:r>
                    <m:r>
                      <a:rPr lang="en-GB" sz="2200" b="0" i="1" smtClean="0">
                        <a:latin typeface="Cambria Math"/>
                      </a:rPr>
                      <m:t>&lt;0</m:t>
                    </m:r>
                  </m:oMath>
                </a14:m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200" b="0" dirty="0" smtClean="0"/>
                  <a:t>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200" b="0" i="1" smtClean="0">
                            <a:latin typeface="Cambria Math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200" b="0" i="1" smtClean="0">
                            <a:latin typeface="Cambria Math"/>
                          </a:rPr>
                          <m:t>+4</m:t>
                        </m:r>
                      </m:e>
                    </m:d>
                    <m:r>
                      <a:rPr lang="en-GB" sz="2200" b="0" i="1" smtClean="0">
                        <a:latin typeface="Cambria Math"/>
                      </a:rPr>
                      <m:t>&lt;0</m:t>
                    </m:r>
                  </m:oMath>
                </a14:m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                 </a:t>
                </a:r>
                <a14:m>
                  <m:oMath xmlns:m="http://schemas.openxmlformats.org/officeDocument/2006/math">
                    <m:r>
                      <a:rPr lang="en-GB" sz="2200" i="1">
                        <a:latin typeface="Cambria Math"/>
                      </a:rPr>
                      <m:t>𝑥</m:t>
                    </m:r>
                    <m:r>
                      <a:rPr lang="en-GB" sz="2200" i="1">
                        <a:latin typeface="Cambria Math"/>
                      </a:rPr>
                      <m:t>&lt;4, </m:t>
                    </m:r>
                    <m:r>
                      <a:rPr lang="en-GB" sz="2200" i="1">
                        <a:latin typeface="Cambria Math"/>
                      </a:rPr>
                      <m:t>𝑥</m:t>
                    </m:r>
                    <m:r>
                      <a:rPr lang="en-GB" sz="2200" i="1">
                        <a:latin typeface="Cambria Math"/>
                      </a:rPr>
                      <m:t>&gt;−4</m:t>
                    </m:r>
                  </m:oMath>
                </a14:m>
                <a:endParaRPr lang="en-GB" sz="2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4725144"/>
                <a:ext cx="3054106" cy="1562544"/>
              </a:xfrm>
              <a:prstGeom prst="rect">
                <a:avLst/>
              </a:prstGeom>
              <a:blipFill rotWithShape="1">
                <a:blip r:embed="rId6"/>
                <a:stretch>
                  <a:fillRect l="-2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6813187" y="5517232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7079672" y="4641273"/>
            <a:ext cx="1308751" cy="1413185"/>
          </a:xfrm>
          <a:custGeom>
            <a:avLst/>
            <a:gdLst>
              <a:gd name="connsiteX0" fmla="*/ 0 w 1066800"/>
              <a:gd name="connsiteY0" fmla="*/ 27709 h 1413185"/>
              <a:gd name="connsiteX1" fmla="*/ 526472 w 1066800"/>
              <a:gd name="connsiteY1" fmla="*/ 1413163 h 1413185"/>
              <a:gd name="connsiteX2" fmla="*/ 1066800 w 1066800"/>
              <a:gd name="connsiteY2" fmla="*/ 0 h 141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0" h="1413185">
                <a:moveTo>
                  <a:pt x="0" y="27709"/>
                </a:moveTo>
                <a:cubicBezTo>
                  <a:pt x="174336" y="722745"/>
                  <a:pt x="348672" y="1417781"/>
                  <a:pt x="526472" y="1413163"/>
                </a:cubicBezTo>
                <a:cubicBezTo>
                  <a:pt x="704272" y="1408545"/>
                  <a:pt x="885536" y="704272"/>
                  <a:pt x="10668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020272" y="5507940"/>
            <a:ext cx="440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-4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028384" y="5507940"/>
            <a:ext cx="440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4" name="Freeform 13"/>
          <p:cNvSpPr/>
          <p:nvPr/>
        </p:nvSpPr>
        <p:spPr>
          <a:xfrm>
            <a:off x="7359944" y="5486400"/>
            <a:ext cx="740715" cy="571055"/>
          </a:xfrm>
          <a:custGeom>
            <a:avLst/>
            <a:gdLst>
              <a:gd name="connsiteX0" fmla="*/ 0 w 1066800"/>
              <a:gd name="connsiteY0" fmla="*/ 27709 h 1413185"/>
              <a:gd name="connsiteX1" fmla="*/ 526472 w 1066800"/>
              <a:gd name="connsiteY1" fmla="*/ 1413163 h 1413185"/>
              <a:gd name="connsiteX2" fmla="*/ 1066800 w 1066800"/>
              <a:gd name="connsiteY2" fmla="*/ 0 h 1413185"/>
              <a:gd name="connsiteX0" fmla="*/ 0 w 852229"/>
              <a:gd name="connsiteY0" fmla="*/ 886691 h 1496815"/>
              <a:gd name="connsiteX1" fmla="*/ 311901 w 852229"/>
              <a:gd name="connsiteY1" fmla="*/ 1413163 h 1496815"/>
              <a:gd name="connsiteX2" fmla="*/ 852229 w 852229"/>
              <a:gd name="connsiteY2" fmla="*/ 0 h 1496815"/>
              <a:gd name="connsiteX0" fmla="*/ 0 w 603778"/>
              <a:gd name="connsiteY0" fmla="*/ 41563 h 589095"/>
              <a:gd name="connsiteX1" fmla="*/ 311901 w 603778"/>
              <a:gd name="connsiteY1" fmla="*/ 568035 h 589095"/>
              <a:gd name="connsiteX2" fmla="*/ 603778 w 603778"/>
              <a:gd name="connsiteY2" fmla="*/ 0 h 589095"/>
              <a:gd name="connsiteX0" fmla="*/ 0 w 603778"/>
              <a:gd name="connsiteY0" fmla="*/ 41563 h 589095"/>
              <a:gd name="connsiteX1" fmla="*/ 311901 w 603778"/>
              <a:gd name="connsiteY1" fmla="*/ 568035 h 589095"/>
              <a:gd name="connsiteX2" fmla="*/ 603778 w 603778"/>
              <a:gd name="connsiteY2" fmla="*/ 0 h 589095"/>
              <a:gd name="connsiteX0" fmla="*/ 0 w 603778"/>
              <a:gd name="connsiteY0" fmla="*/ 41563 h 576696"/>
              <a:gd name="connsiteX1" fmla="*/ 311901 w 603778"/>
              <a:gd name="connsiteY1" fmla="*/ 568035 h 576696"/>
              <a:gd name="connsiteX2" fmla="*/ 603778 w 603778"/>
              <a:gd name="connsiteY2" fmla="*/ 0 h 576696"/>
              <a:gd name="connsiteX0" fmla="*/ 0 w 603778"/>
              <a:gd name="connsiteY0" fmla="*/ 41563 h 571055"/>
              <a:gd name="connsiteX1" fmla="*/ 311901 w 603778"/>
              <a:gd name="connsiteY1" fmla="*/ 568035 h 571055"/>
              <a:gd name="connsiteX2" fmla="*/ 603778 w 603778"/>
              <a:gd name="connsiteY2" fmla="*/ 0 h 571055"/>
              <a:gd name="connsiteX0" fmla="*/ 0 w 603778"/>
              <a:gd name="connsiteY0" fmla="*/ 41563 h 571055"/>
              <a:gd name="connsiteX1" fmla="*/ 311901 w 603778"/>
              <a:gd name="connsiteY1" fmla="*/ 568035 h 571055"/>
              <a:gd name="connsiteX2" fmla="*/ 603778 w 603778"/>
              <a:gd name="connsiteY2" fmla="*/ 0 h 5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3778" h="571055">
                <a:moveTo>
                  <a:pt x="0" y="41563"/>
                </a:moveTo>
                <a:cubicBezTo>
                  <a:pt x="242096" y="611908"/>
                  <a:pt x="211271" y="574962"/>
                  <a:pt x="311901" y="568035"/>
                </a:cubicBezTo>
                <a:cubicBezTo>
                  <a:pt x="412531" y="561108"/>
                  <a:pt x="320875" y="634999"/>
                  <a:pt x="603778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1475656" y="4797152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62567" y="5844921"/>
            <a:ext cx="170943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75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6" name="Text Box 4"/>
              <p:cNvSpPr txBox="1">
                <a:spLocks noChangeArrowheads="1"/>
              </p:cNvSpPr>
              <p:nvPr/>
            </p:nvSpPr>
            <p:spPr bwMode="auto">
              <a:xfrm>
                <a:off x="333375" y="392113"/>
                <a:ext cx="8534400" cy="1708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3000" u="sng" dirty="0" smtClean="0"/>
                  <a:t>Quadratic inequalities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GB" u="sng" dirty="0"/>
                  <a:t>Example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GB" dirty="0"/>
                  <a:t>Find the range of values of x for </a:t>
                </a:r>
                <a:r>
                  <a:rPr lang="en-GB" dirty="0" smtClean="0"/>
                  <a:t>which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6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6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600" b="0" i="1" smtClean="0">
                        <a:latin typeface="Cambria Math"/>
                      </a:rPr>
                      <m:t>−</m:t>
                    </m:r>
                    <m:r>
                      <a:rPr lang="en-GB" sz="2600" b="0" i="1" smtClean="0">
                        <a:latin typeface="Cambria Math"/>
                      </a:rPr>
                      <m:t>𝑥</m:t>
                    </m:r>
                    <m:r>
                      <a:rPr lang="en-GB" sz="2600" b="0" i="1" smtClean="0">
                        <a:latin typeface="Cambria Math"/>
                      </a:rPr>
                      <m:t>−2&gt;0</m:t>
                    </m:r>
                  </m:oMath>
                </a14:m>
                <a:r>
                  <a:rPr lang="en-GB" sz="2600" dirty="0" smtClean="0"/>
                  <a:t> </a:t>
                </a:r>
                <a:endParaRPr lang="en-GB" sz="2600" dirty="0"/>
              </a:p>
            </p:txBody>
          </p:sp>
        </mc:Choice>
        <mc:Fallback xmlns="">
          <p:sp>
            <p:nvSpPr>
              <p:cNvPr id="512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375" y="392113"/>
                <a:ext cx="8534400" cy="1708160"/>
              </a:xfrm>
              <a:prstGeom prst="rect">
                <a:avLst/>
              </a:prstGeom>
              <a:blipFill rotWithShape="1">
                <a:blip r:embed="rId2"/>
                <a:stretch>
                  <a:fillRect l="-1714" t="-4626" b="-640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93713" y="2613025"/>
            <a:ext cx="808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Procedure: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52" name="Text Box 8"/>
              <p:cNvSpPr txBox="1">
                <a:spLocks noChangeArrowheads="1"/>
              </p:cNvSpPr>
              <p:nvPr/>
            </p:nvSpPr>
            <p:spPr bwMode="auto">
              <a:xfrm>
                <a:off x="638175" y="3309938"/>
                <a:ext cx="7721600" cy="891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dirty="0" smtClean="0"/>
                  <a:t>1. Write in the form 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GB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600" b="0" i="1" smtClean="0">
                        <a:latin typeface="Cambria Math"/>
                      </a:rPr>
                      <m:t>+</m:t>
                    </m:r>
                    <m:r>
                      <a:rPr lang="en-GB" sz="2600" b="0" i="1" smtClean="0">
                        <a:latin typeface="Cambria Math"/>
                      </a:rPr>
                      <m:t>𝑏𝑥</m:t>
                    </m:r>
                    <m:r>
                      <a:rPr lang="en-GB" sz="2600" b="0" i="1" smtClean="0">
                        <a:latin typeface="Cambria Math"/>
                      </a:rPr>
                      <m:t>+</m:t>
                    </m:r>
                    <m:r>
                      <a:rPr lang="en-GB" sz="2600" b="0" i="1" smtClean="0">
                        <a:latin typeface="Cambria Math"/>
                      </a:rPr>
                      <m:t>𝑐</m:t>
                    </m:r>
                    <m:r>
                      <a:rPr lang="en-GB" sz="26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GB" dirty="0"/>
                  <a:t>				</a:t>
                </a:r>
                <a:r>
                  <a:rPr lang="en-GB" dirty="0" smtClean="0"/>
                  <a:t>or        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GB" sz="2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6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600" i="1">
                        <a:latin typeface="Cambria Math"/>
                      </a:rPr>
                      <m:t>+</m:t>
                    </m:r>
                    <m:r>
                      <a:rPr lang="en-GB" sz="2600" i="1">
                        <a:latin typeface="Cambria Math"/>
                      </a:rPr>
                      <m:t>𝑏𝑥</m:t>
                    </m:r>
                    <m:r>
                      <a:rPr lang="en-GB" sz="2600" i="1">
                        <a:latin typeface="Cambria Math"/>
                      </a:rPr>
                      <m:t>+</m:t>
                    </m:r>
                    <m:r>
                      <a:rPr lang="en-GB" sz="2600" i="1">
                        <a:latin typeface="Cambria Math"/>
                      </a:rPr>
                      <m:t>𝑐</m:t>
                    </m:r>
                    <m:r>
                      <a:rPr lang="en-GB" sz="2600" b="0" i="1" smtClean="0">
                        <a:latin typeface="Cambria Math"/>
                      </a:rPr>
                      <m:t>&lt;</m:t>
                    </m:r>
                    <m:r>
                      <a:rPr lang="en-GB" sz="2600" i="1">
                        <a:latin typeface="Cambria Math"/>
                      </a:rPr>
                      <m:t>0</m:t>
                    </m:r>
                  </m:oMath>
                </a14:m>
                <a:endParaRPr lang="en-GB" sz="2600" dirty="0"/>
              </a:p>
            </p:txBody>
          </p:sp>
        </mc:Choice>
        <mc:Fallback xmlns="">
          <p:sp>
            <p:nvSpPr>
              <p:cNvPr id="6152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175" y="3309938"/>
                <a:ext cx="7721600" cy="891334"/>
              </a:xfrm>
              <a:prstGeom prst="rect">
                <a:avLst/>
              </a:prstGeom>
              <a:blipFill rotWithShape="1">
                <a:blip r:embed="rId3"/>
                <a:stretch>
                  <a:fillRect l="-1264" t="-3425" b="-1369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55" name="Text Box 11"/>
              <p:cNvSpPr txBox="1">
                <a:spLocks noChangeArrowheads="1"/>
              </p:cNvSpPr>
              <p:nvPr/>
            </p:nvSpPr>
            <p:spPr bwMode="auto">
              <a:xfrm>
                <a:off x="595313" y="4397375"/>
                <a:ext cx="8040687" cy="10618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dirty="0" smtClean="0"/>
                  <a:t>2. Factorise and obtain critical values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 smtClean="0"/>
                  <a:t> for      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GB" dirty="0"/>
                  <a:t>    which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GB" sz="2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6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600" i="1">
                        <a:latin typeface="Cambria Math"/>
                      </a:rPr>
                      <m:t>+</m:t>
                    </m:r>
                    <m:r>
                      <a:rPr lang="en-GB" sz="2600" i="1">
                        <a:latin typeface="Cambria Math"/>
                      </a:rPr>
                      <m:t>𝑏𝑥</m:t>
                    </m:r>
                    <m:r>
                      <a:rPr lang="en-GB" sz="2600" i="1">
                        <a:latin typeface="Cambria Math"/>
                      </a:rPr>
                      <m:t>+</m:t>
                    </m:r>
                    <m:r>
                      <a:rPr lang="en-GB" sz="2600" i="1">
                        <a:latin typeface="Cambria Math"/>
                      </a:rPr>
                      <m:t>𝑐</m:t>
                    </m:r>
                    <m:r>
                      <a:rPr lang="en-GB" sz="2600" b="0" i="1" smtClean="0">
                        <a:latin typeface="Cambria Math"/>
                      </a:rPr>
                      <m:t>=0</m:t>
                    </m:r>
                  </m:oMath>
                </a14:m>
                <a:endParaRPr lang="en-GB" sz="2600" dirty="0"/>
              </a:p>
            </p:txBody>
          </p:sp>
        </mc:Choice>
        <mc:Fallback xmlns="">
          <p:sp>
            <p:nvSpPr>
              <p:cNvPr id="6155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5313" y="4397375"/>
                <a:ext cx="8040687" cy="1061829"/>
              </a:xfrm>
              <a:prstGeom prst="rect">
                <a:avLst/>
              </a:prstGeom>
              <a:blipFill rotWithShape="1">
                <a:blip r:embed="rId4"/>
                <a:stretch>
                  <a:fillRect l="-1213" t="-5143" b="-1085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23888" y="5514975"/>
            <a:ext cx="82438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3. Draw a sketch of the quadratic showing the 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/>
              <a:t>    critical values and make your judgement!</a:t>
            </a:r>
          </a:p>
        </p:txBody>
      </p:sp>
    </p:spTree>
    <p:extLst>
      <p:ext uri="{BB962C8B-B14F-4D97-AF65-F5344CB8AC3E}">
        <p14:creationId xmlns:p14="http://schemas.microsoft.com/office/powerpoint/2010/main" val="117768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5" grpId="0"/>
      <p:bldP spid="61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11560" y="620688"/>
                <a:ext cx="2753767" cy="23083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−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i="1">
                        <a:latin typeface="Cambria Math"/>
                      </a:rPr>
                      <m:t>−2&gt;0</m:t>
                    </m:r>
                  </m:oMath>
                </a14:m>
                <a:endParaRPr lang="en-GB" sz="24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GB" sz="2400" b="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400" dirty="0" err="1" smtClean="0"/>
                  <a:t>Cvs</a:t>
                </a:r>
                <a:r>
                  <a:rPr lang="en-GB" sz="2400" dirty="0" smtClean="0"/>
                  <a:t>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  <m:r>
                      <a:rPr lang="en-GB" sz="2400" i="1" dirty="0" smtClean="0">
                        <a:latin typeface="Cambria Math"/>
                      </a:rPr>
                      <m:t>=2 , </m:t>
                    </m:r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  <m:r>
                      <a:rPr lang="en-GB" sz="2400" i="1" dirty="0" smtClean="0">
                        <a:latin typeface="Cambria Math"/>
                      </a:rPr>
                      <m:t>=−1</m:t>
                    </m:r>
                  </m:oMath>
                </a14:m>
                <a:r>
                  <a:rPr lang="en-GB" sz="2400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/>
                        </a:rPr>
                        <m:t>𝑥</m:t>
                      </m:r>
                      <m:r>
                        <a:rPr lang="en-GB" sz="2400" i="1" dirty="0" smtClean="0">
                          <a:latin typeface="Cambria Math"/>
                        </a:rPr>
                        <m:t>&lt;−1, </m:t>
                      </m:r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  <m:r>
                        <a:rPr lang="en-GB" sz="2400" i="1" dirty="0" smtClean="0">
                          <a:latin typeface="Cambria Math"/>
                        </a:rPr>
                        <m:t>&gt;2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620688"/>
                <a:ext cx="2753767" cy="2308324"/>
              </a:xfrm>
              <a:prstGeom prst="rect">
                <a:avLst/>
              </a:prstGeom>
              <a:blipFill rotWithShape="1">
                <a:blip r:embed="rId2"/>
                <a:stretch>
                  <a:fillRect l="-33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>
            <a:off x="4700668" y="3131184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4967153" y="2255225"/>
            <a:ext cx="1308751" cy="1413185"/>
          </a:xfrm>
          <a:custGeom>
            <a:avLst/>
            <a:gdLst>
              <a:gd name="connsiteX0" fmla="*/ 0 w 1066800"/>
              <a:gd name="connsiteY0" fmla="*/ 27709 h 1413185"/>
              <a:gd name="connsiteX1" fmla="*/ 526472 w 1066800"/>
              <a:gd name="connsiteY1" fmla="*/ 1413163 h 1413185"/>
              <a:gd name="connsiteX2" fmla="*/ 1066800 w 1066800"/>
              <a:gd name="connsiteY2" fmla="*/ 0 h 141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0" h="1413185">
                <a:moveTo>
                  <a:pt x="0" y="27709"/>
                </a:moveTo>
                <a:cubicBezTo>
                  <a:pt x="174336" y="722745"/>
                  <a:pt x="348672" y="1417781"/>
                  <a:pt x="526472" y="1413163"/>
                </a:cubicBezTo>
                <a:cubicBezTo>
                  <a:pt x="704272" y="1408545"/>
                  <a:pt x="885536" y="704272"/>
                  <a:pt x="10668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907753" y="3121892"/>
            <a:ext cx="440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-1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915865" y="3121892"/>
            <a:ext cx="440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cxnSp>
        <p:nvCxnSpPr>
          <p:cNvPr id="9" name="Straight Connector 8"/>
          <p:cNvCxnSpPr>
            <a:stCxn id="4" idx="0"/>
          </p:cNvCxnSpPr>
          <p:nvPr/>
        </p:nvCxnSpPr>
        <p:spPr>
          <a:xfrm>
            <a:off x="4967153" y="2282934"/>
            <a:ext cx="288032" cy="8482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975265" y="2255226"/>
            <a:ext cx="288032" cy="87595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06383" y="2852936"/>
            <a:ext cx="170943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Line Callout 2 14"/>
          <p:cNvSpPr/>
          <p:nvPr/>
        </p:nvSpPr>
        <p:spPr>
          <a:xfrm>
            <a:off x="4710368" y="725872"/>
            <a:ext cx="3131071" cy="576064"/>
          </a:xfrm>
          <a:prstGeom prst="borderCallout2">
            <a:avLst>
              <a:gd name="adj1" fmla="val 18750"/>
              <a:gd name="adj2" fmla="val -68"/>
              <a:gd name="adj3" fmla="val 18750"/>
              <a:gd name="adj4" fmla="val -16667"/>
              <a:gd name="adj5" fmla="val 112500"/>
              <a:gd name="adj6" fmla="val -4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factorise</a:t>
            </a:r>
            <a:endParaRPr lang="en-GB" sz="2200" dirty="0"/>
          </a:p>
        </p:txBody>
      </p:sp>
      <p:sp>
        <p:nvSpPr>
          <p:cNvPr id="16" name="Line Callout 2 15"/>
          <p:cNvSpPr/>
          <p:nvPr/>
        </p:nvSpPr>
        <p:spPr>
          <a:xfrm>
            <a:off x="4710368" y="1442181"/>
            <a:ext cx="3131071" cy="576064"/>
          </a:xfrm>
          <a:prstGeom prst="borderCallout2">
            <a:avLst>
              <a:gd name="adj1" fmla="val 18750"/>
              <a:gd name="adj2" fmla="val -68"/>
              <a:gd name="adj3" fmla="val 18750"/>
              <a:gd name="adj4" fmla="val -16667"/>
              <a:gd name="adj5" fmla="val 112500"/>
              <a:gd name="adj6" fmla="val -4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Obtain the critical values</a:t>
            </a:r>
            <a:endParaRPr lang="en-GB" sz="2200" dirty="0"/>
          </a:p>
        </p:txBody>
      </p:sp>
      <p:sp>
        <p:nvSpPr>
          <p:cNvPr id="17" name="Line Callout 2 16"/>
          <p:cNvSpPr/>
          <p:nvPr/>
        </p:nvSpPr>
        <p:spPr>
          <a:xfrm>
            <a:off x="5348740" y="4221088"/>
            <a:ext cx="3687755" cy="576064"/>
          </a:xfrm>
          <a:prstGeom prst="borderCallout2">
            <a:avLst>
              <a:gd name="adj1" fmla="val 18750"/>
              <a:gd name="adj2" fmla="val -68"/>
              <a:gd name="adj3" fmla="val 18750"/>
              <a:gd name="adj4" fmla="val -16667"/>
              <a:gd name="adj5" fmla="val -112121"/>
              <a:gd name="adj6" fmla="val -669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Place critical values onto curve</a:t>
            </a:r>
            <a:endParaRPr lang="en-GB" sz="2200" dirty="0"/>
          </a:p>
        </p:txBody>
      </p:sp>
      <p:sp>
        <p:nvSpPr>
          <p:cNvPr id="18" name="Line Callout 2 17"/>
          <p:cNvSpPr/>
          <p:nvPr/>
        </p:nvSpPr>
        <p:spPr>
          <a:xfrm>
            <a:off x="1402034" y="3645024"/>
            <a:ext cx="2737917" cy="576064"/>
          </a:xfrm>
          <a:prstGeom prst="borderCallout2">
            <a:avLst>
              <a:gd name="adj1" fmla="val 18750"/>
              <a:gd name="adj2" fmla="val -68"/>
              <a:gd name="adj3" fmla="val 18750"/>
              <a:gd name="adj4" fmla="val -16667"/>
              <a:gd name="adj5" fmla="val -112121"/>
              <a:gd name="adj6" fmla="val -669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Write down solution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17806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147" name="Text Box 4"/>
              <p:cNvSpPr txBox="1">
                <a:spLocks noChangeArrowheads="1"/>
              </p:cNvSpPr>
              <p:nvPr/>
            </p:nvSpPr>
            <p:spPr bwMode="auto">
              <a:xfrm>
                <a:off x="290513" y="434975"/>
                <a:ext cx="8128000" cy="10618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u="sng" dirty="0" smtClean="0"/>
                  <a:t>Example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GB" dirty="0"/>
                  <a:t>Solve the </a:t>
                </a:r>
                <a:r>
                  <a:rPr lang="en-GB" dirty="0" smtClean="0"/>
                  <a:t>inequality  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GB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600" b="0" i="1" smtClean="0">
                        <a:latin typeface="Cambria Math"/>
                      </a:rPr>
                      <m:t>−</m:t>
                    </m:r>
                    <m:r>
                      <a:rPr lang="en-GB" sz="2600" b="0" i="1" smtClean="0">
                        <a:latin typeface="Cambria Math"/>
                      </a:rPr>
                      <m:t>𝑥</m:t>
                    </m:r>
                    <m:r>
                      <a:rPr lang="en-GB" sz="2600" b="0" i="1" smtClean="0">
                        <a:latin typeface="Cambria Math"/>
                      </a:rPr>
                      <m:t>−3&lt;0</m:t>
                    </m:r>
                  </m:oMath>
                </a14:m>
                <a:endParaRPr lang="en-GB" sz="2600" dirty="0"/>
              </a:p>
            </p:txBody>
          </p:sp>
        </mc:Choice>
        <mc:Fallback>
          <p:sp>
            <p:nvSpPr>
              <p:cNvPr id="614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513" y="434975"/>
                <a:ext cx="8128000" cy="1061829"/>
              </a:xfrm>
              <a:prstGeom prst="rect">
                <a:avLst/>
              </a:prstGeom>
              <a:blipFill rotWithShape="1">
                <a:blip r:embed="rId2"/>
                <a:stretch>
                  <a:fillRect l="-1200" t="-4571" b="-1085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833599" y="2058901"/>
                <a:ext cx="2972032" cy="30210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−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i="1">
                        <a:latin typeface="Cambria Math"/>
                      </a:rPr>
                      <m:t>−3&lt;0</m:t>
                    </m:r>
                  </m:oMath>
                </a14:m>
                <a:endParaRPr lang="en-GB" sz="24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&lt;</m:t>
                      </m:r>
                      <m:r>
                        <a:rPr lang="en-GB" sz="2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2400" b="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400" dirty="0" err="1" smtClean="0"/>
                  <a:t>Cvs</a:t>
                </a:r>
                <a:r>
                  <a:rPr lang="en-GB" sz="2400" dirty="0" smtClean="0"/>
                  <a:t>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  <m:r>
                      <a:rPr lang="en-GB" sz="240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sz="2400" i="1" dirty="0" smtClean="0">
                        <a:latin typeface="Cambria Math"/>
                      </a:rPr>
                      <m:t> </m:t>
                    </m:r>
                    <m:r>
                      <a:rPr lang="en-GB" sz="2400" b="0" i="1" dirty="0" smtClean="0">
                        <a:latin typeface="Cambria Math"/>
                      </a:rPr>
                      <m:t> </m:t>
                    </m:r>
                    <m:r>
                      <a:rPr lang="en-GB" sz="2400" i="1" dirty="0" smtClean="0">
                        <a:latin typeface="Cambria Math"/>
                      </a:rPr>
                      <m:t>, </m:t>
                    </m:r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  <m:r>
                      <a:rPr lang="en-GB" sz="2400" i="1" dirty="0" smtClean="0">
                        <a:latin typeface="Cambria Math"/>
                      </a:rPr>
                      <m:t>=−1</m:t>
                    </m:r>
                  </m:oMath>
                </a14:m>
                <a:r>
                  <a:rPr lang="en-GB" sz="2400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/>
                        </a:rPr>
                        <m:t>−1&lt;</m:t>
                      </m:r>
                      <m:r>
                        <a:rPr lang="en-GB" sz="2400" b="0" i="1" dirty="0" smtClean="0">
                          <a:latin typeface="Cambria Math"/>
                        </a:rPr>
                        <m:t>𝑥</m:t>
                      </m:r>
                      <m:r>
                        <a:rPr lang="en-GB" sz="2400" b="0" i="1" dirty="0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599" y="2058901"/>
                <a:ext cx="2972032" cy="3021020"/>
              </a:xfrm>
              <a:prstGeom prst="rect">
                <a:avLst/>
              </a:prstGeom>
              <a:blipFill rotWithShape="1">
                <a:blip r:embed="rId3"/>
                <a:stretch>
                  <a:fillRect l="-32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4383538" y="2959888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4650023" y="2083929"/>
            <a:ext cx="1308751" cy="1413185"/>
          </a:xfrm>
          <a:custGeom>
            <a:avLst/>
            <a:gdLst>
              <a:gd name="connsiteX0" fmla="*/ 0 w 1066800"/>
              <a:gd name="connsiteY0" fmla="*/ 27709 h 1413185"/>
              <a:gd name="connsiteX1" fmla="*/ 526472 w 1066800"/>
              <a:gd name="connsiteY1" fmla="*/ 1413163 h 1413185"/>
              <a:gd name="connsiteX2" fmla="*/ 1066800 w 1066800"/>
              <a:gd name="connsiteY2" fmla="*/ 0 h 141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0" h="1413185">
                <a:moveTo>
                  <a:pt x="0" y="27709"/>
                </a:moveTo>
                <a:cubicBezTo>
                  <a:pt x="174336" y="722745"/>
                  <a:pt x="348672" y="1417781"/>
                  <a:pt x="526472" y="1413163"/>
                </a:cubicBezTo>
                <a:cubicBezTo>
                  <a:pt x="704272" y="1408545"/>
                  <a:pt x="885536" y="704272"/>
                  <a:pt x="10668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590623" y="2950596"/>
            <a:ext cx="440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98735" y="2950596"/>
                <a:ext cx="440987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735" y="2950596"/>
                <a:ext cx="440987" cy="63478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>
          <a:xfrm>
            <a:off x="4932192" y="2926059"/>
            <a:ext cx="757807" cy="568258"/>
          </a:xfrm>
          <a:custGeom>
            <a:avLst/>
            <a:gdLst>
              <a:gd name="connsiteX0" fmla="*/ 0 w 1066800"/>
              <a:gd name="connsiteY0" fmla="*/ 27709 h 1413185"/>
              <a:gd name="connsiteX1" fmla="*/ 526472 w 1066800"/>
              <a:gd name="connsiteY1" fmla="*/ 1413163 h 1413185"/>
              <a:gd name="connsiteX2" fmla="*/ 1066800 w 1066800"/>
              <a:gd name="connsiteY2" fmla="*/ 0 h 1413185"/>
              <a:gd name="connsiteX0" fmla="*/ 0 w 852229"/>
              <a:gd name="connsiteY0" fmla="*/ 886691 h 1496815"/>
              <a:gd name="connsiteX1" fmla="*/ 311901 w 852229"/>
              <a:gd name="connsiteY1" fmla="*/ 1413163 h 1496815"/>
              <a:gd name="connsiteX2" fmla="*/ 852229 w 852229"/>
              <a:gd name="connsiteY2" fmla="*/ 0 h 1496815"/>
              <a:gd name="connsiteX0" fmla="*/ 0 w 603778"/>
              <a:gd name="connsiteY0" fmla="*/ 41563 h 589095"/>
              <a:gd name="connsiteX1" fmla="*/ 311901 w 603778"/>
              <a:gd name="connsiteY1" fmla="*/ 568035 h 589095"/>
              <a:gd name="connsiteX2" fmla="*/ 603778 w 603778"/>
              <a:gd name="connsiteY2" fmla="*/ 0 h 589095"/>
              <a:gd name="connsiteX0" fmla="*/ 0 w 603778"/>
              <a:gd name="connsiteY0" fmla="*/ 41563 h 589095"/>
              <a:gd name="connsiteX1" fmla="*/ 311901 w 603778"/>
              <a:gd name="connsiteY1" fmla="*/ 568035 h 589095"/>
              <a:gd name="connsiteX2" fmla="*/ 603778 w 603778"/>
              <a:gd name="connsiteY2" fmla="*/ 0 h 589095"/>
              <a:gd name="connsiteX0" fmla="*/ 0 w 603778"/>
              <a:gd name="connsiteY0" fmla="*/ 41563 h 576696"/>
              <a:gd name="connsiteX1" fmla="*/ 311901 w 603778"/>
              <a:gd name="connsiteY1" fmla="*/ 568035 h 576696"/>
              <a:gd name="connsiteX2" fmla="*/ 603778 w 603778"/>
              <a:gd name="connsiteY2" fmla="*/ 0 h 576696"/>
              <a:gd name="connsiteX0" fmla="*/ 0 w 603778"/>
              <a:gd name="connsiteY0" fmla="*/ 41563 h 571055"/>
              <a:gd name="connsiteX1" fmla="*/ 311901 w 603778"/>
              <a:gd name="connsiteY1" fmla="*/ 568035 h 571055"/>
              <a:gd name="connsiteX2" fmla="*/ 603778 w 603778"/>
              <a:gd name="connsiteY2" fmla="*/ 0 h 571055"/>
              <a:gd name="connsiteX0" fmla="*/ 0 w 603778"/>
              <a:gd name="connsiteY0" fmla="*/ 41563 h 571055"/>
              <a:gd name="connsiteX1" fmla="*/ 311901 w 603778"/>
              <a:gd name="connsiteY1" fmla="*/ 568035 h 571055"/>
              <a:gd name="connsiteX2" fmla="*/ 603778 w 603778"/>
              <a:gd name="connsiteY2" fmla="*/ 0 h 571055"/>
              <a:gd name="connsiteX0" fmla="*/ 0 w 603778"/>
              <a:gd name="connsiteY0" fmla="*/ 41563 h 571055"/>
              <a:gd name="connsiteX1" fmla="*/ 284037 w 603778"/>
              <a:gd name="connsiteY1" fmla="*/ 568035 h 571055"/>
              <a:gd name="connsiteX2" fmla="*/ 603778 w 603778"/>
              <a:gd name="connsiteY2" fmla="*/ 0 h 571055"/>
              <a:gd name="connsiteX0" fmla="*/ 0 w 603778"/>
              <a:gd name="connsiteY0" fmla="*/ 41563 h 571055"/>
              <a:gd name="connsiteX1" fmla="*/ 284037 w 603778"/>
              <a:gd name="connsiteY1" fmla="*/ 568035 h 571055"/>
              <a:gd name="connsiteX2" fmla="*/ 603778 w 603778"/>
              <a:gd name="connsiteY2" fmla="*/ 0 h 571055"/>
              <a:gd name="connsiteX0" fmla="*/ 0 w 617710"/>
              <a:gd name="connsiteY0" fmla="*/ 41563 h 571055"/>
              <a:gd name="connsiteX1" fmla="*/ 297969 w 617710"/>
              <a:gd name="connsiteY1" fmla="*/ 568035 h 571055"/>
              <a:gd name="connsiteX2" fmla="*/ 617710 w 617710"/>
              <a:gd name="connsiteY2" fmla="*/ 0 h 571055"/>
              <a:gd name="connsiteX0" fmla="*/ 0 w 617710"/>
              <a:gd name="connsiteY0" fmla="*/ 41563 h 568258"/>
              <a:gd name="connsiteX1" fmla="*/ 297969 w 617710"/>
              <a:gd name="connsiteY1" fmla="*/ 568035 h 568258"/>
              <a:gd name="connsiteX2" fmla="*/ 617710 w 617710"/>
              <a:gd name="connsiteY2" fmla="*/ 0 h 56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7710" h="568258">
                <a:moveTo>
                  <a:pt x="0" y="41563"/>
                </a:moveTo>
                <a:cubicBezTo>
                  <a:pt x="114388" y="421052"/>
                  <a:pt x="195017" y="574962"/>
                  <a:pt x="297969" y="568035"/>
                </a:cubicBezTo>
                <a:cubicBezTo>
                  <a:pt x="400921" y="561108"/>
                  <a:pt x="423043" y="515358"/>
                  <a:pt x="617710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1482652" y="5013176"/>
            <a:ext cx="170943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82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Text Box 2"/>
              <p:cNvSpPr txBox="1">
                <a:spLocks noChangeArrowheads="1"/>
              </p:cNvSpPr>
              <p:nvPr/>
            </p:nvSpPr>
            <p:spPr bwMode="auto">
              <a:xfrm>
                <a:off x="290513" y="434975"/>
                <a:ext cx="8128000" cy="10618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u="sng" dirty="0" smtClean="0"/>
                  <a:t>Example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GB" dirty="0"/>
                  <a:t>Solve the </a:t>
                </a:r>
                <a:r>
                  <a:rPr lang="en-GB" dirty="0" smtClean="0"/>
                  <a:t>inequality  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GB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600" b="0" i="1" smtClean="0">
                        <a:latin typeface="Cambria Math"/>
                      </a:rPr>
                      <m:t>+3</m:t>
                    </m:r>
                    <m:r>
                      <a:rPr lang="en-GB" sz="2600" b="0" i="1" smtClean="0">
                        <a:latin typeface="Cambria Math"/>
                        <a:ea typeface="Cambria Math"/>
                      </a:rPr>
                      <m:t>≤5</m:t>
                    </m:r>
                    <m:r>
                      <a:rPr lang="en-GB" sz="26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GB" sz="2600" dirty="0"/>
              </a:p>
            </p:txBody>
          </p:sp>
        </mc:Choice>
        <mc:Fallback xmlns="">
          <p:sp>
            <p:nvSpPr>
              <p:cNvPr id="819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513" y="434975"/>
                <a:ext cx="8128000" cy="1061829"/>
              </a:xfrm>
              <a:prstGeom prst="rect">
                <a:avLst/>
              </a:prstGeom>
              <a:blipFill rotWithShape="1">
                <a:blip r:embed="rId2"/>
                <a:stretch>
                  <a:fillRect l="-1200" t="-4571" b="-1085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833599" y="2058901"/>
                <a:ext cx="3045385" cy="30688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−</m:t>
                    </m:r>
                    <m:r>
                      <a:rPr lang="en-GB" sz="2400" b="0" i="1" smtClean="0">
                        <a:latin typeface="Cambria Math"/>
                      </a:rPr>
                      <m:t>5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+3</m:t>
                    </m:r>
                    <m:r>
                      <a:rPr lang="en-GB" sz="24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sz="2400" i="1">
                        <a:latin typeface="Cambria Math"/>
                      </a:rPr>
                      <m:t>0</m:t>
                    </m:r>
                  </m:oMath>
                </a14:m>
                <a:endParaRPr lang="en-GB" sz="24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GB" sz="2400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GB" sz="2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2400" b="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400" dirty="0" err="1" smtClean="0"/>
                  <a:t>Cvs</a:t>
                </a:r>
                <a:r>
                  <a:rPr lang="en-GB" sz="2400" dirty="0" smtClean="0"/>
                  <a:t>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  <m:r>
                      <a:rPr lang="en-GB" sz="240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sz="2400" i="1" dirty="0" smtClean="0">
                        <a:latin typeface="Cambria Math"/>
                      </a:rPr>
                      <m:t> </m:t>
                    </m:r>
                    <m:r>
                      <a:rPr lang="en-GB" sz="2400" b="0" i="1" dirty="0" smtClean="0">
                        <a:latin typeface="Cambria Math"/>
                      </a:rPr>
                      <m:t> </m:t>
                    </m:r>
                    <m:r>
                      <a:rPr lang="en-GB" sz="2400" i="1" dirty="0" smtClean="0">
                        <a:latin typeface="Cambria Math"/>
                      </a:rPr>
                      <m:t>, </m:t>
                    </m:r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  <m:r>
                      <a:rPr lang="en-GB" sz="2400" i="1" dirty="0" smtClean="0">
                        <a:latin typeface="Cambria Math"/>
                      </a:rPr>
                      <m:t>=1</m:t>
                    </m:r>
                  </m:oMath>
                </a14:m>
                <a:r>
                  <a:rPr lang="en-GB" sz="2400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/>
                        </a:rPr>
                        <m:t>1</m:t>
                      </m:r>
                      <m:r>
                        <a:rPr lang="en-GB" sz="2400" i="1" dirty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GB" sz="2400" b="0" i="1" dirty="0" smtClean="0">
                          <a:latin typeface="Cambria Math"/>
                        </a:rPr>
                        <m:t>𝑥</m:t>
                      </m:r>
                      <m:r>
                        <a:rPr lang="en-GB" sz="2400" b="0" i="1" dirty="0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599" y="2058901"/>
                <a:ext cx="3045385" cy="3068853"/>
              </a:xfrm>
              <a:prstGeom prst="rect">
                <a:avLst/>
              </a:prstGeom>
              <a:blipFill rotWithShape="1">
                <a:blip r:embed="rId3"/>
                <a:stretch>
                  <a:fillRect l="-3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4383538" y="2959888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4650023" y="2083929"/>
            <a:ext cx="1308751" cy="1413185"/>
          </a:xfrm>
          <a:custGeom>
            <a:avLst/>
            <a:gdLst>
              <a:gd name="connsiteX0" fmla="*/ 0 w 1066800"/>
              <a:gd name="connsiteY0" fmla="*/ 27709 h 1413185"/>
              <a:gd name="connsiteX1" fmla="*/ 526472 w 1066800"/>
              <a:gd name="connsiteY1" fmla="*/ 1413163 h 1413185"/>
              <a:gd name="connsiteX2" fmla="*/ 1066800 w 1066800"/>
              <a:gd name="connsiteY2" fmla="*/ 0 h 141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0" h="1413185">
                <a:moveTo>
                  <a:pt x="0" y="27709"/>
                </a:moveTo>
                <a:cubicBezTo>
                  <a:pt x="174336" y="722745"/>
                  <a:pt x="348672" y="1417781"/>
                  <a:pt x="526472" y="1413163"/>
                </a:cubicBezTo>
                <a:cubicBezTo>
                  <a:pt x="704272" y="1408545"/>
                  <a:pt x="885536" y="704272"/>
                  <a:pt x="10668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491053" y="2924944"/>
                <a:ext cx="4409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053" y="2924944"/>
                <a:ext cx="44098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598735" y="2950596"/>
                <a:ext cx="440987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735" y="2950596"/>
                <a:ext cx="440987" cy="63478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 8"/>
          <p:cNvSpPr/>
          <p:nvPr/>
        </p:nvSpPr>
        <p:spPr>
          <a:xfrm>
            <a:off x="4949284" y="2960242"/>
            <a:ext cx="723623" cy="539559"/>
          </a:xfrm>
          <a:custGeom>
            <a:avLst/>
            <a:gdLst>
              <a:gd name="connsiteX0" fmla="*/ 0 w 1066800"/>
              <a:gd name="connsiteY0" fmla="*/ 27709 h 1413185"/>
              <a:gd name="connsiteX1" fmla="*/ 526472 w 1066800"/>
              <a:gd name="connsiteY1" fmla="*/ 1413163 h 1413185"/>
              <a:gd name="connsiteX2" fmla="*/ 1066800 w 1066800"/>
              <a:gd name="connsiteY2" fmla="*/ 0 h 1413185"/>
              <a:gd name="connsiteX0" fmla="*/ 0 w 852229"/>
              <a:gd name="connsiteY0" fmla="*/ 886691 h 1496815"/>
              <a:gd name="connsiteX1" fmla="*/ 311901 w 852229"/>
              <a:gd name="connsiteY1" fmla="*/ 1413163 h 1496815"/>
              <a:gd name="connsiteX2" fmla="*/ 852229 w 852229"/>
              <a:gd name="connsiteY2" fmla="*/ 0 h 1496815"/>
              <a:gd name="connsiteX0" fmla="*/ 0 w 603778"/>
              <a:gd name="connsiteY0" fmla="*/ 41563 h 589095"/>
              <a:gd name="connsiteX1" fmla="*/ 311901 w 603778"/>
              <a:gd name="connsiteY1" fmla="*/ 568035 h 589095"/>
              <a:gd name="connsiteX2" fmla="*/ 603778 w 603778"/>
              <a:gd name="connsiteY2" fmla="*/ 0 h 589095"/>
              <a:gd name="connsiteX0" fmla="*/ 0 w 603778"/>
              <a:gd name="connsiteY0" fmla="*/ 41563 h 589095"/>
              <a:gd name="connsiteX1" fmla="*/ 311901 w 603778"/>
              <a:gd name="connsiteY1" fmla="*/ 568035 h 589095"/>
              <a:gd name="connsiteX2" fmla="*/ 603778 w 603778"/>
              <a:gd name="connsiteY2" fmla="*/ 0 h 589095"/>
              <a:gd name="connsiteX0" fmla="*/ 0 w 603778"/>
              <a:gd name="connsiteY0" fmla="*/ 41563 h 576696"/>
              <a:gd name="connsiteX1" fmla="*/ 311901 w 603778"/>
              <a:gd name="connsiteY1" fmla="*/ 568035 h 576696"/>
              <a:gd name="connsiteX2" fmla="*/ 603778 w 603778"/>
              <a:gd name="connsiteY2" fmla="*/ 0 h 576696"/>
              <a:gd name="connsiteX0" fmla="*/ 0 w 603778"/>
              <a:gd name="connsiteY0" fmla="*/ 41563 h 571055"/>
              <a:gd name="connsiteX1" fmla="*/ 311901 w 603778"/>
              <a:gd name="connsiteY1" fmla="*/ 568035 h 571055"/>
              <a:gd name="connsiteX2" fmla="*/ 603778 w 603778"/>
              <a:gd name="connsiteY2" fmla="*/ 0 h 571055"/>
              <a:gd name="connsiteX0" fmla="*/ 0 w 603778"/>
              <a:gd name="connsiteY0" fmla="*/ 41563 h 571055"/>
              <a:gd name="connsiteX1" fmla="*/ 311901 w 603778"/>
              <a:gd name="connsiteY1" fmla="*/ 568035 h 571055"/>
              <a:gd name="connsiteX2" fmla="*/ 603778 w 603778"/>
              <a:gd name="connsiteY2" fmla="*/ 0 h 571055"/>
              <a:gd name="connsiteX0" fmla="*/ 0 w 603778"/>
              <a:gd name="connsiteY0" fmla="*/ 41563 h 576378"/>
              <a:gd name="connsiteX1" fmla="*/ 295647 w 603778"/>
              <a:gd name="connsiteY1" fmla="*/ 573732 h 576378"/>
              <a:gd name="connsiteX2" fmla="*/ 603778 w 603778"/>
              <a:gd name="connsiteY2" fmla="*/ 0 h 576378"/>
              <a:gd name="connsiteX0" fmla="*/ 0 w 589846"/>
              <a:gd name="connsiteY0" fmla="*/ 7380 h 544145"/>
              <a:gd name="connsiteX1" fmla="*/ 295647 w 589846"/>
              <a:gd name="connsiteY1" fmla="*/ 539549 h 544145"/>
              <a:gd name="connsiteX2" fmla="*/ 589846 w 589846"/>
              <a:gd name="connsiteY2" fmla="*/ 0 h 544145"/>
              <a:gd name="connsiteX0" fmla="*/ 0 w 589846"/>
              <a:gd name="connsiteY0" fmla="*/ 7380 h 540428"/>
              <a:gd name="connsiteX1" fmla="*/ 295647 w 589846"/>
              <a:gd name="connsiteY1" fmla="*/ 539549 h 540428"/>
              <a:gd name="connsiteX2" fmla="*/ 589846 w 589846"/>
              <a:gd name="connsiteY2" fmla="*/ 0 h 540428"/>
              <a:gd name="connsiteX0" fmla="*/ 0 w 589846"/>
              <a:gd name="connsiteY0" fmla="*/ 7380 h 539559"/>
              <a:gd name="connsiteX1" fmla="*/ 295647 w 589846"/>
              <a:gd name="connsiteY1" fmla="*/ 539549 h 539559"/>
              <a:gd name="connsiteX2" fmla="*/ 589846 w 589846"/>
              <a:gd name="connsiteY2" fmla="*/ 0 h 53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9846" h="539559">
                <a:moveTo>
                  <a:pt x="0" y="7380"/>
                </a:moveTo>
                <a:cubicBezTo>
                  <a:pt x="107421" y="438144"/>
                  <a:pt x="197339" y="540779"/>
                  <a:pt x="295647" y="539549"/>
                </a:cubicBezTo>
                <a:cubicBezTo>
                  <a:pt x="393955" y="538319"/>
                  <a:pt x="460193" y="378625"/>
                  <a:pt x="589846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547664" y="5071740"/>
            <a:ext cx="170943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00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Text Box 2"/>
              <p:cNvSpPr txBox="1">
                <a:spLocks noChangeArrowheads="1"/>
              </p:cNvSpPr>
              <p:nvPr/>
            </p:nvSpPr>
            <p:spPr bwMode="auto">
              <a:xfrm>
                <a:off x="290513" y="434975"/>
                <a:ext cx="8128000" cy="10618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u="sng" dirty="0" smtClean="0"/>
                  <a:t>Example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GB" dirty="0"/>
                  <a:t>Solve the </a:t>
                </a:r>
                <a:r>
                  <a:rPr lang="en-GB" dirty="0" smtClean="0"/>
                  <a:t>inequality  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GB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6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600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GB" sz="2600" b="0" i="1" smtClean="0">
                        <a:latin typeface="Cambria Math"/>
                      </a:rPr>
                      <m:t>&gt;6</m:t>
                    </m:r>
                  </m:oMath>
                </a14:m>
                <a:endParaRPr lang="en-GB" sz="2600" dirty="0"/>
              </a:p>
            </p:txBody>
          </p:sp>
        </mc:Choice>
        <mc:Fallback xmlns="">
          <p:sp>
            <p:nvSpPr>
              <p:cNvPr id="921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513" y="434975"/>
                <a:ext cx="8128000" cy="1061829"/>
              </a:xfrm>
              <a:prstGeom prst="rect">
                <a:avLst/>
              </a:prstGeom>
              <a:blipFill rotWithShape="1">
                <a:blip r:embed="rId2"/>
                <a:stretch>
                  <a:fillRect l="-1200" t="-4571" b="-1085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11559" y="1697049"/>
                <a:ext cx="2819746" cy="34163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           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GB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  <m:r>
                          <a:rPr lang="en-GB" sz="2400" i="1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GB" sz="2400" i="1">
                        <a:latin typeface="Cambria Math"/>
                      </a:rPr>
                      <m:t>&gt;6</m:t>
                    </m:r>
                  </m:oMath>
                </a14:m>
                <a:endParaRPr lang="en-GB" sz="24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i="1">
                        <a:latin typeface="Cambria Math"/>
                      </a:rPr>
                      <m:t>&gt;6</m:t>
                    </m:r>
                  </m:oMath>
                </a14:m>
                <a:endParaRPr lang="en-GB" sz="2400" b="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400" dirty="0"/>
                  <a:t> </a:t>
                </a:r>
                <a:r>
                  <a:rPr lang="en-GB" sz="2400" dirty="0" smtClean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+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−6&gt;0</m:t>
                    </m:r>
                  </m:oMath>
                </a14:m>
                <a:endParaRPr lang="en-GB" sz="24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GB" sz="2400" b="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400" dirty="0" err="1" smtClean="0"/>
                  <a:t>Cvs</a:t>
                </a:r>
                <a:r>
                  <a:rPr lang="en-GB" sz="2400" dirty="0" smtClean="0"/>
                  <a:t>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  <m:r>
                      <a:rPr lang="en-GB" sz="2400" i="1" dirty="0" smtClean="0">
                        <a:latin typeface="Cambria Math"/>
                      </a:rPr>
                      <m:t>=2 , </m:t>
                    </m:r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  <m:r>
                      <a:rPr lang="en-GB" sz="2400" i="1" dirty="0" smtClean="0">
                        <a:latin typeface="Cambria Math"/>
                      </a:rPr>
                      <m:t>=−3</m:t>
                    </m:r>
                  </m:oMath>
                </a14:m>
                <a:r>
                  <a:rPr lang="en-GB" sz="2400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/>
                        </a:rPr>
                        <m:t>𝑥</m:t>
                      </m:r>
                      <m:r>
                        <a:rPr lang="en-GB" sz="2400" i="1" dirty="0" smtClean="0">
                          <a:latin typeface="Cambria Math"/>
                        </a:rPr>
                        <m:t>&lt;−</m:t>
                      </m:r>
                      <m:r>
                        <a:rPr lang="en-GB" sz="2400" b="0" i="1" dirty="0" smtClean="0">
                          <a:latin typeface="Cambria Math"/>
                        </a:rPr>
                        <m:t>3</m:t>
                      </m:r>
                      <m:r>
                        <a:rPr lang="en-GB" sz="2400" i="1" dirty="0" smtClean="0">
                          <a:latin typeface="Cambria Math"/>
                        </a:rPr>
                        <m:t>, </m:t>
                      </m:r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  <m:r>
                        <a:rPr lang="en-GB" sz="2400" i="1" dirty="0" smtClean="0">
                          <a:latin typeface="Cambria Math"/>
                        </a:rPr>
                        <m:t>&gt;2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59" y="1697049"/>
                <a:ext cx="2819746" cy="3416320"/>
              </a:xfrm>
              <a:prstGeom prst="rect">
                <a:avLst/>
              </a:prstGeom>
              <a:blipFill rotWithShape="1">
                <a:blip r:embed="rId3"/>
                <a:stretch>
                  <a:fillRect l="-32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4161498" y="2598036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4427983" y="1722077"/>
            <a:ext cx="1308751" cy="1413185"/>
          </a:xfrm>
          <a:custGeom>
            <a:avLst/>
            <a:gdLst>
              <a:gd name="connsiteX0" fmla="*/ 0 w 1066800"/>
              <a:gd name="connsiteY0" fmla="*/ 27709 h 1413185"/>
              <a:gd name="connsiteX1" fmla="*/ 526472 w 1066800"/>
              <a:gd name="connsiteY1" fmla="*/ 1413163 h 1413185"/>
              <a:gd name="connsiteX2" fmla="*/ 1066800 w 1066800"/>
              <a:gd name="connsiteY2" fmla="*/ 0 h 141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0" h="1413185">
                <a:moveTo>
                  <a:pt x="0" y="27709"/>
                </a:moveTo>
                <a:cubicBezTo>
                  <a:pt x="174336" y="722745"/>
                  <a:pt x="348672" y="1417781"/>
                  <a:pt x="526472" y="1413163"/>
                </a:cubicBezTo>
                <a:cubicBezTo>
                  <a:pt x="704272" y="1408545"/>
                  <a:pt x="885536" y="704272"/>
                  <a:pt x="10668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68583" y="2588744"/>
            <a:ext cx="440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-3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376695" y="2588744"/>
            <a:ext cx="440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cxnSp>
        <p:nvCxnSpPr>
          <p:cNvPr id="9" name="Straight Connector 8"/>
          <p:cNvCxnSpPr>
            <a:stCxn id="6" idx="0"/>
          </p:cNvCxnSpPr>
          <p:nvPr/>
        </p:nvCxnSpPr>
        <p:spPr>
          <a:xfrm>
            <a:off x="4427983" y="1749786"/>
            <a:ext cx="288032" cy="8482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436095" y="1722078"/>
            <a:ext cx="288032" cy="87595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06383" y="5013176"/>
            <a:ext cx="170943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84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Text Box 2"/>
              <p:cNvSpPr txBox="1">
                <a:spLocks noChangeArrowheads="1"/>
              </p:cNvSpPr>
              <p:nvPr/>
            </p:nvSpPr>
            <p:spPr bwMode="auto">
              <a:xfrm>
                <a:off x="290513" y="434975"/>
                <a:ext cx="8128000" cy="10618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u="sng" dirty="0" smtClean="0"/>
                  <a:t>Example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GB" dirty="0"/>
                  <a:t>Solve the </a:t>
                </a:r>
                <a:r>
                  <a:rPr lang="en-GB" dirty="0" smtClean="0"/>
                  <a:t>inequality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6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6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600" b="0" i="1" smtClean="0">
                            <a:latin typeface="Cambria Math"/>
                          </a:rPr>
                          <m:t>+8</m:t>
                        </m:r>
                      </m:e>
                    </m:d>
                    <m:d>
                      <m:dPr>
                        <m:ctrlPr>
                          <a:rPr lang="en-GB" sz="26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6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600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GB" sz="2600" b="0" i="1" smtClean="0">
                        <a:latin typeface="Cambria Math"/>
                      </a:rPr>
                      <m:t>&lt;3</m:t>
                    </m:r>
                    <m:r>
                      <a:rPr lang="en-GB" sz="2600" b="0" i="1" smtClean="0">
                        <a:latin typeface="Cambria Math"/>
                      </a:rPr>
                      <m:t>𝑥</m:t>
                    </m:r>
                  </m:oMath>
                </a14:m>
                <a:endParaRPr lang="en-GB" sz="2600" dirty="0"/>
              </a:p>
            </p:txBody>
          </p:sp>
        </mc:Choice>
        <mc:Fallback xmlns="">
          <p:sp>
            <p:nvSpPr>
              <p:cNvPr id="1024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513" y="434975"/>
                <a:ext cx="8128000" cy="1061829"/>
              </a:xfrm>
              <a:prstGeom prst="rect">
                <a:avLst/>
              </a:prstGeom>
              <a:blipFill rotWithShape="1">
                <a:blip r:embed="rId2"/>
                <a:stretch>
                  <a:fillRect l="-1200" t="-4571" b="-1085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33599" y="2058901"/>
                <a:ext cx="3133358" cy="34163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/>
                          </a:rPr>
                          <m:t>+8</m:t>
                        </m:r>
                      </m:e>
                    </m:d>
                    <m:d>
                      <m:dPr>
                        <m:ctrlPr>
                          <a:rPr lang="en-GB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GB" sz="2400" b="0" i="1" smtClean="0">
                        <a:latin typeface="Cambria Math"/>
                      </a:rPr>
                      <m:t>&lt;3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</m:oMath>
                </a14:m>
                <a:endParaRPr lang="en-GB" sz="2400" i="1" dirty="0" smtClean="0"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+9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+8&lt;3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</m:oMath>
                </a14:m>
                <a:endParaRPr lang="en-GB" sz="2400" b="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400" dirty="0"/>
                  <a:t> </a:t>
                </a:r>
                <a:r>
                  <a:rPr lang="en-GB" sz="2400" dirty="0" smtClean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6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i="1">
                        <a:latin typeface="Cambria Math"/>
                      </a:rPr>
                      <m:t>+8&lt;0</m:t>
                    </m:r>
                  </m:oMath>
                </a14:m>
                <a:endParaRPr lang="en-GB" sz="24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+4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&lt;0</m:t>
                      </m:r>
                    </m:oMath>
                  </m:oMathPara>
                </a14:m>
                <a:endParaRPr lang="en-GB" sz="2400" b="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400" dirty="0" err="1" smtClean="0"/>
                  <a:t>Cvs</a:t>
                </a:r>
                <a:r>
                  <a:rPr lang="en-GB" sz="2400" dirty="0" smtClean="0"/>
                  <a:t>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  <m:r>
                      <a:rPr lang="en-GB" sz="2400" i="1" dirty="0" smtClean="0">
                        <a:latin typeface="Cambria Math"/>
                      </a:rPr>
                      <m:t>=−2  , </m:t>
                    </m:r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  <m:r>
                      <a:rPr lang="en-GB" sz="2400" i="1" dirty="0" smtClean="0">
                        <a:latin typeface="Cambria Math"/>
                      </a:rPr>
                      <m:t>=−4</m:t>
                    </m:r>
                  </m:oMath>
                </a14:m>
                <a:r>
                  <a:rPr lang="en-GB" sz="2400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/>
                        </a:rPr>
                        <m:t>−4&lt;</m:t>
                      </m:r>
                      <m:r>
                        <a:rPr lang="en-GB" sz="2400" b="0" i="1" dirty="0" smtClean="0">
                          <a:latin typeface="Cambria Math"/>
                        </a:rPr>
                        <m:t>𝑥</m:t>
                      </m:r>
                      <m:r>
                        <a:rPr lang="en-GB" sz="2400" b="0" i="1" dirty="0" smtClean="0">
                          <a:latin typeface="Cambria Math"/>
                        </a:rPr>
                        <m:t>&lt;−2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599" y="2058901"/>
                <a:ext cx="3133358" cy="3416320"/>
              </a:xfrm>
              <a:prstGeom prst="rect">
                <a:avLst/>
              </a:prstGeom>
              <a:blipFill rotWithShape="1">
                <a:blip r:embed="rId3"/>
                <a:stretch>
                  <a:fillRect l="-3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4383538" y="2959888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4650023" y="2083929"/>
            <a:ext cx="1308751" cy="1413185"/>
          </a:xfrm>
          <a:custGeom>
            <a:avLst/>
            <a:gdLst>
              <a:gd name="connsiteX0" fmla="*/ 0 w 1066800"/>
              <a:gd name="connsiteY0" fmla="*/ 27709 h 1413185"/>
              <a:gd name="connsiteX1" fmla="*/ 526472 w 1066800"/>
              <a:gd name="connsiteY1" fmla="*/ 1413163 h 1413185"/>
              <a:gd name="connsiteX2" fmla="*/ 1066800 w 1066800"/>
              <a:gd name="connsiteY2" fmla="*/ 0 h 141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0" h="1413185">
                <a:moveTo>
                  <a:pt x="0" y="27709"/>
                </a:moveTo>
                <a:cubicBezTo>
                  <a:pt x="174336" y="722745"/>
                  <a:pt x="348672" y="1417781"/>
                  <a:pt x="526472" y="1413163"/>
                </a:cubicBezTo>
                <a:cubicBezTo>
                  <a:pt x="704272" y="1408545"/>
                  <a:pt x="885536" y="704272"/>
                  <a:pt x="10668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91053" y="2924944"/>
                <a:ext cx="4409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053" y="2924944"/>
                <a:ext cx="440987" cy="369332"/>
              </a:xfrm>
              <a:prstGeom prst="rect">
                <a:avLst/>
              </a:prstGeom>
              <a:blipFill rotWithShape="1">
                <a:blip r:embed="rId4"/>
                <a:stretch>
                  <a:fillRect r="-6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598735" y="2950596"/>
            <a:ext cx="440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-2</a:t>
            </a:r>
            <a:endParaRPr lang="en-GB" dirty="0"/>
          </a:p>
        </p:txBody>
      </p:sp>
      <p:sp>
        <p:nvSpPr>
          <p:cNvPr id="9" name="Freeform 8"/>
          <p:cNvSpPr/>
          <p:nvPr/>
        </p:nvSpPr>
        <p:spPr>
          <a:xfrm>
            <a:off x="4949284" y="2960242"/>
            <a:ext cx="723623" cy="539559"/>
          </a:xfrm>
          <a:custGeom>
            <a:avLst/>
            <a:gdLst>
              <a:gd name="connsiteX0" fmla="*/ 0 w 1066800"/>
              <a:gd name="connsiteY0" fmla="*/ 27709 h 1413185"/>
              <a:gd name="connsiteX1" fmla="*/ 526472 w 1066800"/>
              <a:gd name="connsiteY1" fmla="*/ 1413163 h 1413185"/>
              <a:gd name="connsiteX2" fmla="*/ 1066800 w 1066800"/>
              <a:gd name="connsiteY2" fmla="*/ 0 h 1413185"/>
              <a:gd name="connsiteX0" fmla="*/ 0 w 852229"/>
              <a:gd name="connsiteY0" fmla="*/ 886691 h 1496815"/>
              <a:gd name="connsiteX1" fmla="*/ 311901 w 852229"/>
              <a:gd name="connsiteY1" fmla="*/ 1413163 h 1496815"/>
              <a:gd name="connsiteX2" fmla="*/ 852229 w 852229"/>
              <a:gd name="connsiteY2" fmla="*/ 0 h 1496815"/>
              <a:gd name="connsiteX0" fmla="*/ 0 w 603778"/>
              <a:gd name="connsiteY0" fmla="*/ 41563 h 589095"/>
              <a:gd name="connsiteX1" fmla="*/ 311901 w 603778"/>
              <a:gd name="connsiteY1" fmla="*/ 568035 h 589095"/>
              <a:gd name="connsiteX2" fmla="*/ 603778 w 603778"/>
              <a:gd name="connsiteY2" fmla="*/ 0 h 589095"/>
              <a:gd name="connsiteX0" fmla="*/ 0 w 603778"/>
              <a:gd name="connsiteY0" fmla="*/ 41563 h 589095"/>
              <a:gd name="connsiteX1" fmla="*/ 311901 w 603778"/>
              <a:gd name="connsiteY1" fmla="*/ 568035 h 589095"/>
              <a:gd name="connsiteX2" fmla="*/ 603778 w 603778"/>
              <a:gd name="connsiteY2" fmla="*/ 0 h 589095"/>
              <a:gd name="connsiteX0" fmla="*/ 0 w 603778"/>
              <a:gd name="connsiteY0" fmla="*/ 41563 h 576696"/>
              <a:gd name="connsiteX1" fmla="*/ 311901 w 603778"/>
              <a:gd name="connsiteY1" fmla="*/ 568035 h 576696"/>
              <a:gd name="connsiteX2" fmla="*/ 603778 w 603778"/>
              <a:gd name="connsiteY2" fmla="*/ 0 h 576696"/>
              <a:gd name="connsiteX0" fmla="*/ 0 w 603778"/>
              <a:gd name="connsiteY0" fmla="*/ 41563 h 571055"/>
              <a:gd name="connsiteX1" fmla="*/ 311901 w 603778"/>
              <a:gd name="connsiteY1" fmla="*/ 568035 h 571055"/>
              <a:gd name="connsiteX2" fmla="*/ 603778 w 603778"/>
              <a:gd name="connsiteY2" fmla="*/ 0 h 571055"/>
              <a:gd name="connsiteX0" fmla="*/ 0 w 603778"/>
              <a:gd name="connsiteY0" fmla="*/ 41563 h 571055"/>
              <a:gd name="connsiteX1" fmla="*/ 311901 w 603778"/>
              <a:gd name="connsiteY1" fmla="*/ 568035 h 571055"/>
              <a:gd name="connsiteX2" fmla="*/ 603778 w 603778"/>
              <a:gd name="connsiteY2" fmla="*/ 0 h 571055"/>
              <a:gd name="connsiteX0" fmla="*/ 0 w 603778"/>
              <a:gd name="connsiteY0" fmla="*/ 41563 h 576378"/>
              <a:gd name="connsiteX1" fmla="*/ 295647 w 603778"/>
              <a:gd name="connsiteY1" fmla="*/ 573732 h 576378"/>
              <a:gd name="connsiteX2" fmla="*/ 603778 w 603778"/>
              <a:gd name="connsiteY2" fmla="*/ 0 h 576378"/>
              <a:gd name="connsiteX0" fmla="*/ 0 w 589846"/>
              <a:gd name="connsiteY0" fmla="*/ 7380 h 544145"/>
              <a:gd name="connsiteX1" fmla="*/ 295647 w 589846"/>
              <a:gd name="connsiteY1" fmla="*/ 539549 h 544145"/>
              <a:gd name="connsiteX2" fmla="*/ 589846 w 589846"/>
              <a:gd name="connsiteY2" fmla="*/ 0 h 544145"/>
              <a:gd name="connsiteX0" fmla="*/ 0 w 589846"/>
              <a:gd name="connsiteY0" fmla="*/ 7380 h 540428"/>
              <a:gd name="connsiteX1" fmla="*/ 295647 w 589846"/>
              <a:gd name="connsiteY1" fmla="*/ 539549 h 540428"/>
              <a:gd name="connsiteX2" fmla="*/ 589846 w 589846"/>
              <a:gd name="connsiteY2" fmla="*/ 0 h 540428"/>
              <a:gd name="connsiteX0" fmla="*/ 0 w 589846"/>
              <a:gd name="connsiteY0" fmla="*/ 7380 h 539559"/>
              <a:gd name="connsiteX1" fmla="*/ 295647 w 589846"/>
              <a:gd name="connsiteY1" fmla="*/ 539549 h 539559"/>
              <a:gd name="connsiteX2" fmla="*/ 589846 w 589846"/>
              <a:gd name="connsiteY2" fmla="*/ 0 h 53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9846" h="539559">
                <a:moveTo>
                  <a:pt x="0" y="7380"/>
                </a:moveTo>
                <a:cubicBezTo>
                  <a:pt x="107421" y="438144"/>
                  <a:pt x="197339" y="540779"/>
                  <a:pt x="295647" y="539549"/>
                </a:cubicBezTo>
                <a:cubicBezTo>
                  <a:pt x="393955" y="538319"/>
                  <a:pt x="460193" y="378625"/>
                  <a:pt x="589846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697922" y="5450941"/>
            <a:ext cx="170943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56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764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Inequalities</dc:title>
  <dc:creator>S.Cooper</dc:creator>
  <cp:lastModifiedBy>twsf</cp:lastModifiedBy>
  <cp:revision>12</cp:revision>
  <dcterms:created xsi:type="dcterms:W3CDTF">2012-10-11T10:02:45Z</dcterms:created>
  <dcterms:modified xsi:type="dcterms:W3CDTF">2013-11-13T16:21:02Z</dcterms:modified>
</cp:coreProperties>
</file>