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59" r:id="rId5"/>
    <p:sldId id="260" r:id="rId6"/>
    <p:sldId id="263" r:id="rId7"/>
    <p:sldId id="274" r:id="rId8"/>
    <p:sldId id="261" r:id="rId9"/>
    <p:sldId id="262" r:id="rId10"/>
    <p:sldId id="275" r:id="rId11"/>
    <p:sldId id="273" r:id="rId12"/>
    <p:sldId id="267" r:id="rId13"/>
    <p:sldId id="268" r:id="rId14"/>
    <p:sldId id="269" r:id="rId15"/>
    <p:sldId id="271" r:id="rId16"/>
    <p:sldId id="276" r:id="rId17"/>
    <p:sldId id="270" r:id="rId18"/>
    <p:sldId id="272" r:id="rId1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0153-0AF2-44C9-A9FB-06CBBA90C48A}" type="datetimeFigureOut">
              <a:rPr lang="en-GB" smtClean="0"/>
              <a:pPr/>
              <a:t>26/06/2014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8FF6-5C67-46D2-835D-6A2F3F71BA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0153-0AF2-44C9-A9FB-06CBBA90C48A}" type="datetimeFigureOut">
              <a:rPr lang="en-GB" smtClean="0"/>
              <a:pPr/>
              <a:t>26/06/2014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8FF6-5C67-46D2-835D-6A2F3F71BA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0153-0AF2-44C9-A9FB-06CBBA90C48A}" type="datetimeFigureOut">
              <a:rPr lang="en-GB" smtClean="0"/>
              <a:pPr/>
              <a:t>26/06/2014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8FF6-5C67-46D2-835D-6A2F3F71BA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0153-0AF2-44C9-A9FB-06CBBA90C48A}" type="datetimeFigureOut">
              <a:rPr lang="en-GB" smtClean="0"/>
              <a:pPr/>
              <a:t>26/06/2014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8FF6-5C67-46D2-835D-6A2F3F71BA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0153-0AF2-44C9-A9FB-06CBBA90C48A}" type="datetimeFigureOut">
              <a:rPr lang="en-GB" smtClean="0"/>
              <a:pPr/>
              <a:t>26/06/2014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8FF6-5C67-46D2-835D-6A2F3F71BA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0153-0AF2-44C9-A9FB-06CBBA90C48A}" type="datetimeFigureOut">
              <a:rPr lang="en-GB" smtClean="0"/>
              <a:pPr/>
              <a:t>26/06/2014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8FF6-5C67-46D2-835D-6A2F3F71BA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0153-0AF2-44C9-A9FB-06CBBA90C48A}" type="datetimeFigureOut">
              <a:rPr lang="en-GB" smtClean="0"/>
              <a:pPr/>
              <a:t>26/06/2014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8FF6-5C67-46D2-835D-6A2F3F71BA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0153-0AF2-44C9-A9FB-06CBBA90C48A}" type="datetimeFigureOut">
              <a:rPr lang="en-GB" smtClean="0"/>
              <a:pPr/>
              <a:t>26/06/2014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8FF6-5C67-46D2-835D-6A2F3F71BA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0153-0AF2-44C9-A9FB-06CBBA90C48A}" type="datetimeFigureOut">
              <a:rPr lang="en-GB" smtClean="0"/>
              <a:pPr/>
              <a:t>26/06/2014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8FF6-5C67-46D2-835D-6A2F3F71BA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0153-0AF2-44C9-A9FB-06CBBA90C48A}" type="datetimeFigureOut">
              <a:rPr lang="en-GB" smtClean="0"/>
              <a:pPr/>
              <a:t>26/06/2014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8FF6-5C67-46D2-835D-6A2F3F71BA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E0153-0AF2-44C9-A9FB-06CBBA90C48A}" type="datetimeFigureOut">
              <a:rPr lang="en-GB" smtClean="0"/>
              <a:pPr/>
              <a:t>26/06/2014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98FF6-5C67-46D2-835D-6A2F3F71BA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E0153-0AF2-44C9-A9FB-06CBBA90C48A}" type="datetimeFigureOut">
              <a:rPr lang="en-GB" smtClean="0"/>
              <a:pPr/>
              <a:t>26/06/2014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98FF6-5C67-46D2-835D-6A2F3F71BA1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0.png"/><Relationship Id="rId2" Type="http://schemas.openxmlformats.org/officeDocument/2006/relationships/image" Target="../media/image36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0.png"/><Relationship Id="rId7" Type="http://schemas.openxmlformats.org/officeDocument/2006/relationships/image" Target="../media/image44.png"/><Relationship Id="rId2" Type="http://schemas.openxmlformats.org/officeDocument/2006/relationships/image" Target="../media/image39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0.png"/><Relationship Id="rId5" Type="http://schemas.openxmlformats.org/officeDocument/2006/relationships/image" Target="../media/image420.png"/><Relationship Id="rId4" Type="http://schemas.openxmlformats.org/officeDocument/2006/relationships/image" Target="../media/image4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0.png"/><Relationship Id="rId2" Type="http://schemas.openxmlformats.org/officeDocument/2006/relationships/image" Target="../media/image28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90.png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0.png"/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0.png"/><Relationship Id="rId2" Type="http://schemas.openxmlformats.org/officeDocument/2006/relationships/image" Target="../media/image33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“</a:t>
            </a:r>
            <a:r>
              <a:rPr lang="en-GB" i="1" dirty="0" err="1" smtClean="0"/>
              <a:t>eff</a:t>
            </a:r>
            <a:r>
              <a:rPr lang="en-GB" dirty="0" smtClean="0"/>
              <a:t>” of </a:t>
            </a:r>
            <a:r>
              <a:rPr lang="en-GB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GB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12E96024-C0FA-4E21-BE76-31DE7AFFD234}" type="datetime2">
              <a:rPr lang="en-GB" smtClean="0"/>
              <a:pPr/>
              <a:t>Thursday, 26 June 2014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44036" y="82321"/>
                <a:ext cx="8263719" cy="25853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u="sng" dirty="0" smtClean="0"/>
                  <a:t>Example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dirty="0"/>
                  <a:t>A function is defined as 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dirty="0"/>
                  <a:t> </a:t>
                </a:r>
                <a:r>
                  <a:rPr lang="en-GB" dirty="0"/>
                  <a:t>			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/>
                      </a:rPr>
                      <m:t>𝑓</m:t>
                    </m:r>
                    <m:r>
                      <a:rPr lang="en-GB" i="1" dirty="0">
                        <a:latin typeface="Cambria Math"/>
                      </a:rPr>
                      <m:t>(</m:t>
                    </m:r>
                    <m:r>
                      <a:rPr lang="en-GB" i="1" dirty="0">
                        <a:latin typeface="Cambria Math"/>
                      </a:rPr>
                      <m:t>𝑥</m:t>
                    </m:r>
                    <m:r>
                      <a:rPr lang="en-GB" i="1" dirty="0">
                        <a:latin typeface="Cambria Math"/>
                      </a:rPr>
                      <m:t>) =2</m:t>
                    </m:r>
                    <m:r>
                      <a:rPr lang="en-GB" i="1" dirty="0">
                        <a:latin typeface="Cambria Math"/>
                      </a:rPr>
                      <m:t>𝑥</m:t>
                    </m:r>
                  </m:oMath>
                </a14:m>
                <a:r>
                  <a:rPr lang="en-GB" dirty="0"/>
                  <a:t>		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/>
                      </a:rPr>
                      <m:t>0≤</m:t>
                    </m:r>
                    <m:r>
                      <a:rPr lang="en-GB" i="1" dirty="0">
                        <a:latin typeface="Cambria Math"/>
                      </a:rPr>
                      <m:t>𝑥</m:t>
                    </m:r>
                    <m:r>
                      <a:rPr lang="en-GB" i="1" dirty="0">
                        <a:latin typeface="Cambria Math"/>
                      </a:rPr>
                      <m:t>&lt;4</m:t>
                    </m:r>
                  </m:oMath>
                </a14:m>
                <a:endParaRPr lang="en-GB" dirty="0"/>
              </a:p>
              <a:p>
                <a:pPr>
                  <a:lnSpc>
                    <a:spcPct val="150000"/>
                  </a:lnSpc>
                </a:pPr>
                <a:r>
                  <a:rPr lang="en-GB" dirty="0"/>
                  <a:t>	</a:t>
                </a:r>
                <a:r>
                  <a:rPr lang="en-GB" dirty="0"/>
                  <a:t>		       </a:t>
                </a:r>
                <a14:m>
                  <m:oMath xmlns:m="http://schemas.openxmlformats.org/officeDocument/2006/math">
                    <m:r>
                      <a:rPr lang="en-GB" dirty="0">
                        <a:latin typeface="Cambria Math"/>
                      </a:rPr>
                      <m:t>    </m:t>
                    </m:r>
                    <m:r>
                      <a:rPr lang="en-GB" i="1" dirty="0">
                        <a:latin typeface="Cambria Math"/>
                      </a:rPr>
                      <m:t>=</m:t>
                    </m:r>
                    <m:r>
                      <a:rPr lang="en-GB" b="0" i="1" dirty="0" smtClean="0">
                        <a:latin typeface="Cambria Math"/>
                      </a:rPr>
                      <m:t>12</m:t>
                    </m:r>
                    <m:r>
                      <a:rPr lang="en-GB" i="1" dirty="0">
                        <a:latin typeface="Cambria Math"/>
                      </a:rPr>
                      <m:t>−</m:t>
                    </m:r>
                    <m:r>
                      <a:rPr lang="en-GB" b="0" i="1" dirty="0" smtClean="0">
                        <a:latin typeface="Cambria Math"/>
                      </a:rPr>
                      <m:t>𝑥</m:t>
                    </m:r>
                    <m:r>
                      <a:rPr lang="en-GB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GB" dirty="0"/>
                  <a:t>	                </a:t>
                </a:r>
                <a14:m>
                  <m:oMath xmlns:m="http://schemas.openxmlformats.org/officeDocument/2006/math">
                    <m:r>
                      <a:rPr lang="en-GB" b="0" i="0" dirty="0" smtClean="0">
                        <a:latin typeface="Cambria Math"/>
                      </a:rPr>
                      <m:t>4</m:t>
                    </m:r>
                    <m:r>
                      <a:rPr lang="en-GB" i="1" dirty="0">
                        <a:latin typeface="Cambria Math"/>
                      </a:rPr>
                      <m:t>≤</m:t>
                    </m:r>
                    <m:r>
                      <a:rPr lang="en-GB" i="1" dirty="0">
                        <a:latin typeface="Cambria Math"/>
                      </a:rPr>
                      <m:t>𝑥</m:t>
                    </m:r>
                    <m:r>
                      <a:rPr lang="en-GB" i="1" dirty="0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GB" b="0" i="1" dirty="0" smtClean="0">
                        <a:latin typeface="Cambria Math"/>
                        <a:ea typeface="Cambria Math"/>
                      </a:rPr>
                      <m:t>12</m:t>
                    </m:r>
                  </m:oMath>
                </a14:m>
                <a:endParaRPr lang="en-GB" dirty="0" smtClean="0"/>
              </a:p>
              <a:p>
                <a:pPr>
                  <a:lnSpc>
                    <a:spcPct val="150000"/>
                  </a:lnSpc>
                </a:pPr>
                <a:r>
                  <a:rPr lang="en-GB" dirty="0" smtClean="0"/>
                  <a:t>Draw </a:t>
                </a:r>
                <a:r>
                  <a:rPr lang="en-GB" dirty="0"/>
                  <a:t>the graph of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/>
                      </a:rPr>
                      <m:t>𝑓</m:t>
                    </m:r>
                    <m:r>
                      <a:rPr lang="en-GB" i="1" dirty="0">
                        <a:latin typeface="Cambria Math"/>
                      </a:rPr>
                      <m:t>(</m:t>
                    </m:r>
                    <m:r>
                      <a:rPr lang="en-GB" i="1" dirty="0">
                        <a:latin typeface="Cambria Math"/>
                      </a:rPr>
                      <m:t>𝑥</m:t>
                    </m:r>
                    <m:r>
                      <a:rPr lang="en-GB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GB" dirty="0"/>
                  <a:t> on a grid for values of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/>
                      </a:rPr>
                      <m:t>𝑥</m:t>
                    </m:r>
                  </m:oMath>
                </a14:m>
                <a:r>
                  <a:rPr lang="en-GB" dirty="0"/>
                  <a:t> from 0 to </a:t>
                </a:r>
                <a:r>
                  <a:rPr lang="en-GB" dirty="0" smtClean="0"/>
                  <a:t>12.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dirty="0" smtClean="0"/>
                  <a:t>Hence find the area enclosed by the graph and the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dirty="0" smtClean="0"/>
                  <a:t>-axis.</a:t>
                </a:r>
                <a:endParaRPr lang="en-GB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036" y="82321"/>
                <a:ext cx="8263719" cy="2585323"/>
              </a:xfrm>
              <a:prstGeom prst="rect">
                <a:avLst/>
              </a:prstGeom>
              <a:blipFill rotWithShape="1">
                <a:blip r:embed="rId2"/>
                <a:stretch>
                  <a:fillRect l="-664" b="-11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30" name="Group 729"/>
          <p:cNvGrpSpPr/>
          <p:nvPr/>
        </p:nvGrpSpPr>
        <p:grpSpPr>
          <a:xfrm>
            <a:off x="130624" y="2585247"/>
            <a:ext cx="5410671" cy="4294171"/>
            <a:chOff x="130624" y="2585247"/>
            <a:chExt cx="5410671" cy="4294171"/>
          </a:xfrm>
        </p:grpSpPr>
        <p:grpSp>
          <p:nvGrpSpPr>
            <p:cNvPr id="27" name="Group 2"/>
            <p:cNvGrpSpPr>
              <a:grpSpLocks/>
            </p:cNvGrpSpPr>
            <p:nvPr/>
          </p:nvGrpSpPr>
          <p:grpSpPr bwMode="auto">
            <a:xfrm>
              <a:off x="893035" y="2791703"/>
              <a:ext cx="725488" cy="719138"/>
              <a:chOff x="2260" y="1134"/>
              <a:chExt cx="1142" cy="1134"/>
            </a:xfrm>
          </p:grpSpPr>
          <p:sp>
            <p:nvSpPr>
              <p:cNvPr id="580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1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2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3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4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5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6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7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8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9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0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1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2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3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4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5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6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7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8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9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0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1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28" name="Group 2"/>
            <p:cNvGrpSpPr>
              <a:grpSpLocks/>
            </p:cNvGrpSpPr>
            <p:nvPr/>
          </p:nvGrpSpPr>
          <p:grpSpPr bwMode="auto">
            <a:xfrm>
              <a:off x="1613124" y="2791703"/>
              <a:ext cx="725488" cy="719138"/>
              <a:chOff x="2260" y="1134"/>
              <a:chExt cx="1142" cy="1134"/>
            </a:xfrm>
          </p:grpSpPr>
          <p:sp>
            <p:nvSpPr>
              <p:cNvPr id="558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9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0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1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2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3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4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5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6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7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8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9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0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1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2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3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4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5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6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7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8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9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29" name="Group 2"/>
            <p:cNvGrpSpPr>
              <a:grpSpLocks/>
            </p:cNvGrpSpPr>
            <p:nvPr/>
          </p:nvGrpSpPr>
          <p:grpSpPr bwMode="auto">
            <a:xfrm>
              <a:off x="2333213" y="2791703"/>
              <a:ext cx="725488" cy="719138"/>
              <a:chOff x="2260" y="1134"/>
              <a:chExt cx="1142" cy="1134"/>
            </a:xfrm>
          </p:grpSpPr>
          <p:sp>
            <p:nvSpPr>
              <p:cNvPr id="536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7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8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9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0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1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2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3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4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5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6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7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8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9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0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1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2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3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4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5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6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7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30" name="Group 2"/>
            <p:cNvGrpSpPr>
              <a:grpSpLocks/>
            </p:cNvGrpSpPr>
            <p:nvPr/>
          </p:nvGrpSpPr>
          <p:grpSpPr bwMode="auto">
            <a:xfrm>
              <a:off x="3053302" y="2791703"/>
              <a:ext cx="725488" cy="719138"/>
              <a:chOff x="2260" y="1134"/>
              <a:chExt cx="1142" cy="1134"/>
            </a:xfrm>
          </p:grpSpPr>
          <p:sp>
            <p:nvSpPr>
              <p:cNvPr id="514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5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6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7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8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9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0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1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2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3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4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5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6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7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8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9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0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1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2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3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4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5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31" name="Group 2"/>
            <p:cNvGrpSpPr>
              <a:grpSpLocks/>
            </p:cNvGrpSpPr>
            <p:nvPr/>
          </p:nvGrpSpPr>
          <p:grpSpPr bwMode="auto">
            <a:xfrm>
              <a:off x="3773391" y="2791703"/>
              <a:ext cx="725488" cy="719138"/>
              <a:chOff x="2260" y="1134"/>
              <a:chExt cx="1142" cy="1134"/>
            </a:xfrm>
          </p:grpSpPr>
          <p:sp>
            <p:nvSpPr>
              <p:cNvPr id="492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3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4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5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6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7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8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9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0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1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2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3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4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5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6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7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8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9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0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1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2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3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32" name="Group 2"/>
            <p:cNvGrpSpPr>
              <a:grpSpLocks/>
            </p:cNvGrpSpPr>
            <p:nvPr/>
          </p:nvGrpSpPr>
          <p:grpSpPr bwMode="auto">
            <a:xfrm>
              <a:off x="893035" y="3511792"/>
              <a:ext cx="725488" cy="719138"/>
              <a:chOff x="2260" y="1134"/>
              <a:chExt cx="1142" cy="1134"/>
            </a:xfrm>
          </p:grpSpPr>
          <p:sp>
            <p:nvSpPr>
              <p:cNvPr id="470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1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2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3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4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5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6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7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8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9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0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1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2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3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4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5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6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7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8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9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0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1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33" name="Group 2"/>
            <p:cNvGrpSpPr>
              <a:grpSpLocks/>
            </p:cNvGrpSpPr>
            <p:nvPr/>
          </p:nvGrpSpPr>
          <p:grpSpPr bwMode="auto">
            <a:xfrm>
              <a:off x="1613124" y="3511792"/>
              <a:ext cx="725488" cy="719138"/>
              <a:chOff x="2260" y="1134"/>
              <a:chExt cx="1142" cy="1134"/>
            </a:xfrm>
          </p:grpSpPr>
          <p:sp>
            <p:nvSpPr>
              <p:cNvPr id="448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9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0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1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2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3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4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5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6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7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8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9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0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1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2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3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4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5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6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7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8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9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34" name="Group 2"/>
            <p:cNvGrpSpPr>
              <a:grpSpLocks/>
            </p:cNvGrpSpPr>
            <p:nvPr/>
          </p:nvGrpSpPr>
          <p:grpSpPr bwMode="auto">
            <a:xfrm>
              <a:off x="2333213" y="3511792"/>
              <a:ext cx="725488" cy="719138"/>
              <a:chOff x="2260" y="1134"/>
              <a:chExt cx="1142" cy="1134"/>
            </a:xfrm>
          </p:grpSpPr>
          <p:sp>
            <p:nvSpPr>
              <p:cNvPr id="426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7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8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9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0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1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2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3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4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5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6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7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8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9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0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1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2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3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4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5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6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7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35" name="Group 2"/>
            <p:cNvGrpSpPr>
              <a:grpSpLocks/>
            </p:cNvGrpSpPr>
            <p:nvPr/>
          </p:nvGrpSpPr>
          <p:grpSpPr bwMode="auto">
            <a:xfrm>
              <a:off x="3053302" y="3511792"/>
              <a:ext cx="725488" cy="719138"/>
              <a:chOff x="2260" y="1134"/>
              <a:chExt cx="1142" cy="1134"/>
            </a:xfrm>
          </p:grpSpPr>
          <p:sp>
            <p:nvSpPr>
              <p:cNvPr id="404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5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6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7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8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9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0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1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2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3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4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5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6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7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8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9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0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1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2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3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4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5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36" name="Group 2"/>
            <p:cNvGrpSpPr>
              <a:grpSpLocks/>
            </p:cNvGrpSpPr>
            <p:nvPr/>
          </p:nvGrpSpPr>
          <p:grpSpPr bwMode="auto">
            <a:xfrm>
              <a:off x="3773391" y="3511792"/>
              <a:ext cx="725488" cy="719138"/>
              <a:chOff x="2260" y="1134"/>
              <a:chExt cx="1142" cy="1134"/>
            </a:xfrm>
          </p:grpSpPr>
          <p:sp>
            <p:nvSpPr>
              <p:cNvPr id="382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3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4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5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6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7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8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9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0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1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2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3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4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5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6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7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8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9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0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1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2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3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37" name="Group 2"/>
            <p:cNvGrpSpPr>
              <a:grpSpLocks/>
            </p:cNvGrpSpPr>
            <p:nvPr/>
          </p:nvGrpSpPr>
          <p:grpSpPr bwMode="auto">
            <a:xfrm>
              <a:off x="893035" y="4231881"/>
              <a:ext cx="725488" cy="719138"/>
              <a:chOff x="2260" y="1134"/>
              <a:chExt cx="1142" cy="1134"/>
            </a:xfrm>
          </p:grpSpPr>
          <p:sp>
            <p:nvSpPr>
              <p:cNvPr id="360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1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2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3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4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5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6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7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8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9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0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1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2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3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4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5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6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7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8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9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0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1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38" name="Group 2"/>
            <p:cNvGrpSpPr>
              <a:grpSpLocks/>
            </p:cNvGrpSpPr>
            <p:nvPr/>
          </p:nvGrpSpPr>
          <p:grpSpPr bwMode="auto">
            <a:xfrm>
              <a:off x="1613124" y="4231881"/>
              <a:ext cx="725488" cy="719138"/>
              <a:chOff x="2260" y="1134"/>
              <a:chExt cx="1142" cy="1134"/>
            </a:xfrm>
          </p:grpSpPr>
          <p:sp>
            <p:nvSpPr>
              <p:cNvPr id="338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9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0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1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2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3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4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5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6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7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8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9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0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1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2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3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4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5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6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7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8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9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39" name="Group 2"/>
            <p:cNvGrpSpPr>
              <a:grpSpLocks/>
            </p:cNvGrpSpPr>
            <p:nvPr/>
          </p:nvGrpSpPr>
          <p:grpSpPr bwMode="auto">
            <a:xfrm>
              <a:off x="2333213" y="4231881"/>
              <a:ext cx="725488" cy="719138"/>
              <a:chOff x="2260" y="1134"/>
              <a:chExt cx="1142" cy="1134"/>
            </a:xfrm>
          </p:grpSpPr>
          <p:sp>
            <p:nvSpPr>
              <p:cNvPr id="316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7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8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9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0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1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2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3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4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5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6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7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8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9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0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1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2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3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4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5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6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7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40" name="Group 2"/>
            <p:cNvGrpSpPr>
              <a:grpSpLocks/>
            </p:cNvGrpSpPr>
            <p:nvPr/>
          </p:nvGrpSpPr>
          <p:grpSpPr bwMode="auto">
            <a:xfrm>
              <a:off x="3053302" y="4231881"/>
              <a:ext cx="725488" cy="719138"/>
              <a:chOff x="2260" y="1134"/>
              <a:chExt cx="1142" cy="1134"/>
            </a:xfrm>
          </p:grpSpPr>
          <p:sp>
            <p:nvSpPr>
              <p:cNvPr id="294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5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6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7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8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9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0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1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2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3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4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5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6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7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8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9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0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1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2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3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4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5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41" name="Group 2"/>
            <p:cNvGrpSpPr>
              <a:grpSpLocks/>
            </p:cNvGrpSpPr>
            <p:nvPr/>
          </p:nvGrpSpPr>
          <p:grpSpPr bwMode="auto">
            <a:xfrm>
              <a:off x="3773391" y="4231881"/>
              <a:ext cx="725488" cy="719138"/>
              <a:chOff x="2260" y="1134"/>
              <a:chExt cx="1142" cy="1134"/>
            </a:xfrm>
          </p:grpSpPr>
          <p:sp>
            <p:nvSpPr>
              <p:cNvPr id="272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3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4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5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6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7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8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9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0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1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2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3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4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5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6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7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8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9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0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1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2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3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42" name="Group 2"/>
            <p:cNvGrpSpPr>
              <a:grpSpLocks/>
            </p:cNvGrpSpPr>
            <p:nvPr/>
          </p:nvGrpSpPr>
          <p:grpSpPr bwMode="auto">
            <a:xfrm>
              <a:off x="893035" y="4951970"/>
              <a:ext cx="725488" cy="719138"/>
              <a:chOff x="2260" y="1134"/>
              <a:chExt cx="1142" cy="1134"/>
            </a:xfrm>
          </p:grpSpPr>
          <p:sp>
            <p:nvSpPr>
              <p:cNvPr id="250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1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2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3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4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5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6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7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8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9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0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1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2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3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4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5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6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7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8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9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0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1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43" name="Group 2"/>
            <p:cNvGrpSpPr>
              <a:grpSpLocks/>
            </p:cNvGrpSpPr>
            <p:nvPr/>
          </p:nvGrpSpPr>
          <p:grpSpPr bwMode="auto">
            <a:xfrm>
              <a:off x="1613124" y="4951970"/>
              <a:ext cx="725488" cy="719138"/>
              <a:chOff x="2260" y="1134"/>
              <a:chExt cx="1142" cy="1134"/>
            </a:xfrm>
          </p:grpSpPr>
          <p:sp>
            <p:nvSpPr>
              <p:cNvPr id="228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9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0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1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2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3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4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5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6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7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8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9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0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1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2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3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4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5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6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7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8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9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44" name="Group 2"/>
            <p:cNvGrpSpPr>
              <a:grpSpLocks/>
            </p:cNvGrpSpPr>
            <p:nvPr/>
          </p:nvGrpSpPr>
          <p:grpSpPr bwMode="auto">
            <a:xfrm>
              <a:off x="2333213" y="4951970"/>
              <a:ext cx="725488" cy="719138"/>
              <a:chOff x="2260" y="1134"/>
              <a:chExt cx="1142" cy="1134"/>
            </a:xfrm>
          </p:grpSpPr>
          <p:sp>
            <p:nvSpPr>
              <p:cNvPr id="206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7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8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9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0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1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2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3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4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5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6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7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8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9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0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1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2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3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4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5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6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7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45" name="Group 2"/>
            <p:cNvGrpSpPr>
              <a:grpSpLocks/>
            </p:cNvGrpSpPr>
            <p:nvPr/>
          </p:nvGrpSpPr>
          <p:grpSpPr bwMode="auto">
            <a:xfrm>
              <a:off x="3053302" y="4951970"/>
              <a:ext cx="725488" cy="719138"/>
              <a:chOff x="2260" y="1134"/>
              <a:chExt cx="1142" cy="1134"/>
            </a:xfrm>
          </p:grpSpPr>
          <p:sp>
            <p:nvSpPr>
              <p:cNvPr id="184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5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6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7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8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9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0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1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2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3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4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5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6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7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8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9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0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1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2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3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4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5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46" name="Group 2"/>
            <p:cNvGrpSpPr>
              <a:grpSpLocks/>
            </p:cNvGrpSpPr>
            <p:nvPr/>
          </p:nvGrpSpPr>
          <p:grpSpPr bwMode="auto">
            <a:xfrm>
              <a:off x="3773391" y="4951970"/>
              <a:ext cx="725488" cy="719138"/>
              <a:chOff x="2260" y="1134"/>
              <a:chExt cx="1142" cy="1134"/>
            </a:xfrm>
          </p:grpSpPr>
          <p:sp>
            <p:nvSpPr>
              <p:cNvPr id="162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3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4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5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6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7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8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9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0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1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2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3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4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5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6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7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8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9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0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1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2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3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47" name="Group 2"/>
            <p:cNvGrpSpPr>
              <a:grpSpLocks/>
            </p:cNvGrpSpPr>
            <p:nvPr/>
          </p:nvGrpSpPr>
          <p:grpSpPr bwMode="auto">
            <a:xfrm>
              <a:off x="893035" y="5672059"/>
              <a:ext cx="725488" cy="719138"/>
              <a:chOff x="2260" y="1134"/>
              <a:chExt cx="1142" cy="1134"/>
            </a:xfrm>
          </p:grpSpPr>
          <p:sp>
            <p:nvSpPr>
              <p:cNvPr id="140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1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2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3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4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5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6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7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8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9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0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1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2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3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4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5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6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7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8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9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0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1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48" name="Group 2"/>
            <p:cNvGrpSpPr>
              <a:grpSpLocks/>
            </p:cNvGrpSpPr>
            <p:nvPr/>
          </p:nvGrpSpPr>
          <p:grpSpPr bwMode="auto">
            <a:xfrm>
              <a:off x="1613124" y="5672059"/>
              <a:ext cx="725488" cy="719138"/>
              <a:chOff x="2260" y="1134"/>
              <a:chExt cx="1142" cy="1134"/>
            </a:xfrm>
          </p:grpSpPr>
          <p:sp>
            <p:nvSpPr>
              <p:cNvPr id="118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9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0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1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2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3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4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5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6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7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8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9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0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1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2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3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4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5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6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7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8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9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49" name="Group 2"/>
            <p:cNvGrpSpPr>
              <a:grpSpLocks/>
            </p:cNvGrpSpPr>
            <p:nvPr/>
          </p:nvGrpSpPr>
          <p:grpSpPr bwMode="auto">
            <a:xfrm>
              <a:off x="2333213" y="5672059"/>
              <a:ext cx="725488" cy="719138"/>
              <a:chOff x="2260" y="1134"/>
              <a:chExt cx="1142" cy="1134"/>
            </a:xfrm>
          </p:grpSpPr>
          <p:sp>
            <p:nvSpPr>
              <p:cNvPr id="96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7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8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9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1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3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4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5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6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7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8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9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0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1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2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3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4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5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6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7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50" name="Group 2"/>
            <p:cNvGrpSpPr>
              <a:grpSpLocks/>
            </p:cNvGrpSpPr>
            <p:nvPr/>
          </p:nvGrpSpPr>
          <p:grpSpPr bwMode="auto">
            <a:xfrm>
              <a:off x="3053302" y="5672059"/>
              <a:ext cx="725488" cy="719138"/>
              <a:chOff x="2260" y="1134"/>
              <a:chExt cx="1142" cy="1134"/>
            </a:xfrm>
          </p:grpSpPr>
          <p:sp>
            <p:nvSpPr>
              <p:cNvPr id="74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6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7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8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9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0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1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2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3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4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5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6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7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8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9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0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1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4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5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51" name="Group 2"/>
            <p:cNvGrpSpPr>
              <a:grpSpLocks/>
            </p:cNvGrpSpPr>
            <p:nvPr/>
          </p:nvGrpSpPr>
          <p:grpSpPr bwMode="auto">
            <a:xfrm>
              <a:off x="3773391" y="5672059"/>
              <a:ext cx="725488" cy="719138"/>
              <a:chOff x="2260" y="1134"/>
              <a:chExt cx="1142" cy="1134"/>
            </a:xfrm>
          </p:grpSpPr>
          <p:sp>
            <p:nvSpPr>
              <p:cNvPr id="52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cxnSp>
          <p:nvCxnSpPr>
            <p:cNvPr id="6" name="Straight Arrow Connector 5"/>
            <p:cNvCxnSpPr>
              <a:stCxn id="148" idx="1"/>
            </p:cNvCxnSpPr>
            <p:nvPr/>
          </p:nvCxnSpPr>
          <p:spPr>
            <a:xfrm flipH="1" flipV="1">
              <a:off x="867778" y="2585247"/>
              <a:ext cx="25257" cy="380595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282491" y="6490950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2</a:t>
              </a:r>
              <a:endParaRPr lang="en-GB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 flipV="1">
              <a:off x="1611467" y="6374230"/>
              <a:ext cx="0" cy="18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004854" y="6495734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4</a:t>
              </a:r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 flipV="1">
              <a:off x="2333830" y="6379014"/>
              <a:ext cx="0" cy="18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727217" y="650051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6</a:t>
              </a:r>
              <a:endParaRPr lang="en-GB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 flipV="1">
              <a:off x="3056193" y="6383798"/>
              <a:ext cx="0" cy="18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449580" y="6505302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8</a:t>
              </a:r>
              <a:endParaRPr lang="en-GB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 flipV="1">
              <a:off x="3778556" y="6388582"/>
              <a:ext cx="0" cy="18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171943" y="6510086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10</a:t>
              </a:r>
              <a:endParaRPr lang="en-GB" dirty="0"/>
            </a:p>
          </p:txBody>
        </p:sp>
        <p:grpSp>
          <p:nvGrpSpPr>
            <p:cNvPr id="729" name="Group 728"/>
            <p:cNvGrpSpPr/>
            <p:nvPr/>
          </p:nvGrpSpPr>
          <p:grpSpPr>
            <a:xfrm>
              <a:off x="4489340" y="2787874"/>
              <a:ext cx="727528" cy="3785492"/>
              <a:chOff x="4489340" y="2787874"/>
              <a:chExt cx="727528" cy="3785492"/>
            </a:xfrm>
          </p:grpSpPr>
          <p:grpSp>
            <p:nvGrpSpPr>
              <p:cNvPr id="606" name="Group 2"/>
              <p:cNvGrpSpPr>
                <a:grpSpLocks/>
              </p:cNvGrpSpPr>
              <p:nvPr/>
            </p:nvGrpSpPr>
            <p:grpSpPr bwMode="auto">
              <a:xfrm>
                <a:off x="4489340" y="2787874"/>
                <a:ext cx="725488" cy="719138"/>
                <a:chOff x="2260" y="1134"/>
                <a:chExt cx="1142" cy="1134"/>
              </a:xfrm>
            </p:grpSpPr>
            <p:sp>
              <p:nvSpPr>
                <p:cNvPr id="607" name="Line 3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08" name="Line 4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09" name="Line 5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10" name="Line 6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11" name="Line 7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12" name="Line 8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13" name="Line 9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14" name="Line 10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15" name="Line 11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16" name="Line 12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17" name="Line 13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18" name="Line 14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19" name="Line 15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20" name="Line 16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21" name="Line 17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22" name="Line 18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23" name="Line 19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24" name="Line 20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25" name="Line 21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26" name="Line 22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27" name="Line 23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28" name="Line 24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629" name="Group 2"/>
              <p:cNvGrpSpPr>
                <a:grpSpLocks/>
              </p:cNvGrpSpPr>
              <p:nvPr/>
            </p:nvGrpSpPr>
            <p:grpSpPr bwMode="auto">
              <a:xfrm>
                <a:off x="4489340" y="3504697"/>
                <a:ext cx="725488" cy="719138"/>
                <a:chOff x="2260" y="1134"/>
                <a:chExt cx="1142" cy="1134"/>
              </a:xfrm>
            </p:grpSpPr>
            <p:sp>
              <p:nvSpPr>
                <p:cNvPr id="630" name="Line 3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31" name="Line 4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32" name="Line 5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33" name="Line 6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34" name="Line 7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35" name="Line 8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36" name="Line 9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37" name="Line 10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38" name="Line 11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39" name="Line 12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40" name="Line 13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41" name="Line 14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42" name="Line 15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43" name="Line 16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44" name="Line 17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45" name="Line 18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46" name="Line 19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47" name="Line 20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48" name="Line 21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49" name="Line 22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50" name="Line 23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51" name="Line 24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652" name="Group 2"/>
              <p:cNvGrpSpPr>
                <a:grpSpLocks/>
              </p:cNvGrpSpPr>
              <p:nvPr/>
            </p:nvGrpSpPr>
            <p:grpSpPr bwMode="auto">
              <a:xfrm>
                <a:off x="4489340" y="4224786"/>
                <a:ext cx="725488" cy="719138"/>
                <a:chOff x="2260" y="1134"/>
                <a:chExt cx="1142" cy="1134"/>
              </a:xfrm>
            </p:grpSpPr>
            <p:sp>
              <p:nvSpPr>
                <p:cNvPr id="653" name="Line 3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54" name="Line 4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55" name="Line 5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56" name="Line 6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57" name="Line 7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58" name="Line 8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59" name="Line 9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60" name="Line 10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61" name="Line 11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62" name="Line 12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63" name="Line 13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64" name="Line 14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65" name="Line 15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66" name="Line 16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67" name="Line 17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68" name="Line 18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69" name="Line 19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70" name="Line 20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71" name="Line 21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72" name="Line 22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73" name="Line 23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74" name="Line 24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675" name="Group 2"/>
              <p:cNvGrpSpPr>
                <a:grpSpLocks/>
              </p:cNvGrpSpPr>
              <p:nvPr/>
            </p:nvGrpSpPr>
            <p:grpSpPr bwMode="auto">
              <a:xfrm>
                <a:off x="4489340" y="4944875"/>
                <a:ext cx="725488" cy="719138"/>
                <a:chOff x="2260" y="1134"/>
                <a:chExt cx="1142" cy="1134"/>
              </a:xfrm>
            </p:grpSpPr>
            <p:sp>
              <p:nvSpPr>
                <p:cNvPr id="676" name="Line 3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77" name="Line 4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78" name="Line 5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79" name="Line 6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80" name="Line 7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81" name="Line 8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82" name="Line 9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83" name="Line 10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84" name="Line 11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85" name="Line 12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86" name="Line 13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87" name="Line 14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88" name="Line 15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89" name="Line 16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90" name="Line 17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91" name="Line 18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92" name="Line 19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93" name="Line 20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94" name="Line 21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95" name="Line 22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96" name="Line 23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97" name="Line 24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698" name="Group 2"/>
              <p:cNvGrpSpPr>
                <a:grpSpLocks/>
              </p:cNvGrpSpPr>
              <p:nvPr/>
            </p:nvGrpSpPr>
            <p:grpSpPr bwMode="auto">
              <a:xfrm>
                <a:off x="4489340" y="5664964"/>
                <a:ext cx="725488" cy="719138"/>
                <a:chOff x="2260" y="1134"/>
                <a:chExt cx="1142" cy="1134"/>
              </a:xfrm>
            </p:grpSpPr>
            <p:sp>
              <p:nvSpPr>
                <p:cNvPr id="699" name="Line 3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00" name="Line 4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01" name="Line 5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02" name="Line 6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03" name="Line 7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04" name="Line 8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05" name="Line 9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06" name="Line 10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07" name="Line 11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08" name="Line 12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09" name="Line 13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10" name="Line 14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11" name="Line 15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12" name="Line 16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13" name="Line 17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14" name="Line 18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15" name="Line 19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16" name="Line 20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17" name="Line 21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18" name="Line 22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19" name="Line 23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20" name="Line 24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cxnSp>
            <p:nvCxnSpPr>
              <p:cNvPr id="721" name="Straight Connector 720"/>
              <p:cNvCxnSpPr/>
              <p:nvPr/>
            </p:nvCxnSpPr>
            <p:spPr>
              <a:xfrm flipV="1">
                <a:off x="4494505" y="6381487"/>
                <a:ext cx="0" cy="1800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2" name="Straight Connector 721"/>
              <p:cNvCxnSpPr/>
              <p:nvPr/>
            </p:nvCxnSpPr>
            <p:spPr>
              <a:xfrm flipV="1">
                <a:off x="5216868" y="6386271"/>
                <a:ext cx="0" cy="1800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V="1">
                <a:off x="4500919" y="6393366"/>
                <a:ext cx="0" cy="18000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Straight Connector 16"/>
            <p:cNvCxnSpPr/>
            <p:nvPr/>
          </p:nvCxnSpPr>
          <p:spPr>
            <a:xfrm rot="5400000" flipV="1">
              <a:off x="826832" y="5571971"/>
              <a:ext cx="0" cy="18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60768" y="5508663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dirty="0"/>
                <a:t>2</a:t>
              </a:r>
              <a:endParaRPr lang="en-GB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 rot="5400000" flipV="1">
              <a:off x="826832" y="4850164"/>
              <a:ext cx="0" cy="18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60768" y="4786856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dirty="0" smtClean="0"/>
                <a:t>4</a:t>
              </a:r>
              <a:endParaRPr lang="en-GB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 rot="5400000" flipV="1">
              <a:off x="816784" y="4128357"/>
              <a:ext cx="0" cy="18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50720" y="4065049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dirty="0"/>
                <a:t>6</a:t>
              </a:r>
              <a:endParaRPr lang="en-GB" dirty="0"/>
            </a:p>
          </p:txBody>
        </p:sp>
        <p:cxnSp>
          <p:nvCxnSpPr>
            <p:cNvPr id="23" name="Straight Connector 22"/>
            <p:cNvCxnSpPr/>
            <p:nvPr/>
          </p:nvCxnSpPr>
          <p:spPr>
            <a:xfrm rot="5400000" flipV="1">
              <a:off x="806736" y="3406550"/>
              <a:ext cx="0" cy="18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140672" y="3343242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dirty="0"/>
                <a:t>8</a:t>
              </a:r>
              <a:endParaRPr lang="en-GB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 rot="5400000" flipV="1">
              <a:off x="796688" y="2684743"/>
              <a:ext cx="0" cy="18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130624" y="2621435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dirty="0" smtClean="0"/>
                <a:t>10</a:t>
              </a:r>
              <a:endParaRPr lang="en-GB" dirty="0"/>
            </a:p>
          </p:txBody>
        </p:sp>
        <p:sp>
          <p:nvSpPr>
            <p:cNvPr id="724" name="TextBox 723"/>
            <p:cNvSpPr txBox="1"/>
            <p:nvPr/>
          </p:nvSpPr>
          <p:spPr>
            <a:xfrm>
              <a:off x="4893223" y="6502711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12</a:t>
              </a:r>
              <a:endParaRPr lang="en-GB" dirty="0"/>
            </a:p>
          </p:txBody>
        </p:sp>
        <p:sp>
          <p:nvSpPr>
            <p:cNvPr id="728" name="TextBox 727"/>
            <p:cNvSpPr txBox="1"/>
            <p:nvPr/>
          </p:nvSpPr>
          <p:spPr>
            <a:xfrm>
              <a:off x="548236" y="6327276"/>
              <a:ext cx="4219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dirty="0" smtClean="0"/>
                <a:t>0</a:t>
              </a:r>
              <a:endParaRPr lang="en-GB" dirty="0"/>
            </a:p>
          </p:txBody>
        </p:sp>
        <p:cxnSp>
          <p:nvCxnSpPr>
            <p:cNvPr id="5" name="Straight Arrow Connector 4"/>
            <p:cNvCxnSpPr/>
            <p:nvPr/>
          </p:nvCxnSpPr>
          <p:spPr>
            <a:xfrm flipV="1">
              <a:off x="878410" y="6379014"/>
              <a:ext cx="4533992" cy="1268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03" name="Straight Connector 602"/>
          <p:cNvCxnSpPr>
            <a:stCxn id="160" idx="0"/>
            <a:endCxn id="489" idx="1"/>
          </p:cNvCxnSpPr>
          <p:nvPr/>
        </p:nvCxnSpPr>
        <p:spPr>
          <a:xfrm flipV="1">
            <a:off x="893035" y="3511793"/>
            <a:ext cx="725488" cy="287940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05" name="Straight Connector 604"/>
          <p:cNvCxnSpPr>
            <a:stCxn id="566" idx="1"/>
            <a:endCxn id="719" idx="1"/>
          </p:cNvCxnSpPr>
          <p:nvPr/>
        </p:nvCxnSpPr>
        <p:spPr>
          <a:xfrm>
            <a:off x="1613125" y="3510841"/>
            <a:ext cx="3596621" cy="287326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31" name="TextBox 730"/>
          <p:cNvSpPr txBox="1"/>
          <p:nvPr/>
        </p:nvSpPr>
        <p:spPr>
          <a:xfrm>
            <a:off x="5622685" y="3166950"/>
            <a:ext cx="1346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Area </a:t>
            </a:r>
            <a:r>
              <a:rPr lang="en-GB" dirty="0" smtClean="0"/>
              <a:t> </a:t>
            </a:r>
            <a:r>
              <a:rPr lang="en-GB" dirty="0" smtClean="0"/>
              <a:t>=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34" name="TextBox 733"/>
              <p:cNvSpPr txBox="1"/>
              <p:nvPr/>
            </p:nvSpPr>
            <p:spPr>
              <a:xfrm>
                <a:off x="6379025" y="3031378"/>
                <a:ext cx="1285929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12×8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734" name="TextBox 7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9025" y="3031378"/>
                <a:ext cx="1285929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35" name="TextBox 734"/>
              <p:cNvSpPr txBox="1"/>
              <p:nvPr/>
            </p:nvSpPr>
            <p:spPr>
              <a:xfrm>
                <a:off x="6107242" y="3668910"/>
                <a:ext cx="7312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48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735" name="TextBox 7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7242" y="3668910"/>
                <a:ext cx="73129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37" name="Straight Connector 736"/>
          <p:cNvCxnSpPr/>
          <p:nvPr/>
        </p:nvCxnSpPr>
        <p:spPr>
          <a:xfrm>
            <a:off x="6379025" y="4003781"/>
            <a:ext cx="46878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117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1" grpId="0"/>
      <p:bldP spid="734" grpId="0"/>
      <p:bldP spid="7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76446" y="308367"/>
                <a:ext cx="8218967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 smtClean="0"/>
                  <a:t>A function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𝑓</m:t>
                    </m:r>
                    <m:r>
                      <a:rPr lang="en-GB" i="1" dirty="0" smtClean="0">
                        <a:latin typeface="Cambria Math"/>
                      </a:rPr>
                      <m:t>(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GB" i="1" dirty="0" smtClean="0"/>
                  <a:t> is defined as</a:t>
                </a:r>
              </a:p>
              <a:p>
                <a:r>
                  <a:rPr lang="en-GB" dirty="0" smtClean="0"/>
                  <a:t>		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𝑓</m:t>
                    </m:r>
                    <m:r>
                      <a:rPr lang="en-GB" i="1" dirty="0" smtClean="0">
                        <a:latin typeface="Cambria Math"/>
                      </a:rPr>
                      <m:t>(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dirty="0" smtClean="0">
                        <a:latin typeface="Cambria Math"/>
                      </a:rPr>
                      <m:t>) = 2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GB" i="1" dirty="0" smtClean="0"/>
                  <a:t>	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0&lt;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dirty="0" smtClean="0">
                        <a:latin typeface="Cambria Math"/>
                      </a:rPr>
                      <m:t>&lt;2</m:t>
                    </m:r>
                  </m:oMath>
                </a14:m>
                <a:endParaRPr lang="en-GB" i="1" dirty="0" smtClean="0"/>
              </a:p>
              <a:p>
                <a:r>
                  <a:rPr lang="en-GB" dirty="0" smtClean="0"/>
                  <a:t>			       </a:t>
                </a:r>
                <a14:m>
                  <m:oMath xmlns:m="http://schemas.openxmlformats.org/officeDocument/2006/math">
                    <m:r>
                      <a:rPr lang="en-GB" b="0" i="0" dirty="0" smtClean="0">
                        <a:latin typeface="Cambria Math"/>
                      </a:rPr>
                      <m:t>    </m:t>
                    </m:r>
                    <m:r>
                      <a:rPr lang="en-GB" i="1" dirty="0" smtClean="0">
                        <a:latin typeface="Cambria Math"/>
                      </a:rPr>
                      <m:t>= 4</m:t>
                    </m:r>
                  </m:oMath>
                </a14:m>
                <a:r>
                  <a:rPr lang="en-GB" dirty="0" smtClean="0"/>
                  <a:t> 	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2&lt;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dirty="0" smtClean="0">
                        <a:latin typeface="Cambria Math"/>
                      </a:rPr>
                      <m:t>&lt;4</m:t>
                    </m:r>
                  </m:oMath>
                </a14:m>
                <a:endParaRPr lang="en-GB" i="1" dirty="0" smtClean="0"/>
              </a:p>
              <a:p>
                <a:r>
                  <a:rPr lang="en-GB" dirty="0" smtClean="0"/>
                  <a:t>			       </a:t>
                </a:r>
                <a14:m>
                  <m:oMath xmlns:m="http://schemas.openxmlformats.org/officeDocument/2006/math">
                    <m:r>
                      <a:rPr lang="en-GB" b="0" i="0" dirty="0" smtClean="0">
                        <a:latin typeface="Cambria Math"/>
                      </a:rPr>
                      <m:t>    </m:t>
                    </m:r>
                    <m:r>
                      <a:rPr lang="en-GB" i="1" dirty="0" smtClean="0">
                        <a:latin typeface="Cambria Math"/>
                      </a:rPr>
                      <m:t>= 12−2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GB" i="1" dirty="0" smtClean="0"/>
                  <a:t>	</a:t>
                </a:r>
                <a:r>
                  <a:rPr lang="en-GB" i="1" dirty="0" smtClean="0"/>
                  <a:t>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4</m:t>
                    </m:r>
                    <m:r>
                      <a:rPr lang="en-GB" i="1" dirty="0" smtClean="0">
                        <a:latin typeface="Cambria Math"/>
                      </a:rPr>
                      <m:t>&lt;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dirty="0" smtClean="0">
                        <a:latin typeface="Cambria Math"/>
                      </a:rPr>
                      <m:t>&lt;5</m:t>
                    </m:r>
                  </m:oMath>
                </a14:m>
                <a:endParaRPr lang="en-GB" i="1" dirty="0" smtClean="0"/>
              </a:p>
              <a:p>
                <a:r>
                  <a:rPr lang="en-GB" dirty="0" smtClean="0"/>
                  <a:t>a) Draw the function defined</a:t>
                </a:r>
              </a:p>
              <a:p>
                <a:r>
                  <a:rPr lang="en-GB" dirty="0" smtClean="0"/>
                  <a:t>b) Calculate the area enclosed by the graph of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𝑦</m:t>
                    </m:r>
                    <m:r>
                      <a:rPr lang="en-GB" i="1" dirty="0" smtClean="0">
                        <a:latin typeface="Cambria Math"/>
                      </a:rPr>
                      <m:t> = </m:t>
                    </m:r>
                    <m:r>
                      <a:rPr lang="en-GB" i="1" dirty="0" smtClean="0">
                        <a:latin typeface="Cambria Math"/>
                      </a:rPr>
                      <m:t>𝑓</m:t>
                    </m:r>
                    <m:r>
                      <a:rPr lang="en-GB" i="1" dirty="0" smtClean="0">
                        <a:latin typeface="Cambria Math"/>
                      </a:rPr>
                      <m:t>(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dirty="0" smtClean="0">
                        <a:latin typeface="Cambria Math"/>
                      </a:rPr>
                      <m:t>) </m:t>
                    </m:r>
                  </m:oMath>
                </a14:m>
                <a:r>
                  <a:rPr lang="en-GB" i="1" dirty="0" smtClean="0"/>
                  <a:t>and the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i="1" dirty="0" smtClean="0"/>
                  <a:t>-axis</a:t>
                </a:r>
                <a:endParaRPr lang="en-GB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446" y="308367"/>
                <a:ext cx="8218967" cy="1754326"/>
              </a:xfrm>
              <a:prstGeom prst="rect">
                <a:avLst/>
              </a:prstGeom>
              <a:blipFill rotWithShape="1">
                <a:blip r:embed="rId2"/>
                <a:stretch>
                  <a:fillRect l="-593" t="-1742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04" name="Group 603"/>
          <p:cNvGrpSpPr/>
          <p:nvPr/>
        </p:nvGrpSpPr>
        <p:grpSpPr>
          <a:xfrm>
            <a:off x="130624" y="2052084"/>
            <a:ext cx="4730335" cy="4321467"/>
            <a:chOff x="60288" y="2052084"/>
            <a:chExt cx="4730335" cy="4321467"/>
          </a:xfrm>
        </p:grpSpPr>
        <p:grpSp>
          <p:nvGrpSpPr>
            <p:cNvPr id="579" name="Group 578"/>
            <p:cNvGrpSpPr/>
            <p:nvPr/>
          </p:nvGrpSpPr>
          <p:grpSpPr>
            <a:xfrm>
              <a:off x="822699" y="2258540"/>
              <a:ext cx="3605844" cy="3599494"/>
              <a:chOff x="971555" y="2705107"/>
              <a:chExt cx="3605844" cy="3599494"/>
            </a:xfrm>
          </p:grpSpPr>
          <p:grpSp>
            <p:nvGrpSpPr>
              <p:cNvPr id="4" name="Group 2"/>
              <p:cNvGrpSpPr>
                <a:grpSpLocks/>
              </p:cNvGrpSpPr>
              <p:nvPr/>
            </p:nvGrpSpPr>
            <p:grpSpPr bwMode="auto">
              <a:xfrm>
                <a:off x="971555" y="2705107"/>
                <a:ext cx="725488" cy="719138"/>
                <a:chOff x="2260" y="1134"/>
                <a:chExt cx="1142" cy="1134"/>
              </a:xfrm>
            </p:grpSpPr>
            <p:sp>
              <p:nvSpPr>
                <p:cNvPr id="5" name="Line 3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" name="Line 4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" name="Line 5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" name="Line 6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" name="Line 7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" name="Line 8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" name="Line 9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" name="Line 10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3" name="Line 11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4" name="Line 12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5" name="Line 13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6" name="Line 14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7" name="Line 15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8" name="Line 16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9" name="Line 17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0" name="Line 18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1" name="Line 19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2" name="Line 20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3" name="Line 21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4" name="Line 22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5" name="Line 23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6" name="Line 24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7" name="Group 2"/>
              <p:cNvGrpSpPr>
                <a:grpSpLocks/>
              </p:cNvGrpSpPr>
              <p:nvPr/>
            </p:nvGrpSpPr>
            <p:grpSpPr bwMode="auto">
              <a:xfrm>
                <a:off x="1691644" y="2705107"/>
                <a:ext cx="725488" cy="719138"/>
                <a:chOff x="2260" y="1134"/>
                <a:chExt cx="1142" cy="1134"/>
              </a:xfrm>
            </p:grpSpPr>
            <p:sp>
              <p:nvSpPr>
                <p:cNvPr id="28" name="Line 3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9" name="Line 4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0" name="Line 5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1" name="Line 6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2" name="Line 7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3" name="Line 8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4" name="Line 9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5" name="Line 10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6" name="Line 11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7" name="Line 12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8" name="Line 13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9" name="Line 14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0" name="Line 15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1" name="Line 16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2" name="Line 17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3" name="Line 18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4" name="Line 19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5" name="Line 20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6" name="Line 21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7" name="Line 22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8" name="Line 23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9" name="Line 24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50" name="Group 2"/>
              <p:cNvGrpSpPr>
                <a:grpSpLocks/>
              </p:cNvGrpSpPr>
              <p:nvPr/>
            </p:nvGrpSpPr>
            <p:grpSpPr bwMode="auto">
              <a:xfrm>
                <a:off x="2411733" y="2705107"/>
                <a:ext cx="725488" cy="719138"/>
                <a:chOff x="2260" y="1134"/>
                <a:chExt cx="1142" cy="1134"/>
              </a:xfrm>
            </p:grpSpPr>
            <p:sp>
              <p:nvSpPr>
                <p:cNvPr id="51" name="Line 3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2" name="Line 4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3" name="Line 5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4" name="Line 6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5" name="Line 7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6" name="Line 8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7" name="Line 9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8" name="Line 10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9" name="Line 11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0" name="Line 12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1" name="Line 13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2" name="Line 14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3" name="Line 15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4" name="Line 16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5" name="Line 17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6" name="Line 18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7" name="Line 19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8" name="Line 20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9" name="Line 21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0" name="Line 22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1" name="Line 23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2" name="Line 24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73" name="Group 2"/>
              <p:cNvGrpSpPr>
                <a:grpSpLocks/>
              </p:cNvGrpSpPr>
              <p:nvPr/>
            </p:nvGrpSpPr>
            <p:grpSpPr bwMode="auto">
              <a:xfrm>
                <a:off x="3131822" y="2705107"/>
                <a:ext cx="725488" cy="719138"/>
                <a:chOff x="2260" y="1134"/>
                <a:chExt cx="1142" cy="1134"/>
              </a:xfrm>
            </p:grpSpPr>
            <p:sp>
              <p:nvSpPr>
                <p:cNvPr id="74" name="Line 3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5" name="Line 4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6" name="Line 5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7" name="Line 6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8" name="Line 7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9" name="Line 8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0" name="Line 9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1" name="Line 10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2" name="Line 11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3" name="Line 12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4" name="Line 13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5" name="Line 14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6" name="Line 15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7" name="Line 16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8" name="Line 17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9" name="Line 18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0" name="Line 19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1" name="Line 20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2" name="Line 21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3" name="Line 22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4" name="Line 23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5" name="Line 24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96" name="Group 2"/>
              <p:cNvGrpSpPr>
                <a:grpSpLocks/>
              </p:cNvGrpSpPr>
              <p:nvPr/>
            </p:nvGrpSpPr>
            <p:grpSpPr bwMode="auto">
              <a:xfrm>
                <a:off x="3851911" y="2705107"/>
                <a:ext cx="725488" cy="719138"/>
                <a:chOff x="2260" y="1134"/>
                <a:chExt cx="1142" cy="1134"/>
              </a:xfrm>
            </p:grpSpPr>
            <p:sp>
              <p:nvSpPr>
                <p:cNvPr id="97" name="Line 3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8" name="Line 4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9" name="Line 5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0" name="Line 6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1" name="Line 7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2" name="Line 8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3" name="Line 9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4" name="Line 10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5" name="Line 11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6" name="Line 12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7" name="Line 13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8" name="Line 14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9" name="Line 15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0" name="Line 16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1" name="Line 17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2" name="Line 18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3" name="Line 19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4" name="Line 20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5" name="Line 21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6" name="Line 22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7" name="Line 23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8" name="Line 24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19" name="Group 2"/>
              <p:cNvGrpSpPr>
                <a:grpSpLocks/>
              </p:cNvGrpSpPr>
              <p:nvPr/>
            </p:nvGrpSpPr>
            <p:grpSpPr bwMode="auto">
              <a:xfrm>
                <a:off x="971555" y="3425196"/>
                <a:ext cx="725488" cy="719138"/>
                <a:chOff x="2260" y="1134"/>
                <a:chExt cx="1142" cy="1134"/>
              </a:xfrm>
            </p:grpSpPr>
            <p:sp>
              <p:nvSpPr>
                <p:cNvPr id="120" name="Line 3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1" name="Line 4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2" name="Line 5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3" name="Line 6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4" name="Line 7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5" name="Line 8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6" name="Line 9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7" name="Line 10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8" name="Line 11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9" name="Line 12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30" name="Line 13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31" name="Line 14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32" name="Line 15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33" name="Line 16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34" name="Line 17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35" name="Line 18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36" name="Line 19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37" name="Line 20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38" name="Line 21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39" name="Line 22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40" name="Line 23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41" name="Line 24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42" name="Group 2"/>
              <p:cNvGrpSpPr>
                <a:grpSpLocks/>
              </p:cNvGrpSpPr>
              <p:nvPr/>
            </p:nvGrpSpPr>
            <p:grpSpPr bwMode="auto">
              <a:xfrm>
                <a:off x="1691644" y="3425196"/>
                <a:ext cx="725488" cy="719138"/>
                <a:chOff x="2260" y="1134"/>
                <a:chExt cx="1142" cy="1134"/>
              </a:xfrm>
            </p:grpSpPr>
            <p:sp>
              <p:nvSpPr>
                <p:cNvPr id="143" name="Line 3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44" name="Line 4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45" name="Line 5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46" name="Line 6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47" name="Line 7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48" name="Line 8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49" name="Line 9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50" name="Line 10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51" name="Line 11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52" name="Line 12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53" name="Line 13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54" name="Line 14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55" name="Line 15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56" name="Line 16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57" name="Line 17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58" name="Line 18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59" name="Line 19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60" name="Line 20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61" name="Line 21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62" name="Line 22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63" name="Line 23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64" name="Line 24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65" name="Group 2"/>
              <p:cNvGrpSpPr>
                <a:grpSpLocks/>
              </p:cNvGrpSpPr>
              <p:nvPr/>
            </p:nvGrpSpPr>
            <p:grpSpPr bwMode="auto">
              <a:xfrm>
                <a:off x="2411733" y="3425196"/>
                <a:ext cx="725488" cy="719138"/>
                <a:chOff x="2260" y="1134"/>
                <a:chExt cx="1142" cy="1134"/>
              </a:xfrm>
            </p:grpSpPr>
            <p:sp>
              <p:nvSpPr>
                <p:cNvPr id="166" name="Line 3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67" name="Line 4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68" name="Line 5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69" name="Line 6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70" name="Line 7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71" name="Line 8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72" name="Line 9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73" name="Line 10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74" name="Line 11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75" name="Line 12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76" name="Line 13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77" name="Line 14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78" name="Line 15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79" name="Line 16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80" name="Line 17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81" name="Line 18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82" name="Line 19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83" name="Line 20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84" name="Line 21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85" name="Line 22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86" name="Line 23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87" name="Line 24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88" name="Group 2"/>
              <p:cNvGrpSpPr>
                <a:grpSpLocks/>
              </p:cNvGrpSpPr>
              <p:nvPr/>
            </p:nvGrpSpPr>
            <p:grpSpPr bwMode="auto">
              <a:xfrm>
                <a:off x="3131822" y="3425196"/>
                <a:ext cx="725488" cy="719138"/>
                <a:chOff x="2260" y="1134"/>
                <a:chExt cx="1142" cy="1134"/>
              </a:xfrm>
            </p:grpSpPr>
            <p:sp>
              <p:nvSpPr>
                <p:cNvPr id="189" name="Line 3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90" name="Line 4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91" name="Line 5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92" name="Line 6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93" name="Line 7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94" name="Line 8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95" name="Line 9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96" name="Line 10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97" name="Line 11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98" name="Line 12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99" name="Line 13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00" name="Line 14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01" name="Line 15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02" name="Line 16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03" name="Line 17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04" name="Line 18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05" name="Line 19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06" name="Line 20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07" name="Line 21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08" name="Line 22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09" name="Line 23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10" name="Line 24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11" name="Group 2"/>
              <p:cNvGrpSpPr>
                <a:grpSpLocks/>
              </p:cNvGrpSpPr>
              <p:nvPr/>
            </p:nvGrpSpPr>
            <p:grpSpPr bwMode="auto">
              <a:xfrm>
                <a:off x="3851911" y="3425196"/>
                <a:ext cx="725488" cy="719138"/>
                <a:chOff x="2260" y="1134"/>
                <a:chExt cx="1142" cy="1134"/>
              </a:xfrm>
            </p:grpSpPr>
            <p:sp>
              <p:nvSpPr>
                <p:cNvPr id="212" name="Line 3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13" name="Line 4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14" name="Line 5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15" name="Line 6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16" name="Line 7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17" name="Line 8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18" name="Line 9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19" name="Line 10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20" name="Line 11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21" name="Line 12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22" name="Line 13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23" name="Line 14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24" name="Line 15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25" name="Line 16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26" name="Line 17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27" name="Line 18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28" name="Line 19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29" name="Line 20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30" name="Line 21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31" name="Line 22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32" name="Line 23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33" name="Line 24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34" name="Group 2"/>
              <p:cNvGrpSpPr>
                <a:grpSpLocks/>
              </p:cNvGrpSpPr>
              <p:nvPr/>
            </p:nvGrpSpPr>
            <p:grpSpPr bwMode="auto">
              <a:xfrm>
                <a:off x="971555" y="4145285"/>
                <a:ext cx="725488" cy="719138"/>
                <a:chOff x="2260" y="1134"/>
                <a:chExt cx="1142" cy="1134"/>
              </a:xfrm>
            </p:grpSpPr>
            <p:sp>
              <p:nvSpPr>
                <p:cNvPr id="235" name="Line 3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36" name="Line 4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37" name="Line 5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38" name="Line 6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39" name="Line 7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40" name="Line 8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41" name="Line 9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42" name="Line 10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43" name="Line 11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44" name="Line 12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45" name="Line 13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46" name="Line 14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47" name="Line 15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48" name="Line 16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49" name="Line 17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50" name="Line 18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51" name="Line 19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52" name="Line 20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53" name="Line 21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54" name="Line 22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55" name="Line 23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56" name="Line 24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57" name="Group 2"/>
              <p:cNvGrpSpPr>
                <a:grpSpLocks/>
              </p:cNvGrpSpPr>
              <p:nvPr/>
            </p:nvGrpSpPr>
            <p:grpSpPr bwMode="auto">
              <a:xfrm>
                <a:off x="1691644" y="4145285"/>
                <a:ext cx="725488" cy="719138"/>
                <a:chOff x="2260" y="1134"/>
                <a:chExt cx="1142" cy="1134"/>
              </a:xfrm>
            </p:grpSpPr>
            <p:sp>
              <p:nvSpPr>
                <p:cNvPr id="258" name="Line 3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59" name="Line 4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60" name="Line 5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61" name="Line 6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62" name="Line 7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63" name="Line 8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64" name="Line 9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65" name="Line 10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66" name="Line 11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67" name="Line 12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68" name="Line 13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69" name="Line 14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70" name="Line 15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71" name="Line 16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72" name="Line 17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73" name="Line 18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74" name="Line 19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75" name="Line 20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76" name="Line 21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77" name="Line 22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78" name="Line 23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79" name="Line 24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80" name="Group 2"/>
              <p:cNvGrpSpPr>
                <a:grpSpLocks/>
              </p:cNvGrpSpPr>
              <p:nvPr/>
            </p:nvGrpSpPr>
            <p:grpSpPr bwMode="auto">
              <a:xfrm>
                <a:off x="2411733" y="4145285"/>
                <a:ext cx="725488" cy="719138"/>
                <a:chOff x="2260" y="1134"/>
                <a:chExt cx="1142" cy="1134"/>
              </a:xfrm>
            </p:grpSpPr>
            <p:sp>
              <p:nvSpPr>
                <p:cNvPr id="281" name="Line 3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82" name="Line 4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83" name="Line 5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84" name="Line 6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85" name="Line 7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86" name="Line 8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87" name="Line 9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88" name="Line 10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89" name="Line 11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90" name="Line 12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91" name="Line 13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92" name="Line 14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93" name="Line 15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94" name="Line 16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95" name="Line 17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96" name="Line 18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97" name="Line 19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98" name="Line 20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99" name="Line 21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00" name="Line 22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01" name="Line 23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02" name="Line 24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03" name="Group 2"/>
              <p:cNvGrpSpPr>
                <a:grpSpLocks/>
              </p:cNvGrpSpPr>
              <p:nvPr/>
            </p:nvGrpSpPr>
            <p:grpSpPr bwMode="auto">
              <a:xfrm>
                <a:off x="3131822" y="4145285"/>
                <a:ext cx="725488" cy="719138"/>
                <a:chOff x="2260" y="1134"/>
                <a:chExt cx="1142" cy="1134"/>
              </a:xfrm>
            </p:grpSpPr>
            <p:sp>
              <p:nvSpPr>
                <p:cNvPr id="304" name="Line 3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05" name="Line 4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06" name="Line 5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07" name="Line 6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08" name="Line 7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09" name="Line 8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10" name="Line 9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11" name="Line 10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12" name="Line 11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13" name="Line 12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14" name="Line 13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15" name="Line 14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16" name="Line 15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17" name="Line 16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18" name="Line 17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19" name="Line 18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20" name="Line 19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21" name="Line 20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22" name="Line 21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23" name="Line 22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24" name="Line 23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25" name="Line 24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26" name="Group 2"/>
              <p:cNvGrpSpPr>
                <a:grpSpLocks/>
              </p:cNvGrpSpPr>
              <p:nvPr/>
            </p:nvGrpSpPr>
            <p:grpSpPr bwMode="auto">
              <a:xfrm>
                <a:off x="3851911" y="4145285"/>
                <a:ext cx="725488" cy="719138"/>
                <a:chOff x="2260" y="1134"/>
                <a:chExt cx="1142" cy="1134"/>
              </a:xfrm>
            </p:grpSpPr>
            <p:sp>
              <p:nvSpPr>
                <p:cNvPr id="327" name="Line 3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28" name="Line 4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29" name="Line 5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30" name="Line 6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31" name="Line 7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32" name="Line 8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33" name="Line 9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34" name="Line 10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35" name="Line 11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36" name="Line 12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37" name="Line 13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38" name="Line 14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39" name="Line 15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40" name="Line 16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41" name="Line 17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42" name="Line 18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43" name="Line 19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44" name="Line 20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45" name="Line 21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46" name="Line 22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47" name="Line 23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48" name="Line 24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9" name="Group 2"/>
              <p:cNvGrpSpPr>
                <a:grpSpLocks/>
              </p:cNvGrpSpPr>
              <p:nvPr/>
            </p:nvGrpSpPr>
            <p:grpSpPr bwMode="auto">
              <a:xfrm>
                <a:off x="971555" y="4865374"/>
                <a:ext cx="725488" cy="719138"/>
                <a:chOff x="2260" y="1134"/>
                <a:chExt cx="1142" cy="1134"/>
              </a:xfrm>
            </p:grpSpPr>
            <p:sp>
              <p:nvSpPr>
                <p:cNvPr id="350" name="Line 3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51" name="Line 4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52" name="Line 5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53" name="Line 6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54" name="Line 7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55" name="Line 8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56" name="Line 9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57" name="Line 10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58" name="Line 11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59" name="Line 12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60" name="Line 13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61" name="Line 14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62" name="Line 15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63" name="Line 16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64" name="Line 17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65" name="Line 18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66" name="Line 19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67" name="Line 20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68" name="Line 21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69" name="Line 22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70" name="Line 23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71" name="Line 24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2" name="Group 2"/>
              <p:cNvGrpSpPr>
                <a:grpSpLocks/>
              </p:cNvGrpSpPr>
              <p:nvPr/>
            </p:nvGrpSpPr>
            <p:grpSpPr bwMode="auto">
              <a:xfrm>
                <a:off x="1691644" y="4865374"/>
                <a:ext cx="725488" cy="719138"/>
                <a:chOff x="2260" y="1134"/>
                <a:chExt cx="1142" cy="1134"/>
              </a:xfrm>
            </p:grpSpPr>
            <p:sp>
              <p:nvSpPr>
                <p:cNvPr id="373" name="Line 3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74" name="Line 4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75" name="Line 5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76" name="Line 6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77" name="Line 7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78" name="Line 8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79" name="Line 9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80" name="Line 10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81" name="Line 11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82" name="Line 12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83" name="Line 13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84" name="Line 14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85" name="Line 15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86" name="Line 16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87" name="Line 17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88" name="Line 18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89" name="Line 19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90" name="Line 20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91" name="Line 21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92" name="Line 22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93" name="Line 23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94" name="Line 24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95" name="Group 2"/>
              <p:cNvGrpSpPr>
                <a:grpSpLocks/>
              </p:cNvGrpSpPr>
              <p:nvPr/>
            </p:nvGrpSpPr>
            <p:grpSpPr bwMode="auto">
              <a:xfrm>
                <a:off x="2411733" y="4865374"/>
                <a:ext cx="725488" cy="719138"/>
                <a:chOff x="2260" y="1134"/>
                <a:chExt cx="1142" cy="1134"/>
              </a:xfrm>
            </p:grpSpPr>
            <p:sp>
              <p:nvSpPr>
                <p:cNvPr id="396" name="Line 3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97" name="Line 4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98" name="Line 5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99" name="Line 6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00" name="Line 7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01" name="Line 8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02" name="Line 9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03" name="Line 10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04" name="Line 11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05" name="Line 12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06" name="Line 13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07" name="Line 14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08" name="Line 15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09" name="Line 16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10" name="Line 17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11" name="Line 18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12" name="Line 19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13" name="Line 20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14" name="Line 21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15" name="Line 22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16" name="Line 23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17" name="Line 24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418" name="Group 2"/>
              <p:cNvGrpSpPr>
                <a:grpSpLocks/>
              </p:cNvGrpSpPr>
              <p:nvPr/>
            </p:nvGrpSpPr>
            <p:grpSpPr bwMode="auto">
              <a:xfrm>
                <a:off x="3131822" y="4865374"/>
                <a:ext cx="725488" cy="719138"/>
                <a:chOff x="2260" y="1134"/>
                <a:chExt cx="1142" cy="1134"/>
              </a:xfrm>
            </p:grpSpPr>
            <p:sp>
              <p:nvSpPr>
                <p:cNvPr id="419" name="Line 3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20" name="Line 4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21" name="Line 5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22" name="Line 6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23" name="Line 7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24" name="Line 8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25" name="Line 9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26" name="Line 10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27" name="Line 11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28" name="Line 12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29" name="Line 13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30" name="Line 14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31" name="Line 15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32" name="Line 16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33" name="Line 17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34" name="Line 18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35" name="Line 19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36" name="Line 20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37" name="Line 21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38" name="Line 22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39" name="Line 23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40" name="Line 24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441" name="Group 2"/>
              <p:cNvGrpSpPr>
                <a:grpSpLocks/>
              </p:cNvGrpSpPr>
              <p:nvPr/>
            </p:nvGrpSpPr>
            <p:grpSpPr bwMode="auto">
              <a:xfrm>
                <a:off x="3851911" y="4865374"/>
                <a:ext cx="725488" cy="719138"/>
                <a:chOff x="2260" y="1134"/>
                <a:chExt cx="1142" cy="1134"/>
              </a:xfrm>
            </p:grpSpPr>
            <p:sp>
              <p:nvSpPr>
                <p:cNvPr id="442" name="Line 3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43" name="Line 4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44" name="Line 5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45" name="Line 6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46" name="Line 7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47" name="Line 8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48" name="Line 9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49" name="Line 10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50" name="Line 11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51" name="Line 12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52" name="Line 13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53" name="Line 14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54" name="Line 15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55" name="Line 16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56" name="Line 17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57" name="Line 18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58" name="Line 19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59" name="Line 20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60" name="Line 21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61" name="Line 22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62" name="Line 23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63" name="Line 24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464" name="Group 2"/>
              <p:cNvGrpSpPr>
                <a:grpSpLocks/>
              </p:cNvGrpSpPr>
              <p:nvPr/>
            </p:nvGrpSpPr>
            <p:grpSpPr bwMode="auto">
              <a:xfrm>
                <a:off x="971555" y="5585463"/>
                <a:ext cx="725488" cy="719138"/>
                <a:chOff x="2260" y="1134"/>
                <a:chExt cx="1142" cy="1134"/>
              </a:xfrm>
            </p:grpSpPr>
            <p:sp>
              <p:nvSpPr>
                <p:cNvPr id="465" name="Line 3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66" name="Line 4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67" name="Line 5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68" name="Line 6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69" name="Line 7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70" name="Line 8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71" name="Line 9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72" name="Line 10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73" name="Line 11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74" name="Line 12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75" name="Line 13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76" name="Line 14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77" name="Line 15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78" name="Line 16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79" name="Line 17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80" name="Line 18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81" name="Line 19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82" name="Line 20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83" name="Line 21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84" name="Line 22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85" name="Line 23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86" name="Line 24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487" name="Group 2"/>
              <p:cNvGrpSpPr>
                <a:grpSpLocks/>
              </p:cNvGrpSpPr>
              <p:nvPr/>
            </p:nvGrpSpPr>
            <p:grpSpPr bwMode="auto">
              <a:xfrm>
                <a:off x="1691644" y="5585463"/>
                <a:ext cx="725488" cy="719138"/>
                <a:chOff x="2260" y="1134"/>
                <a:chExt cx="1142" cy="1134"/>
              </a:xfrm>
            </p:grpSpPr>
            <p:sp>
              <p:nvSpPr>
                <p:cNvPr id="488" name="Line 3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89" name="Line 4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90" name="Line 5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91" name="Line 6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92" name="Line 7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93" name="Line 8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94" name="Line 9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95" name="Line 10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96" name="Line 11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97" name="Line 12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98" name="Line 13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99" name="Line 14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00" name="Line 15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01" name="Line 16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02" name="Line 17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03" name="Line 18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04" name="Line 19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05" name="Line 20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06" name="Line 21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07" name="Line 22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08" name="Line 23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09" name="Line 24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510" name="Group 2"/>
              <p:cNvGrpSpPr>
                <a:grpSpLocks/>
              </p:cNvGrpSpPr>
              <p:nvPr/>
            </p:nvGrpSpPr>
            <p:grpSpPr bwMode="auto">
              <a:xfrm>
                <a:off x="2411733" y="5585463"/>
                <a:ext cx="725488" cy="719138"/>
                <a:chOff x="2260" y="1134"/>
                <a:chExt cx="1142" cy="1134"/>
              </a:xfrm>
            </p:grpSpPr>
            <p:sp>
              <p:nvSpPr>
                <p:cNvPr id="511" name="Line 3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12" name="Line 4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13" name="Line 5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14" name="Line 6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15" name="Line 7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16" name="Line 8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17" name="Line 9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18" name="Line 10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19" name="Line 11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20" name="Line 12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21" name="Line 13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22" name="Line 14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23" name="Line 15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24" name="Line 16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25" name="Line 17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26" name="Line 18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27" name="Line 19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28" name="Line 20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29" name="Line 21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30" name="Line 22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31" name="Line 23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32" name="Line 24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533" name="Group 2"/>
              <p:cNvGrpSpPr>
                <a:grpSpLocks/>
              </p:cNvGrpSpPr>
              <p:nvPr/>
            </p:nvGrpSpPr>
            <p:grpSpPr bwMode="auto">
              <a:xfrm>
                <a:off x="3131822" y="5585463"/>
                <a:ext cx="725488" cy="719138"/>
                <a:chOff x="2260" y="1134"/>
                <a:chExt cx="1142" cy="1134"/>
              </a:xfrm>
            </p:grpSpPr>
            <p:sp>
              <p:nvSpPr>
                <p:cNvPr id="534" name="Line 3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35" name="Line 4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36" name="Line 5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37" name="Line 6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38" name="Line 7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39" name="Line 8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40" name="Line 9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41" name="Line 10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42" name="Line 11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43" name="Line 12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44" name="Line 13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45" name="Line 14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46" name="Line 15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47" name="Line 16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48" name="Line 17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49" name="Line 18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50" name="Line 19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51" name="Line 20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52" name="Line 21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53" name="Line 22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54" name="Line 23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55" name="Line 24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556" name="Group 2"/>
              <p:cNvGrpSpPr>
                <a:grpSpLocks/>
              </p:cNvGrpSpPr>
              <p:nvPr/>
            </p:nvGrpSpPr>
            <p:grpSpPr bwMode="auto">
              <a:xfrm>
                <a:off x="3851911" y="5585463"/>
                <a:ext cx="725488" cy="719138"/>
                <a:chOff x="2260" y="1134"/>
                <a:chExt cx="1142" cy="1134"/>
              </a:xfrm>
            </p:grpSpPr>
            <p:sp>
              <p:nvSpPr>
                <p:cNvPr id="557" name="Line 3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58" name="Line 4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59" name="Line 5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60" name="Line 6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61" name="Line 7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62" name="Line 8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63" name="Line 9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64" name="Line 10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65" name="Line 11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66" name="Line 12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67" name="Line 13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68" name="Line 14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69" name="Line 15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70" name="Line 16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71" name="Line 17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72" name="Line 18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73" name="Line 19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74" name="Line 20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75" name="Line 21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76" name="Line 22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77" name="Line 23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78" name="Line 24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</p:grpSp>
        <p:cxnSp>
          <p:nvCxnSpPr>
            <p:cNvPr id="581" name="Straight Arrow Connector 580"/>
            <p:cNvCxnSpPr/>
            <p:nvPr/>
          </p:nvCxnSpPr>
          <p:spPr>
            <a:xfrm>
              <a:off x="808074" y="5858540"/>
              <a:ext cx="381708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83" name="Straight Arrow Connector 582"/>
            <p:cNvCxnSpPr>
              <a:stCxn id="473" idx="1"/>
            </p:cNvCxnSpPr>
            <p:nvPr/>
          </p:nvCxnSpPr>
          <p:spPr>
            <a:xfrm flipH="1" flipV="1">
              <a:off x="797442" y="2052084"/>
              <a:ext cx="25257" cy="380595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84" name="TextBox 583"/>
            <p:cNvSpPr txBox="1"/>
            <p:nvPr/>
          </p:nvSpPr>
          <p:spPr>
            <a:xfrm>
              <a:off x="1253099" y="5985083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1</a:t>
              </a:r>
              <a:endParaRPr lang="en-GB" dirty="0"/>
            </a:p>
          </p:txBody>
        </p:sp>
        <p:cxnSp>
          <p:nvCxnSpPr>
            <p:cNvPr id="585" name="Straight Connector 584"/>
            <p:cNvCxnSpPr/>
            <p:nvPr/>
          </p:nvCxnSpPr>
          <p:spPr>
            <a:xfrm flipV="1">
              <a:off x="1541131" y="5841067"/>
              <a:ext cx="0" cy="18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86" name="TextBox 585"/>
            <p:cNvSpPr txBox="1"/>
            <p:nvPr/>
          </p:nvSpPr>
          <p:spPr>
            <a:xfrm>
              <a:off x="1975462" y="5989867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2</a:t>
              </a:r>
              <a:endParaRPr lang="en-GB" dirty="0"/>
            </a:p>
          </p:txBody>
        </p:sp>
        <p:cxnSp>
          <p:nvCxnSpPr>
            <p:cNvPr id="587" name="Straight Connector 586"/>
            <p:cNvCxnSpPr/>
            <p:nvPr/>
          </p:nvCxnSpPr>
          <p:spPr>
            <a:xfrm flipV="1">
              <a:off x="2263494" y="5845851"/>
              <a:ext cx="0" cy="18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88" name="TextBox 587"/>
            <p:cNvSpPr txBox="1"/>
            <p:nvPr/>
          </p:nvSpPr>
          <p:spPr>
            <a:xfrm>
              <a:off x="2697825" y="5994651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3</a:t>
              </a:r>
              <a:endParaRPr lang="en-GB" dirty="0"/>
            </a:p>
          </p:txBody>
        </p:sp>
        <p:cxnSp>
          <p:nvCxnSpPr>
            <p:cNvPr id="589" name="Straight Connector 588"/>
            <p:cNvCxnSpPr/>
            <p:nvPr/>
          </p:nvCxnSpPr>
          <p:spPr>
            <a:xfrm flipV="1">
              <a:off x="2985857" y="5850635"/>
              <a:ext cx="0" cy="18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90" name="TextBox 589"/>
            <p:cNvSpPr txBox="1"/>
            <p:nvPr/>
          </p:nvSpPr>
          <p:spPr>
            <a:xfrm>
              <a:off x="3420188" y="5999435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4</a:t>
              </a:r>
              <a:endParaRPr lang="en-GB" dirty="0"/>
            </a:p>
          </p:txBody>
        </p:sp>
        <p:cxnSp>
          <p:nvCxnSpPr>
            <p:cNvPr id="591" name="Straight Connector 590"/>
            <p:cNvCxnSpPr/>
            <p:nvPr/>
          </p:nvCxnSpPr>
          <p:spPr>
            <a:xfrm flipV="1">
              <a:off x="3708220" y="5855419"/>
              <a:ext cx="0" cy="18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92" name="TextBox 591"/>
            <p:cNvSpPr txBox="1"/>
            <p:nvPr/>
          </p:nvSpPr>
          <p:spPr>
            <a:xfrm>
              <a:off x="4142551" y="6004219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5</a:t>
              </a:r>
              <a:endParaRPr lang="en-GB" dirty="0"/>
            </a:p>
          </p:txBody>
        </p:sp>
        <p:cxnSp>
          <p:nvCxnSpPr>
            <p:cNvPr id="593" name="Straight Connector 592"/>
            <p:cNvCxnSpPr/>
            <p:nvPr/>
          </p:nvCxnSpPr>
          <p:spPr>
            <a:xfrm flipV="1">
              <a:off x="4430583" y="5860203"/>
              <a:ext cx="0" cy="18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94" name="Straight Connector 593"/>
            <p:cNvCxnSpPr/>
            <p:nvPr/>
          </p:nvCxnSpPr>
          <p:spPr>
            <a:xfrm rot="5400000" flipV="1">
              <a:off x="756496" y="5038808"/>
              <a:ext cx="0" cy="18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95" name="TextBox 594"/>
            <p:cNvSpPr txBox="1"/>
            <p:nvPr/>
          </p:nvSpPr>
          <p:spPr>
            <a:xfrm>
              <a:off x="90432" y="4975500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dirty="0" smtClean="0"/>
                <a:t>1</a:t>
              </a:r>
              <a:endParaRPr lang="en-GB" dirty="0"/>
            </a:p>
          </p:txBody>
        </p:sp>
        <p:cxnSp>
          <p:nvCxnSpPr>
            <p:cNvPr id="596" name="Straight Connector 595"/>
            <p:cNvCxnSpPr/>
            <p:nvPr/>
          </p:nvCxnSpPr>
          <p:spPr>
            <a:xfrm rot="5400000" flipV="1">
              <a:off x="756496" y="4317001"/>
              <a:ext cx="0" cy="18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97" name="TextBox 596"/>
            <p:cNvSpPr txBox="1"/>
            <p:nvPr/>
          </p:nvSpPr>
          <p:spPr>
            <a:xfrm>
              <a:off x="90432" y="4253693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dirty="0" smtClean="0"/>
                <a:t>2</a:t>
              </a:r>
              <a:endParaRPr lang="en-GB" dirty="0"/>
            </a:p>
          </p:txBody>
        </p:sp>
        <p:cxnSp>
          <p:nvCxnSpPr>
            <p:cNvPr id="598" name="Straight Connector 597"/>
            <p:cNvCxnSpPr/>
            <p:nvPr/>
          </p:nvCxnSpPr>
          <p:spPr>
            <a:xfrm rot="5400000" flipV="1">
              <a:off x="746448" y="3595194"/>
              <a:ext cx="0" cy="18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99" name="TextBox 598"/>
            <p:cNvSpPr txBox="1"/>
            <p:nvPr/>
          </p:nvSpPr>
          <p:spPr>
            <a:xfrm>
              <a:off x="80384" y="3531886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dirty="0" smtClean="0"/>
                <a:t>3</a:t>
              </a:r>
              <a:endParaRPr lang="en-GB" dirty="0"/>
            </a:p>
          </p:txBody>
        </p:sp>
        <p:cxnSp>
          <p:nvCxnSpPr>
            <p:cNvPr id="600" name="Straight Connector 599"/>
            <p:cNvCxnSpPr/>
            <p:nvPr/>
          </p:nvCxnSpPr>
          <p:spPr>
            <a:xfrm rot="5400000" flipV="1">
              <a:off x="736400" y="2873387"/>
              <a:ext cx="0" cy="18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01" name="TextBox 600"/>
            <p:cNvSpPr txBox="1"/>
            <p:nvPr/>
          </p:nvSpPr>
          <p:spPr>
            <a:xfrm>
              <a:off x="70336" y="2810079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dirty="0" smtClean="0"/>
                <a:t>4</a:t>
              </a:r>
              <a:endParaRPr lang="en-GB" dirty="0"/>
            </a:p>
          </p:txBody>
        </p:sp>
        <p:cxnSp>
          <p:nvCxnSpPr>
            <p:cNvPr id="602" name="Straight Connector 601"/>
            <p:cNvCxnSpPr/>
            <p:nvPr/>
          </p:nvCxnSpPr>
          <p:spPr>
            <a:xfrm rot="5400000" flipV="1">
              <a:off x="726352" y="2151580"/>
              <a:ext cx="0" cy="18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03" name="TextBox 602"/>
            <p:cNvSpPr txBox="1"/>
            <p:nvPr/>
          </p:nvSpPr>
          <p:spPr>
            <a:xfrm>
              <a:off x="60288" y="2088272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dirty="0" smtClean="0"/>
                <a:t>5</a:t>
              </a:r>
              <a:endParaRPr lang="en-GB" dirty="0"/>
            </a:p>
          </p:txBody>
        </p:sp>
      </p:grpSp>
      <p:cxnSp>
        <p:nvCxnSpPr>
          <p:cNvPr id="606" name="Straight Connector 605"/>
          <p:cNvCxnSpPr>
            <a:stCxn id="485" idx="0"/>
            <a:endCxn id="185" idx="0"/>
          </p:cNvCxnSpPr>
          <p:nvPr/>
        </p:nvCxnSpPr>
        <p:spPr>
          <a:xfrm flipV="1">
            <a:off x="893035" y="2978629"/>
            <a:ext cx="1445260" cy="287940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08" name="Straight Connector 607"/>
          <p:cNvCxnSpPr/>
          <p:nvPr/>
        </p:nvCxnSpPr>
        <p:spPr>
          <a:xfrm>
            <a:off x="2333213" y="2971844"/>
            <a:ext cx="144017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10" name="Straight Connector 609"/>
          <p:cNvCxnSpPr>
            <a:endCxn id="461" idx="1"/>
          </p:cNvCxnSpPr>
          <p:nvPr/>
        </p:nvCxnSpPr>
        <p:spPr>
          <a:xfrm>
            <a:off x="3743246" y="2971845"/>
            <a:ext cx="755633" cy="144696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11" name="TextBox 610"/>
          <p:cNvSpPr txBox="1"/>
          <p:nvPr/>
        </p:nvSpPr>
        <p:spPr>
          <a:xfrm>
            <a:off x="4722725" y="2341266"/>
            <a:ext cx="63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(b)</a:t>
            </a:r>
            <a:endParaRPr lang="en-GB" dirty="0"/>
          </a:p>
        </p:txBody>
      </p:sp>
      <p:cxnSp>
        <p:nvCxnSpPr>
          <p:cNvPr id="613" name="Straight Connector 612"/>
          <p:cNvCxnSpPr>
            <a:stCxn id="531" idx="0"/>
            <a:endCxn id="185" idx="0"/>
          </p:cNvCxnSpPr>
          <p:nvPr/>
        </p:nvCxnSpPr>
        <p:spPr>
          <a:xfrm flipV="1">
            <a:off x="2333213" y="2978629"/>
            <a:ext cx="5082" cy="2879405"/>
          </a:xfrm>
          <a:prstGeom prst="line">
            <a:avLst/>
          </a:prstGeom>
          <a:ln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14" name="Oval 613"/>
          <p:cNvSpPr/>
          <p:nvPr/>
        </p:nvSpPr>
        <p:spPr>
          <a:xfrm>
            <a:off x="1708220" y="4572024"/>
            <a:ext cx="371789" cy="37178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</a:t>
            </a:r>
            <a:endParaRPr lang="en-GB" dirty="0"/>
          </a:p>
        </p:txBody>
      </p:sp>
      <p:cxnSp>
        <p:nvCxnSpPr>
          <p:cNvPr id="615" name="Straight Connector 614"/>
          <p:cNvCxnSpPr>
            <a:endCxn id="220" idx="0"/>
          </p:cNvCxnSpPr>
          <p:nvPr/>
        </p:nvCxnSpPr>
        <p:spPr>
          <a:xfrm flipV="1">
            <a:off x="3761754" y="2978629"/>
            <a:ext cx="11637" cy="2850934"/>
          </a:xfrm>
          <a:prstGeom prst="line">
            <a:avLst/>
          </a:prstGeom>
          <a:ln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16" name="Oval 615"/>
          <p:cNvSpPr/>
          <p:nvPr/>
        </p:nvSpPr>
        <p:spPr>
          <a:xfrm>
            <a:off x="2865465" y="4543552"/>
            <a:ext cx="371789" cy="37178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</a:t>
            </a:r>
            <a:endParaRPr lang="en-GB" dirty="0"/>
          </a:p>
        </p:txBody>
      </p:sp>
      <p:cxnSp>
        <p:nvCxnSpPr>
          <p:cNvPr id="617" name="Straight Connector 616"/>
          <p:cNvCxnSpPr>
            <a:endCxn id="461" idx="1"/>
          </p:cNvCxnSpPr>
          <p:nvPr/>
        </p:nvCxnSpPr>
        <p:spPr>
          <a:xfrm flipV="1">
            <a:off x="4496959" y="4418807"/>
            <a:ext cx="1920" cy="1462671"/>
          </a:xfrm>
          <a:prstGeom prst="line">
            <a:avLst/>
          </a:prstGeom>
          <a:ln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18" name="Oval 617"/>
          <p:cNvSpPr/>
          <p:nvPr/>
        </p:nvSpPr>
        <p:spPr>
          <a:xfrm>
            <a:off x="3972449" y="4545225"/>
            <a:ext cx="371789" cy="37178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620" name="TextBox 619"/>
          <p:cNvSpPr txBox="1"/>
          <p:nvPr/>
        </p:nvSpPr>
        <p:spPr>
          <a:xfrm>
            <a:off x="4893547" y="2773345"/>
            <a:ext cx="1346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Area A =</a:t>
            </a:r>
            <a:endParaRPr lang="en-GB" dirty="0"/>
          </a:p>
        </p:txBody>
      </p:sp>
      <p:sp>
        <p:nvSpPr>
          <p:cNvPr id="621" name="TextBox 620"/>
          <p:cNvSpPr txBox="1"/>
          <p:nvPr/>
        </p:nvSpPr>
        <p:spPr>
          <a:xfrm>
            <a:off x="5799574" y="2773345"/>
            <a:ext cx="973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1/2x2x4</a:t>
            </a:r>
            <a:endParaRPr lang="en-GB" dirty="0"/>
          </a:p>
        </p:txBody>
      </p:sp>
      <p:sp>
        <p:nvSpPr>
          <p:cNvPr id="622" name="TextBox 621"/>
          <p:cNvSpPr txBox="1"/>
          <p:nvPr/>
        </p:nvSpPr>
        <p:spPr>
          <a:xfrm>
            <a:off x="6705601" y="2773345"/>
            <a:ext cx="973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=4</a:t>
            </a:r>
            <a:endParaRPr lang="en-GB" dirty="0"/>
          </a:p>
        </p:txBody>
      </p:sp>
      <p:sp>
        <p:nvSpPr>
          <p:cNvPr id="623" name="TextBox 622"/>
          <p:cNvSpPr txBox="1"/>
          <p:nvPr/>
        </p:nvSpPr>
        <p:spPr>
          <a:xfrm>
            <a:off x="4935416" y="3277437"/>
            <a:ext cx="1346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Area B =</a:t>
            </a:r>
            <a:endParaRPr lang="en-GB" dirty="0"/>
          </a:p>
        </p:txBody>
      </p:sp>
      <p:sp>
        <p:nvSpPr>
          <p:cNvPr id="624" name="TextBox 623"/>
          <p:cNvSpPr txBox="1"/>
          <p:nvPr/>
        </p:nvSpPr>
        <p:spPr>
          <a:xfrm>
            <a:off x="5841443" y="3277437"/>
            <a:ext cx="973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2x4</a:t>
            </a:r>
            <a:endParaRPr lang="en-GB" dirty="0"/>
          </a:p>
        </p:txBody>
      </p:sp>
      <p:sp>
        <p:nvSpPr>
          <p:cNvPr id="625" name="TextBox 624"/>
          <p:cNvSpPr txBox="1"/>
          <p:nvPr/>
        </p:nvSpPr>
        <p:spPr>
          <a:xfrm>
            <a:off x="6747470" y="3277437"/>
            <a:ext cx="973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=8</a:t>
            </a:r>
            <a:endParaRPr lang="en-GB" dirty="0"/>
          </a:p>
        </p:txBody>
      </p:sp>
      <p:sp>
        <p:nvSpPr>
          <p:cNvPr id="626" name="TextBox 625"/>
          <p:cNvSpPr txBox="1"/>
          <p:nvPr/>
        </p:nvSpPr>
        <p:spPr>
          <a:xfrm>
            <a:off x="4957188" y="3801626"/>
            <a:ext cx="1346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Area C =</a:t>
            </a:r>
            <a:endParaRPr lang="en-GB" dirty="0"/>
          </a:p>
        </p:txBody>
      </p:sp>
      <p:sp>
        <p:nvSpPr>
          <p:cNvPr id="627" name="TextBox 626"/>
          <p:cNvSpPr txBox="1"/>
          <p:nvPr/>
        </p:nvSpPr>
        <p:spPr>
          <a:xfrm>
            <a:off x="5863215" y="3801626"/>
            <a:ext cx="1070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½(4+2)x1</a:t>
            </a:r>
            <a:endParaRPr lang="en-GB" dirty="0"/>
          </a:p>
        </p:txBody>
      </p:sp>
      <p:sp>
        <p:nvSpPr>
          <p:cNvPr id="628" name="TextBox 627"/>
          <p:cNvSpPr txBox="1"/>
          <p:nvPr/>
        </p:nvSpPr>
        <p:spPr>
          <a:xfrm>
            <a:off x="6769242" y="3801626"/>
            <a:ext cx="973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=3</a:t>
            </a:r>
            <a:endParaRPr lang="en-GB" dirty="0"/>
          </a:p>
        </p:txBody>
      </p:sp>
      <p:sp>
        <p:nvSpPr>
          <p:cNvPr id="629" name="TextBox 628"/>
          <p:cNvSpPr txBox="1"/>
          <p:nvPr/>
        </p:nvSpPr>
        <p:spPr>
          <a:xfrm>
            <a:off x="4989008" y="4496637"/>
            <a:ext cx="1346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Area  =</a:t>
            </a:r>
            <a:endParaRPr lang="en-GB" dirty="0"/>
          </a:p>
        </p:txBody>
      </p:sp>
      <p:sp>
        <p:nvSpPr>
          <p:cNvPr id="630" name="TextBox 629"/>
          <p:cNvSpPr txBox="1"/>
          <p:nvPr/>
        </p:nvSpPr>
        <p:spPr>
          <a:xfrm>
            <a:off x="6801062" y="4496637"/>
            <a:ext cx="973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15</a:t>
            </a:r>
            <a:endParaRPr lang="en-GB" dirty="0"/>
          </a:p>
        </p:txBody>
      </p:sp>
      <p:cxnSp>
        <p:nvCxnSpPr>
          <p:cNvPr id="632" name="Straight Connector 631"/>
          <p:cNvCxnSpPr>
            <a:endCxn id="630" idx="2"/>
          </p:cNvCxnSpPr>
          <p:nvPr/>
        </p:nvCxnSpPr>
        <p:spPr>
          <a:xfrm>
            <a:off x="6782637" y="4853354"/>
            <a:ext cx="504933" cy="1261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1" grpId="0"/>
      <p:bldP spid="614" grpId="0" animBg="1"/>
      <p:bldP spid="616" grpId="0" animBg="1"/>
      <p:bldP spid="618" grpId="0" animBg="1"/>
      <p:bldP spid="620" grpId="0"/>
      <p:bldP spid="621" grpId="0"/>
      <p:bldP spid="622" grpId="0"/>
      <p:bldP spid="623" grpId="0"/>
      <p:bldP spid="624" grpId="0"/>
      <p:bldP spid="625" grpId="0"/>
      <p:bldP spid="626" grpId="0"/>
      <p:bldP spid="627" grpId="0"/>
      <p:bldP spid="628" grpId="0"/>
      <p:bldP spid="629" grpId="0"/>
      <p:bldP spid="6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9512" y="260648"/>
                <a:ext cx="8352928" cy="17106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u="sng" dirty="0" smtClean="0"/>
                  <a:t>Example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dirty="0" smtClean="0"/>
                  <a:t>Given that the function defined below is continuous find the value of a.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dirty="0" smtClean="0"/>
                  <a:t>                                                   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GB" i="1" dirty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i="1" dirty="0">
                        <a:latin typeface="Cambria Math"/>
                      </a:rPr>
                      <m:t>=</m:t>
                    </m:r>
                    <m:r>
                      <a:rPr lang="en-GB" b="0" i="1" dirty="0" smtClean="0">
                        <a:latin typeface="Cambria Math"/>
                      </a:rPr>
                      <m:t>2</m:t>
                    </m:r>
                    <m:r>
                      <a:rPr lang="en-GB" i="1" dirty="0">
                        <a:latin typeface="Cambria Math"/>
                      </a:rPr>
                      <m:t>𝑥</m:t>
                    </m:r>
                    <m:r>
                      <a:rPr lang="en-GB" i="1" baseline="30000" dirty="0">
                        <a:latin typeface="Cambria Math"/>
                      </a:rPr>
                      <m:t>2</m:t>
                    </m:r>
                    <m:r>
                      <a:rPr lang="en-GB" i="1" dirty="0" smtClean="0">
                        <a:latin typeface="Cambria Math"/>
                      </a:rPr>
                      <m:t>+</m:t>
                    </m:r>
                    <m:r>
                      <a:rPr lang="en-GB" i="1" dirty="0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GB" dirty="0"/>
                  <a:t>	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/>
                      </a:rPr>
                      <m:t>0≤</m:t>
                    </m:r>
                    <m:r>
                      <a:rPr lang="en-GB" i="1" dirty="0">
                        <a:latin typeface="Cambria Math"/>
                      </a:rPr>
                      <m:t>𝑥</m:t>
                    </m:r>
                    <m:r>
                      <a:rPr lang="en-GB" i="1" dirty="0">
                        <a:latin typeface="Cambria Math"/>
                      </a:rPr>
                      <m:t>&lt;3</m:t>
                    </m:r>
                  </m:oMath>
                </a14:m>
                <a:endParaRPr lang="en-GB" dirty="0"/>
              </a:p>
              <a:p>
                <a:pPr>
                  <a:lnSpc>
                    <a:spcPct val="150000"/>
                  </a:lnSpc>
                </a:pPr>
                <a:r>
                  <a:rPr lang="en-GB" dirty="0"/>
                  <a:t>			       </a:t>
                </a:r>
                <a14:m>
                  <m:oMath xmlns:m="http://schemas.openxmlformats.org/officeDocument/2006/math">
                    <m:r>
                      <a:rPr lang="en-GB" dirty="0">
                        <a:latin typeface="Cambria Math"/>
                      </a:rPr>
                      <m:t>   </m:t>
                    </m:r>
                    <m:r>
                      <a:rPr lang="en-GB" i="1" dirty="0">
                        <a:latin typeface="Cambria Math"/>
                      </a:rPr>
                      <m:t>=</m:t>
                    </m:r>
                    <m:r>
                      <a:rPr lang="en-GB" b="0" i="1" dirty="0" smtClean="0">
                        <a:latin typeface="Cambria Math"/>
                      </a:rPr>
                      <m:t>5</m:t>
                    </m:r>
                    <m:r>
                      <a:rPr lang="en-GB" i="1" dirty="0">
                        <a:latin typeface="Cambria Math"/>
                      </a:rPr>
                      <m:t>𝑥</m:t>
                    </m:r>
                    <m:r>
                      <a:rPr lang="en-GB" i="1" dirty="0">
                        <a:latin typeface="Cambria Math"/>
                      </a:rPr>
                      <m:t>−2 </m:t>
                    </m:r>
                  </m:oMath>
                </a14:m>
                <a:r>
                  <a:rPr lang="en-GB" dirty="0"/>
                  <a:t>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3</m:t>
                    </m:r>
                    <m:r>
                      <a:rPr lang="en-GB" i="1" dirty="0">
                        <a:latin typeface="Cambria Math"/>
                      </a:rPr>
                      <m:t>≤</m:t>
                    </m:r>
                    <m:r>
                      <a:rPr lang="en-GB" i="1" dirty="0">
                        <a:latin typeface="Cambria Math"/>
                      </a:rPr>
                      <m:t>𝑥</m:t>
                    </m:r>
                    <m:r>
                      <a:rPr lang="en-GB" i="1" dirty="0">
                        <a:latin typeface="Cambria Math"/>
                      </a:rPr>
                      <m:t>&lt;5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60648"/>
                <a:ext cx="8352928" cy="1710661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5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39552" y="2173780"/>
                <a:ext cx="4572000" cy="96718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000" dirty="0" smtClean="0"/>
                  <a:t>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2000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/>
                          </a:rPr>
                          <m:t>3</m:t>
                        </m:r>
                      </m:e>
                    </m:d>
                    <m:r>
                      <a:rPr lang="en-GB" sz="2000" i="1" dirty="0">
                        <a:latin typeface="Cambria Math"/>
                      </a:rPr>
                      <m:t>=2</m:t>
                    </m:r>
                    <m:d>
                      <m:dPr>
                        <m:ctrlPr>
                          <a:rPr lang="en-GB" sz="20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/>
                          </a:rPr>
                          <m:t>3</m:t>
                        </m:r>
                      </m:e>
                    </m:d>
                    <m:r>
                      <a:rPr lang="en-GB" sz="2000" i="1" baseline="30000" dirty="0">
                        <a:latin typeface="Cambria Math"/>
                      </a:rPr>
                      <m:t>2</m:t>
                    </m:r>
                    <m:r>
                      <a:rPr lang="en-GB" sz="2000" i="1" dirty="0">
                        <a:latin typeface="Cambria Math"/>
                      </a:rPr>
                      <m:t>+</m:t>
                    </m:r>
                    <m:r>
                      <a:rPr lang="en-GB" sz="2000" i="1" dirty="0">
                        <a:latin typeface="Cambria Math"/>
                      </a:rPr>
                      <m:t>𝑎</m:t>
                    </m:r>
                  </m:oMath>
                </a14:m>
                <a:r>
                  <a:rPr lang="en-GB" sz="2000" dirty="0"/>
                  <a:t>	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000" dirty="0"/>
                  <a:t>       </a:t>
                </a:r>
                <a14:m>
                  <m:oMath xmlns:m="http://schemas.openxmlformats.org/officeDocument/2006/math">
                    <m:r>
                      <a:rPr lang="en-GB" sz="2000" dirty="0">
                        <a:latin typeface="Cambria Math"/>
                      </a:rPr>
                      <m:t>   </m:t>
                    </m:r>
                    <m:r>
                      <a:rPr lang="en-GB" sz="2000" b="0" i="1" dirty="0" smtClean="0">
                        <a:latin typeface="Cambria Math"/>
                      </a:rPr>
                      <m:t> </m:t>
                    </m:r>
                    <m:r>
                      <a:rPr lang="en-GB" sz="2000" i="1" dirty="0">
                        <a:latin typeface="Cambria Math"/>
                      </a:rPr>
                      <m:t>=5</m:t>
                    </m:r>
                    <m:d>
                      <m:dPr>
                        <m:ctrlPr>
                          <a:rPr lang="en-GB" sz="20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dirty="0" smtClean="0">
                            <a:latin typeface="Cambria Math"/>
                          </a:rPr>
                          <m:t>3</m:t>
                        </m:r>
                      </m:e>
                    </m:d>
                    <m:r>
                      <a:rPr lang="en-GB" sz="2000" i="1" dirty="0">
                        <a:latin typeface="Cambria Math"/>
                      </a:rPr>
                      <m:t>−2 </m:t>
                    </m:r>
                  </m:oMath>
                </a14:m>
                <a:r>
                  <a:rPr lang="en-GB" sz="2000" dirty="0"/>
                  <a:t>	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173780"/>
                <a:ext cx="4572000" cy="967188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39552" y="3181892"/>
                <a:ext cx="4572000" cy="147732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000" dirty="0" smtClean="0"/>
                  <a:t> for continous functions    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1</m:t>
                    </m:r>
                    <m:r>
                      <a:rPr lang="en-GB" sz="2000" b="0" i="1" dirty="0" smtClean="0">
                        <a:latin typeface="Cambria Math"/>
                      </a:rPr>
                      <m:t>8</m:t>
                    </m:r>
                    <m:r>
                      <a:rPr lang="en-GB" sz="2000" i="1" dirty="0">
                        <a:latin typeface="Cambria Math"/>
                      </a:rPr>
                      <m:t>+</m:t>
                    </m:r>
                    <m:r>
                      <a:rPr lang="en-GB" sz="2000" i="1" dirty="0">
                        <a:latin typeface="Cambria Math"/>
                      </a:rPr>
                      <m:t>𝑎</m:t>
                    </m:r>
                  </m:oMath>
                </a14:m>
                <a:r>
                  <a:rPr lang="en-GB" sz="2000" dirty="0"/>
                  <a:t>	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/>
                      </a:rPr>
                      <m:t>=</m:t>
                    </m:r>
                    <m:r>
                      <a:rPr lang="en-GB" sz="2000" b="0" i="1" dirty="0" smtClean="0">
                        <a:latin typeface="Cambria Math"/>
                      </a:rPr>
                      <m:t>13</m:t>
                    </m:r>
                    <m:r>
                      <a:rPr lang="en-GB" sz="2000" i="1" dirty="0">
                        <a:latin typeface="Cambria Math"/>
                      </a:rPr>
                      <m:t> </m:t>
                    </m:r>
                  </m:oMath>
                </a14:m>
                <a:endParaRPr lang="en-GB" sz="2000" dirty="0" smtClean="0"/>
              </a:p>
              <a:p>
                <a:pPr>
                  <a:lnSpc>
                    <a:spcPct val="150000"/>
                  </a:lnSpc>
                </a:pPr>
                <a:r>
                  <a:rPr lang="en-GB" sz="2000" dirty="0"/>
                  <a:t> </a:t>
                </a:r>
                <a:r>
                  <a:rPr lang="en-GB" sz="2000" dirty="0" smtClean="0"/>
                  <a:t>         			         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𝑎</m:t>
                    </m:r>
                    <m:r>
                      <a:rPr lang="en-GB" sz="2000" i="1" dirty="0" smtClean="0">
                        <a:latin typeface="Cambria Math"/>
                      </a:rPr>
                      <m:t>=−5</m:t>
                    </m:r>
                  </m:oMath>
                </a14:m>
                <a:r>
                  <a:rPr lang="en-GB" sz="2000" dirty="0"/>
                  <a:t>	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181892"/>
                <a:ext cx="4572000" cy="1477328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2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3995936" y="4149080"/>
            <a:ext cx="93610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33916" y="318977"/>
                <a:ext cx="8537944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u="sng" dirty="0" smtClean="0"/>
                  <a:t>Example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dirty="0" smtClean="0"/>
                  <a:t>State whether or not the function defined below is continuous.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dirty="0" smtClean="0"/>
                  <a:t>		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i="1" dirty="0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b="0" i="1" dirty="0" smtClean="0">
                        <a:latin typeface="Cambria Math"/>
                      </a:rPr>
                      <m:t>=</m:t>
                    </m:r>
                    <m:r>
                      <a:rPr lang="en-GB" i="1" dirty="0" smtClean="0">
                        <a:latin typeface="Cambria Math"/>
                      </a:rPr>
                      <m:t>4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dirty="0" smtClean="0">
                        <a:latin typeface="Cambria Math"/>
                      </a:rPr>
                      <m:t>−1</m:t>
                    </m:r>
                  </m:oMath>
                </a14:m>
                <a:r>
                  <a:rPr lang="en-GB" dirty="0" smtClean="0"/>
                  <a:t>       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0</m:t>
                    </m:r>
                    <m:r>
                      <a:rPr lang="en-GB" i="1" dirty="0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dirty="0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GB" i="1" dirty="0" smtClean="0">
                        <a:latin typeface="Cambria Math"/>
                      </a:rPr>
                      <m:t>2</m:t>
                    </m:r>
                  </m:oMath>
                </a14:m>
                <a:endParaRPr lang="en-GB" dirty="0" smtClean="0"/>
              </a:p>
              <a:p>
                <a:pPr>
                  <a:lnSpc>
                    <a:spcPct val="150000"/>
                  </a:lnSpc>
                </a:pPr>
                <a:r>
                  <a:rPr lang="en-GB" dirty="0" smtClean="0"/>
                  <a:t>			       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=  9−</m:t>
                    </m:r>
                    <m:sSup>
                      <m:sSupPr>
                        <m:ctrlPr>
                          <a:rPr lang="en-GB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 smtClean="0"/>
                  <a:t>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dirty="0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GB" i="1" dirty="0" smtClean="0">
                        <a:latin typeface="Cambria Math"/>
                      </a:rPr>
                      <m:t>2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16" y="318977"/>
                <a:ext cx="8537944" cy="1754326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890248" y="2460562"/>
                <a:ext cx="19995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𝑓</m:t>
                      </m:r>
                      <m:r>
                        <a:rPr lang="en-GB" i="1" dirty="0" smtClean="0">
                          <a:latin typeface="Cambria Math"/>
                        </a:rPr>
                        <m:t>(2) = 4(2)−1 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248" y="2460562"/>
                <a:ext cx="1999586" cy="36933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2700611" y="2460562"/>
                <a:ext cx="6030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=7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0611" y="2460562"/>
                <a:ext cx="603050" cy="369332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922069" y="2934511"/>
                <a:ext cx="1695016" cy="3629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𝑓</m:t>
                      </m:r>
                      <m:r>
                        <a:rPr lang="en-GB" i="1" dirty="0" smtClean="0">
                          <a:latin typeface="Cambria Math"/>
                        </a:rPr>
                        <m:t>(2) = 9−22</m:t>
                      </m:r>
                    </m:oMath>
                  </m:oMathPara>
                </a14:m>
                <a:endParaRPr lang="en-GB" baseline="300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069" y="2934511"/>
                <a:ext cx="1695016" cy="362984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2451088" y="2934511"/>
                <a:ext cx="100700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=9−4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088" y="2934511"/>
                <a:ext cx="1007007" cy="369332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3347056" y="2934511"/>
                <a:ext cx="6030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056" y="2934511"/>
                <a:ext cx="603050" cy="369332"/>
              </a:xfrm>
              <a:prstGeom prst="rect">
                <a:avLst/>
              </a:prstGeom>
              <a:blipFill rotWithShape="1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>
          <a:xfrm>
            <a:off x="1325678" y="3790296"/>
            <a:ext cx="292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ym typeface="Symbol"/>
              </a:rPr>
              <a:t> Function is not continuous</a:t>
            </a:r>
            <a:endParaRPr lang="en-GB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0" grpId="0" animBg="1"/>
      <p:bldP spid="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91386" y="233916"/>
                <a:ext cx="7825563" cy="63248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u="sng" dirty="0" smtClean="0"/>
                  <a:t>Questions</a:t>
                </a:r>
              </a:p>
              <a:p>
                <a:pPr marL="342900" indent="-342900">
                  <a:lnSpc>
                    <a:spcPct val="150000"/>
                  </a:lnSpc>
                  <a:buAutoNum type="arabicPeriod"/>
                </a:pPr>
                <a:r>
                  <a:rPr lang="en-GB" dirty="0" smtClean="0"/>
                  <a:t>State the range for each of the following functions</a:t>
                </a:r>
              </a:p>
              <a:p>
                <a:pPr marL="342900" indent="-342900">
                  <a:lnSpc>
                    <a:spcPct val="150000"/>
                  </a:lnSpc>
                </a:pPr>
                <a:r>
                  <a:rPr lang="en-GB" dirty="0" smtClean="0"/>
                  <a:t>       (a)    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𝑓</m:t>
                    </m:r>
                    <m:r>
                      <a:rPr lang="en-GB" i="1" dirty="0" smtClean="0">
                        <a:latin typeface="Cambria Math"/>
                      </a:rPr>
                      <m:t>(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dirty="0" smtClean="0">
                        <a:latin typeface="Cambria Math"/>
                      </a:rPr>
                      <m:t>) = 5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dirty="0" smtClean="0">
                        <a:latin typeface="Cambria Math"/>
                      </a:rPr>
                      <m:t>−3</m:t>
                    </m:r>
                  </m:oMath>
                </a14:m>
                <a:r>
                  <a:rPr lang="en-GB" dirty="0" smtClean="0"/>
                  <a:t>	</a:t>
                </a:r>
                <a:r>
                  <a:rPr lang="en-GB" dirty="0" smtClean="0"/>
                  <a:t>for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dirty="0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GB" i="1" dirty="0" smtClean="0">
                        <a:latin typeface="Cambria Math"/>
                      </a:rPr>
                      <m:t>0</m:t>
                    </m:r>
                  </m:oMath>
                </a14:m>
                <a:endParaRPr lang="en-GB" dirty="0" smtClean="0"/>
              </a:p>
              <a:p>
                <a:pPr marL="342900" indent="-342900">
                  <a:lnSpc>
                    <a:spcPct val="150000"/>
                  </a:lnSpc>
                </a:pPr>
                <a:endParaRPr lang="en-GB" dirty="0" smtClean="0"/>
              </a:p>
              <a:p>
                <a:pPr marL="342900" indent="-342900">
                  <a:lnSpc>
                    <a:spcPct val="150000"/>
                  </a:lnSpc>
                </a:pPr>
                <a:r>
                  <a:rPr lang="en-GB" dirty="0" smtClean="0"/>
                  <a:t>	(b) 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𝑓</m:t>
                    </m:r>
                    <m:r>
                      <a:rPr lang="en-GB" i="1" dirty="0" smtClean="0">
                        <a:latin typeface="Cambria Math"/>
                      </a:rPr>
                      <m:t>(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dirty="0" smtClean="0">
                        <a:latin typeface="Cambria Math"/>
                      </a:rPr>
                      <m:t>) = </m:t>
                    </m:r>
                    <m:sSup>
                      <m:sSupPr>
                        <m:ctrlPr>
                          <a:rPr lang="en-GB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i="1" dirty="0" smtClean="0">
                        <a:latin typeface="Cambria Math"/>
                      </a:rPr>
                      <m:t>+7</m:t>
                    </m:r>
                  </m:oMath>
                </a14:m>
                <a:r>
                  <a:rPr lang="en-GB" dirty="0" smtClean="0"/>
                  <a:t>	for all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𝑥</m:t>
                    </m:r>
                  </m:oMath>
                </a14:m>
                <a:endParaRPr lang="en-GB" dirty="0" smtClean="0"/>
              </a:p>
              <a:p>
                <a:pPr marL="342900" indent="-342900">
                  <a:lnSpc>
                    <a:spcPct val="150000"/>
                  </a:lnSpc>
                </a:pPr>
                <a:endParaRPr lang="en-GB" dirty="0" smtClean="0"/>
              </a:p>
              <a:p>
                <a:pPr marL="342900" indent="-342900">
                  <a:lnSpc>
                    <a:spcPct val="150000"/>
                  </a:lnSpc>
                </a:pPr>
                <a:endParaRPr lang="en-GB" dirty="0" smtClean="0"/>
              </a:p>
              <a:p>
                <a:pPr marL="342900" indent="-342900">
                  <a:lnSpc>
                    <a:spcPct val="150000"/>
                  </a:lnSpc>
                </a:pPr>
                <a:r>
                  <a:rPr lang="en-GB" dirty="0" smtClean="0"/>
                  <a:t>	(c)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𝑓</m:t>
                    </m:r>
                    <m:r>
                      <a:rPr lang="en-GB" i="1" dirty="0" smtClean="0">
                        <a:latin typeface="Cambria Math"/>
                      </a:rPr>
                      <m:t>(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dirty="0" smtClean="0">
                        <a:latin typeface="Cambria Math"/>
                      </a:rPr>
                      <m:t>) = 1/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dirty="0" smtClean="0"/>
                  <a:t>	for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dirty="0" smtClean="0">
                        <a:latin typeface="Cambria Math"/>
                      </a:rPr>
                      <m:t>&gt;0</m:t>
                    </m:r>
                  </m:oMath>
                </a14:m>
                <a:endParaRPr lang="en-GB" dirty="0" smtClean="0"/>
              </a:p>
              <a:p>
                <a:pPr marL="342900" indent="-342900">
                  <a:lnSpc>
                    <a:spcPct val="150000"/>
                  </a:lnSpc>
                </a:pPr>
                <a:endParaRPr lang="en-GB" dirty="0" smtClean="0"/>
              </a:p>
              <a:p>
                <a:pPr marL="342900" indent="-342900">
                  <a:lnSpc>
                    <a:spcPct val="150000"/>
                  </a:lnSpc>
                </a:pPr>
                <a:endParaRPr lang="en-GB" dirty="0" smtClean="0"/>
              </a:p>
              <a:p>
                <a:pPr marL="342900" indent="-342900">
                  <a:lnSpc>
                    <a:spcPct val="150000"/>
                  </a:lnSpc>
                </a:pPr>
                <a:r>
                  <a:rPr lang="en-GB" dirty="0" smtClean="0"/>
                  <a:t>	(d)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𝑓</m:t>
                    </m:r>
                    <m:r>
                      <a:rPr lang="en-GB" i="1" dirty="0" smtClean="0">
                        <a:latin typeface="Cambria Math"/>
                      </a:rPr>
                      <m:t>(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dirty="0" smtClean="0">
                        <a:latin typeface="Cambria Math"/>
                      </a:rPr>
                      <m:t>) = </m:t>
                    </m:r>
                    <m:sSup>
                      <m:sSupPr>
                        <m:ctrlPr>
                          <a:rPr lang="en-GB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b="0" i="1" dirty="0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dirty="0" smtClean="0"/>
                  <a:t>	</a:t>
                </a:r>
                <a:r>
                  <a:rPr lang="en-GB" dirty="0" smtClean="0"/>
                  <a:t>for </a:t>
                </a:r>
                <a:r>
                  <a:rPr lang="en-GB" dirty="0" smtClean="0"/>
                  <a:t>all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𝑥</m:t>
                    </m:r>
                  </m:oMath>
                </a14:m>
                <a:endParaRPr lang="en-GB" dirty="0" smtClean="0"/>
              </a:p>
              <a:p>
                <a:pPr marL="342900" indent="-342900">
                  <a:lnSpc>
                    <a:spcPct val="150000"/>
                  </a:lnSpc>
                </a:pPr>
                <a:endParaRPr lang="en-GB" dirty="0" smtClean="0"/>
              </a:p>
              <a:p>
                <a:pPr marL="342900" indent="-342900">
                  <a:lnSpc>
                    <a:spcPct val="150000"/>
                  </a:lnSpc>
                </a:pPr>
                <a:endParaRPr lang="en-GB" dirty="0" smtClean="0"/>
              </a:p>
              <a:p>
                <a:pPr marL="342900" indent="-342900">
                  <a:lnSpc>
                    <a:spcPct val="150000"/>
                  </a:lnSpc>
                </a:pPr>
                <a:r>
                  <a:rPr lang="en-GB" dirty="0" smtClean="0"/>
                  <a:t>	(e) 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𝑓</m:t>
                    </m:r>
                    <m:r>
                      <a:rPr lang="en-GB" i="1" dirty="0" smtClean="0">
                        <a:latin typeface="Cambria Math"/>
                      </a:rPr>
                      <m:t>(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dirty="0" smtClean="0">
                        <a:latin typeface="Cambria Math"/>
                      </a:rPr>
                      <m:t>)=</m:t>
                    </m:r>
                    <m:func>
                      <m:funcPr>
                        <m:ctrlPr>
                          <a:rPr lang="en-GB" i="1" dirty="0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i="0" dirty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GB" b="0" i="1" dirty="0" smtClean="0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dirty="0" smtClean="0"/>
                  <a:t>	</a:t>
                </a:r>
                <a:r>
                  <a:rPr lang="en-GB" dirty="0" smtClean="0"/>
                  <a:t>for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0&lt;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dirty="0" smtClean="0">
                        <a:latin typeface="Cambria Math"/>
                      </a:rPr>
                      <m:t>&lt;360</m:t>
                    </m:r>
                  </m:oMath>
                </a14:m>
                <a:endParaRPr lang="en-GB" dirty="0" smtClean="0"/>
              </a:p>
              <a:p>
                <a:pPr marL="342900" indent="-342900">
                  <a:lnSpc>
                    <a:spcPct val="150000"/>
                  </a:lnSpc>
                </a:pPr>
                <a:endParaRPr lang="en-GB" dirty="0" smtClean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86" y="233916"/>
                <a:ext cx="7825563" cy="6324808"/>
              </a:xfrm>
              <a:prstGeom prst="rect">
                <a:avLst/>
              </a:prstGeom>
              <a:blipFill rotWithShape="1">
                <a:blip r:embed="rId2"/>
                <a:stretch>
                  <a:fillRect l="-6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156791" y="1488558"/>
            <a:ext cx="2700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Range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975498" y="1871330"/>
            <a:ext cx="222220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170962" y="2651093"/>
            <a:ext cx="2700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Range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989669" y="3033865"/>
            <a:ext cx="222220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185133" y="3813628"/>
            <a:ext cx="2700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Range</a:t>
            </a:r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003840" y="4196400"/>
            <a:ext cx="222220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199304" y="4976163"/>
            <a:ext cx="2700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Range</a:t>
            </a:r>
            <a:endParaRPr lang="en-GB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018011" y="5358935"/>
            <a:ext cx="222220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213475" y="6138698"/>
            <a:ext cx="2700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Range</a:t>
            </a:r>
            <a:endParaRPr lang="en-GB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6032182" y="6521470"/>
            <a:ext cx="222220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44549" y="212651"/>
                <a:ext cx="5699051" cy="43865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2. Sketch the graphs of</a:t>
                </a:r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𝑓</m:t>
                    </m:r>
                    <m:r>
                      <a:rPr lang="en-GB" i="1" dirty="0" smtClean="0">
                        <a:latin typeface="Cambria Math"/>
                      </a:rPr>
                      <m:t>(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dirty="0" smtClean="0">
                        <a:latin typeface="Cambria Math"/>
                      </a:rPr>
                      <m:t>) = </m:t>
                    </m:r>
                    <m:sSup>
                      <m:sSupPr>
                        <m:ctrlPr>
                          <a:rPr lang="en-GB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i="1" dirty="0" smtClean="0">
                        <a:latin typeface="Cambria Math"/>
                      </a:rPr>
                      <m:t>−5</m:t>
                    </m:r>
                  </m:oMath>
                </a14:m>
                <a:endParaRPr lang="en-GB" dirty="0" smtClean="0"/>
              </a:p>
              <a:p>
                <a:pPr marL="342900" indent="-342900">
                  <a:buAutoNum type="alphaLcParenR"/>
                </a:pPr>
                <a:endParaRPr lang="en-GB" dirty="0" smtClean="0"/>
              </a:p>
              <a:p>
                <a:pPr marL="342900" indent="-342900">
                  <a:buAutoNum type="alphaLcParenR"/>
                </a:pPr>
                <a:endParaRPr lang="en-GB" dirty="0" smtClean="0"/>
              </a:p>
              <a:p>
                <a:pPr marL="342900" indent="-342900">
                  <a:buAutoNum type="alphaLcParenR"/>
                </a:pPr>
                <a:endParaRPr lang="en-GB" dirty="0" smtClean="0"/>
              </a:p>
              <a:p>
                <a:pPr marL="342900" indent="-342900">
                  <a:buAutoNum type="alphaLcParenR"/>
                </a:pPr>
                <a:endParaRPr lang="en-GB" dirty="0" smtClean="0"/>
              </a:p>
              <a:p>
                <a:pPr marL="342900" indent="-342900">
                  <a:buAutoNum type="alphaLcParenR"/>
                </a:pPr>
                <a:endParaRPr lang="en-GB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𝑓</m:t>
                    </m:r>
                    <m:r>
                      <a:rPr lang="en-GB" i="1" dirty="0" smtClean="0">
                        <a:latin typeface="Cambria Math"/>
                      </a:rPr>
                      <m:t>(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dirty="0" smtClean="0">
                        <a:latin typeface="Cambria Math"/>
                      </a:rPr>
                      <m:t>)=</m:t>
                    </m:r>
                    <m:f>
                      <m:fPr>
                        <m:ctrlPr>
                          <a:rPr lang="en-GB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b="0" i="1" dirty="0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GB" b="0" i="1" dirty="0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GB" dirty="0" smtClean="0"/>
              </a:p>
              <a:p>
                <a:pPr marL="342900" indent="-342900">
                  <a:buAutoNum type="alphaLcParenR"/>
                </a:pPr>
                <a:endParaRPr lang="en-GB" dirty="0" smtClean="0"/>
              </a:p>
              <a:p>
                <a:pPr marL="342900" indent="-342900">
                  <a:buAutoNum type="alphaLcParenR"/>
                </a:pPr>
                <a:endParaRPr lang="en-GB" dirty="0" smtClean="0"/>
              </a:p>
              <a:p>
                <a:pPr marL="342900" indent="-342900">
                  <a:buAutoNum type="alphaLcParenR"/>
                </a:pPr>
                <a:endParaRPr lang="en-GB" dirty="0" smtClean="0"/>
              </a:p>
              <a:p>
                <a:pPr marL="342900" indent="-342900">
                  <a:buAutoNum type="alphaLcParenR"/>
                </a:pPr>
                <a:endParaRPr lang="en-GB" dirty="0" smtClean="0"/>
              </a:p>
              <a:p>
                <a:pPr marL="342900" indent="-342900">
                  <a:buAutoNum type="alphaLcParenR"/>
                </a:pPr>
                <a:endParaRPr lang="en-GB" dirty="0" smtClean="0"/>
              </a:p>
              <a:p>
                <a:pPr marL="342900" indent="-342900">
                  <a:buAutoNum type="alphaLcParenR"/>
                </a:pPr>
                <a:endParaRPr lang="en-GB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𝑓</m:t>
                    </m:r>
                    <m:r>
                      <a:rPr lang="en-GB" i="1" dirty="0" smtClean="0">
                        <a:latin typeface="Cambria Math"/>
                      </a:rPr>
                      <m:t>(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dirty="0" smtClean="0">
                        <a:latin typeface="Cambria Math"/>
                      </a:rPr>
                      <m:t>)=1−6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549" y="212651"/>
                <a:ext cx="5699051" cy="4386522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856" t="-695" b="-4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2222205" y="382771"/>
            <a:ext cx="2562447" cy="2200940"/>
            <a:chOff x="4423144" y="563525"/>
            <a:chExt cx="2562447" cy="2200940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4423144" y="1616149"/>
              <a:ext cx="256244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5656520" y="563525"/>
              <a:ext cx="0" cy="22009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4639339" y="1991831"/>
            <a:ext cx="2562447" cy="2200940"/>
            <a:chOff x="4423144" y="563525"/>
            <a:chExt cx="2562447" cy="2200940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4423144" y="1616149"/>
              <a:ext cx="256244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5656520" y="563525"/>
              <a:ext cx="0" cy="22009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2441943" y="3919868"/>
            <a:ext cx="2562447" cy="2200940"/>
            <a:chOff x="4423144" y="563525"/>
            <a:chExt cx="2562447" cy="2200940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4423144" y="1616149"/>
              <a:ext cx="256244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5656520" y="563525"/>
              <a:ext cx="0" cy="22009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51520" y="332656"/>
                <a:ext cx="8496944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3. A </a:t>
                </a:r>
                <a:r>
                  <a:rPr lang="en-GB" dirty="0" smtClean="0"/>
                  <a:t>function is defined as </a:t>
                </a:r>
              </a:p>
              <a:p>
                <a:r>
                  <a:rPr lang="en-GB" dirty="0"/>
                  <a:t> </a:t>
                </a:r>
                <a:r>
                  <a:rPr lang="en-GB" dirty="0" smtClean="0"/>
                  <a:t>		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𝑓</m:t>
                    </m:r>
                    <m:r>
                      <a:rPr lang="en-GB" i="1" dirty="0" smtClean="0">
                        <a:latin typeface="Cambria Math"/>
                      </a:rPr>
                      <m:t>(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dirty="0" smtClean="0">
                        <a:latin typeface="Cambria Math"/>
                      </a:rPr>
                      <m:t>) =3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dirty="0" smtClean="0"/>
                  <a:t>	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0≤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dirty="0" smtClean="0">
                        <a:latin typeface="Cambria Math"/>
                      </a:rPr>
                      <m:t>&lt;1</m:t>
                    </m:r>
                  </m:oMath>
                </a14:m>
                <a:endParaRPr lang="en-GB" dirty="0" smtClean="0"/>
              </a:p>
              <a:p>
                <a:r>
                  <a:rPr lang="en-GB" dirty="0"/>
                  <a:t>	</a:t>
                </a:r>
                <a:r>
                  <a:rPr lang="en-GB" dirty="0" smtClean="0"/>
                  <a:t>		       </a:t>
                </a:r>
                <a14:m>
                  <m:oMath xmlns:m="http://schemas.openxmlformats.org/officeDocument/2006/math">
                    <m:r>
                      <a:rPr lang="en-GB" b="0" i="0" dirty="0" smtClean="0">
                        <a:latin typeface="Cambria Math"/>
                      </a:rPr>
                      <m:t>    </m:t>
                    </m:r>
                    <m:r>
                      <a:rPr lang="en-GB" i="1" dirty="0" smtClean="0">
                        <a:latin typeface="Cambria Math"/>
                      </a:rPr>
                      <m:t>= 3 </m:t>
                    </m:r>
                  </m:oMath>
                </a14:m>
                <a:r>
                  <a:rPr lang="en-GB" dirty="0" smtClean="0"/>
                  <a:t>	               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1≤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dirty="0" smtClean="0">
                        <a:latin typeface="Cambria Math"/>
                      </a:rPr>
                      <m:t>&lt;4</m:t>
                    </m:r>
                  </m:oMath>
                </a14:m>
                <a:endParaRPr lang="en-GB" dirty="0" smtClean="0"/>
              </a:p>
              <a:p>
                <a:r>
                  <a:rPr lang="en-GB" dirty="0"/>
                  <a:t>	</a:t>
                </a:r>
                <a:r>
                  <a:rPr lang="en-GB" dirty="0" smtClean="0"/>
                  <a:t>		       </a:t>
                </a:r>
                <a14:m>
                  <m:oMath xmlns:m="http://schemas.openxmlformats.org/officeDocument/2006/math">
                    <m:r>
                      <a:rPr lang="en-GB" b="0" i="0" dirty="0" smtClean="0">
                        <a:latin typeface="Cambria Math"/>
                      </a:rPr>
                      <m:t>    </m:t>
                    </m:r>
                    <m:r>
                      <a:rPr lang="en-GB" i="1" dirty="0" smtClean="0">
                        <a:latin typeface="Cambria Math"/>
                      </a:rPr>
                      <m:t>=</m:t>
                    </m:r>
                    <m:r>
                      <a:rPr lang="en-GB" b="0" i="1" dirty="0" smtClean="0">
                        <a:latin typeface="Cambria Math"/>
                      </a:rPr>
                      <m:t>7</m:t>
                    </m:r>
                    <m:r>
                      <a:rPr lang="en-GB" i="1" dirty="0" smtClean="0">
                        <a:latin typeface="Cambria Math"/>
                      </a:rPr>
                      <m:t>−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dirty="0" smtClean="0"/>
                  <a:t>                 	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/>
                      </a:rPr>
                      <m:t>4</m:t>
                    </m:r>
                    <m:r>
                      <a:rPr lang="en-GB" i="1" dirty="0" smtClean="0">
                        <a:latin typeface="Cambria Math"/>
                      </a:rPr>
                      <m:t>≤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dirty="0" smtClean="0">
                        <a:latin typeface="Cambria Math"/>
                      </a:rPr>
                      <m:t>&lt;7</m:t>
                    </m:r>
                  </m:oMath>
                </a14:m>
                <a:endParaRPr lang="en-GB" dirty="0" smtClean="0"/>
              </a:p>
              <a:p>
                <a:r>
                  <a:rPr lang="en-GB" dirty="0" smtClean="0"/>
                  <a:t>Draw the graph of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𝑓</m:t>
                    </m:r>
                    <m:r>
                      <a:rPr lang="en-GB" i="1" dirty="0" smtClean="0">
                        <a:latin typeface="Cambria Math"/>
                      </a:rPr>
                      <m:t>(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GB" dirty="0" smtClean="0"/>
                  <a:t> on a grid for values of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dirty="0" smtClean="0"/>
                  <a:t> from 0 to 6</a:t>
                </a:r>
                <a:r>
                  <a:rPr lang="en-GB" dirty="0" smtClean="0"/>
                  <a:t>.</a:t>
                </a:r>
              </a:p>
              <a:p>
                <a:r>
                  <a:rPr lang="en-GB" dirty="0" smtClean="0"/>
                  <a:t>Hence what is the range of values for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/>
                      </a:rPr>
                      <m:t>𝑓</m:t>
                    </m:r>
                    <m:r>
                      <a:rPr lang="en-GB" i="1" dirty="0">
                        <a:latin typeface="Cambria Math"/>
                      </a:rPr>
                      <m:t>(</m:t>
                    </m:r>
                    <m:r>
                      <a:rPr lang="en-GB" i="1" dirty="0">
                        <a:latin typeface="Cambria Math"/>
                      </a:rPr>
                      <m:t>𝑥</m:t>
                    </m:r>
                    <m:r>
                      <a:rPr lang="en-GB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GB" dirty="0"/>
                  <a:t> </a:t>
                </a:r>
                <a:endParaRPr lang="en-GB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32656"/>
                <a:ext cx="8496944" cy="1754326"/>
              </a:xfrm>
              <a:prstGeom prst="rect">
                <a:avLst/>
              </a:prstGeom>
              <a:blipFill rotWithShape="1">
                <a:blip r:embed="rId2"/>
                <a:stretch>
                  <a:fillRect l="-574" t="-1742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68" name="Group 1267"/>
          <p:cNvGrpSpPr/>
          <p:nvPr/>
        </p:nvGrpSpPr>
        <p:grpSpPr>
          <a:xfrm>
            <a:off x="918416" y="2561222"/>
            <a:ext cx="5766048" cy="2879378"/>
            <a:chOff x="1979712" y="2996952"/>
            <a:chExt cx="5766048" cy="2879378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1979712" y="2996952"/>
              <a:ext cx="725488" cy="719138"/>
              <a:chOff x="2260" y="1134"/>
              <a:chExt cx="1142" cy="1134"/>
            </a:xfrm>
          </p:grpSpPr>
          <p:sp>
            <p:nvSpPr>
              <p:cNvPr id="4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555" name="Group 554"/>
            <p:cNvGrpSpPr>
              <a:grpSpLocks/>
            </p:cNvGrpSpPr>
            <p:nvPr/>
          </p:nvGrpSpPr>
          <p:grpSpPr bwMode="auto">
            <a:xfrm>
              <a:off x="2699792" y="2996952"/>
              <a:ext cx="725488" cy="719138"/>
              <a:chOff x="2260" y="1134"/>
              <a:chExt cx="1142" cy="1134"/>
            </a:xfrm>
          </p:grpSpPr>
          <p:sp>
            <p:nvSpPr>
              <p:cNvPr id="556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7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8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9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0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1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2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3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4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5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6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7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8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9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0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1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2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3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4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5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6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7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578" name="Group 577"/>
            <p:cNvGrpSpPr>
              <a:grpSpLocks/>
            </p:cNvGrpSpPr>
            <p:nvPr/>
          </p:nvGrpSpPr>
          <p:grpSpPr bwMode="auto">
            <a:xfrm>
              <a:off x="3419872" y="2996952"/>
              <a:ext cx="725488" cy="719138"/>
              <a:chOff x="2260" y="1134"/>
              <a:chExt cx="1142" cy="1134"/>
            </a:xfrm>
          </p:grpSpPr>
          <p:sp>
            <p:nvSpPr>
              <p:cNvPr id="579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0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1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2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3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4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5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6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7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8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9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0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1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2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3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4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5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6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7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8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9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0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601" name="Group 600"/>
            <p:cNvGrpSpPr>
              <a:grpSpLocks/>
            </p:cNvGrpSpPr>
            <p:nvPr/>
          </p:nvGrpSpPr>
          <p:grpSpPr bwMode="auto">
            <a:xfrm>
              <a:off x="4139952" y="2996952"/>
              <a:ext cx="725488" cy="719138"/>
              <a:chOff x="2260" y="1134"/>
              <a:chExt cx="1142" cy="1134"/>
            </a:xfrm>
          </p:grpSpPr>
          <p:sp>
            <p:nvSpPr>
              <p:cNvPr id="602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3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4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5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6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7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8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9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0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1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2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3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4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5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6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7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8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9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0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1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2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3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624" name="Group 623"/>
            <p:cNvGrpSpPr>
              <a:grpSpLocks/>
            </p:cNvGrpSpPr>
            <p:nvPr/>
          </p:nvGrpSpPr>
          <p:grpSpPr bwMode="auto">
            <a:xfrm>
              <a:off x="4860032" y="2996952"/>
              <a:ext cx="725488" cy="719138"/>
              <a:chOff x="2260" y="1134"/>
              <a:chExt cx="1142" cy="1134"/>
            </a:xfrm>
          </p:grpSpPr>
          <p:sp>
            <p:nvSpPr>
              <p:cNvPr id="625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6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7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8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9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0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1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2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3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4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5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6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7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8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9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0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1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2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3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4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5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6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647" name="Group 646"/>
            <p:cNvGrpSpPr>
              <a:grpSpLocks/>
            </p:cNvGrpSpPr>
            <p:nvPr/>
          </p:nvGrpSpPr>
          <p:grpSpPr bwMode="auto">
            <a:xfrm>
              <a:off x="5580112" y="2996952"/>
              <a:ext cx="725488" cy="719138"/>
              <a:chOff x="2260" y="1134"/>
              <a:chExt cx="1142" cy="1134"/>
            </a:xfrm>
          </p:grpSpPr>
          <p:sp>
            <p:nvSpPr>
              <p:cNvPr id="648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9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0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1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2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3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4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5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6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7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8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9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0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1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2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3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4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5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6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7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8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9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670" name="Group 669"/>
            <p:cNvGrpSpPr>
              <a:grpSpLocks/>
            </p:cNvGrpSpPr>
            <p:nvPr/>
          </p:nvGrpSpPr>
          <p:grpSpPr bwMode="auto">
            <a:xfrm>
              <a:off x="6300192" y="2996952"/>
              <a:ext cx="725488" cy="719138"/>
              <a:chOff x="2260" y="1134"/>
              <a:chExt cx="1142" cy="1134"/>
            </a:xfrm>
          </p:grpSpPr>
          <p:sp>
            <p:nvSpPr>
              <p:cNvPr id="671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2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3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4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5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6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7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8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9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0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1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2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3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4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5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6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7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8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9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0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1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2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693" name="Group 692"/>
            <p:cNvGrpSpPr>
              <a:grpSpLocks/>
            </p:cNvGrpSpPr>
            <p:nvPr/>
          </p:nvGrpSpPr>
          <p:grpSpPr bwMode="auto">
            <a:xfrm>
              <a:off x="7020272" y="2996952"/>
              <a:ext cx="725488" cy="719138"/>
              <a:chOff x="2260" y="1134"/>
              <a:chExt cx="1142" cy="1134"/>
            </a:xfrm>
          </p:grpSpPr>
          <p:sp>
            <p:nvSpPr>
              <p:cNvPr id="694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5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6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7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8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9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0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1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2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3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4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5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6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7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8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9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0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1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2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3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4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5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716" name="Group 715"/>
            <p:cNvGrpSpPr>
              <a:grpSpLocks/>
            </p:cNvGrpSpPr>
            <p:nvPr/>
          </p:nvGrpSpPr>
          <p:grpSpPr bwMode="auto">
            <a:xfrm>
              <a:off x="1979712" y="3717032"/>
              <a:ext cx="725488" cy="719138"/>
              <a:chOff x="2260" y="1134"/>
              <a:chExt cx="1142" cy="1134"/>
            </a:xfrm>
          </p:grpSpPr>
          <p:sp>
            <p:nvSpPr>
              <p:cNvPr id="717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8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9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0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1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2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3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4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5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6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7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8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9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0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1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2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3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4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5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6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7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8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739" name="Group 738"/>
            <p:cNvGrpSpPr>
              <a:grpSpLocks/>
            </p:cNvGrpSpPr>
            <p:nvPr/>
          </p:nvGrpSpPr>
          <p:grpSpPr bwMode="auto">
            <a:xfrm>
              <a:off x="2699792" y="3717032"/>
              <a:ext cx="725488" cy="719138"/>
              <a:chOff x="2260" y="1134"/>
              <a:chExt cx="1142" cy="1134"/>
            </a:xfrm>
          </p:grpSpPr>
          <p:sp>
            <p:nvSpPr>
              <p:cNvPr id="740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1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2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3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4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5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6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7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8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9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0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1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2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3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4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5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6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7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8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9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60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61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762" name="Group 761"/>
            <p:cNvGrpSpPr>
              <a:grpSpLocks/>
            </p:cNvGrpSpPr>
            <p:nvPr/>
          </p:nvGrpSpPr>
          <p:grpSpPr bwMode="auto">
            <a:xfrm>
              <a:off x="3419872" y="3717032"/>
              <a:ext cx="725488" cy="719138"/>
              <a:chOff x="2260" y="1134"/>
              <a:chExt cx="1142" cy="1134"/>
            </a:xfrm>
          </p:grpSpPr>
          <p:sp>
            <p:nvSpPr>
              <p:cNvPr id="763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64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65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66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67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68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69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70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71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72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73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74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75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76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77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78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79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80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81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82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83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84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785" name="Group 784"/>
            <p:cNvGrpSpPr>
              <a:grpSpLocks/>
            </p:cNvGrpSpPr>
            <p:nvPr/>
          </p:nvGrpSpPr>
          <p:grpSpPr bwMode="auto">
            <a:xfrm>
              <a:off x="4139952" y="3717032"/>
              <a:ext cx="725488" cy="719138"/>
              <a:chOff x="2260" y="1134"/>
              <a:chExt cx="1142" cy="1134"/>
            </a:xfrm>
          </p:grpSpPr>
          <p:sp>
            <p:nvSpPr>
              <p:cNvPr id="786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87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88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89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90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91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92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93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94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95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96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97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98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99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00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01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02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03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04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05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06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07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808" name="Group 807"/>
            <p:cNvGrpSpPr>
              <a:grpSpLocks/>
            </p:cNvGrpSpPr>
            <p:nvPr/>
          </p:nvGrpSpPr>
          <p:grpSpPr bwMode="auto">
            <a:xfrm>
              <a:off x="4860032" y="3717032"/>
              <a:ext cx="725488" cy="719138"/>
              <a:chOff x="2260" y="1134"/>
              <a:chExt cx="1142" cy="1134"/>
            </a:xfrm>
          </p:grpSpPr>
          <p:sp>
            <p:nvSpPr>
              <p:cNvPr id="809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10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11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12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13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14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15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16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17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18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19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20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21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22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23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24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25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26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27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28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29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30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831" name="Group 830"/>
            <p:cNvGrpSpPr>
              <a:grpSpLocks/>
            </p:cNvGrpSpPr>
            <p:nvPr/>
          </p:nvGrpSpPr>
          <p:grpSpPr bwMode="auto">
            <a:xfrm>
              <a:off x="5580112" y="3717032"/>
              <a:ext cx="725488" cy="719138"/>
              <a:chOff x="2260" y="1134"/>
              <a:chExt cx="1142" cy="1134"/>
            </a:xfrm>
          </p:grpSpPr>
          <p:sp>
            <p:nvSpPr>
              <p:cNvPr id="832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33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34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35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36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37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38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39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40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41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42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43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44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45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46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47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48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49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50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51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52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53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854" name="Group 853"/>
            <p:cNvGrpSpPr>
              <a:grpSpLocks/>
            </p:cNvGrpSpPr>
            <p:nvPr/>
          </p:nvGrpSpPr>
          <p:grpSpPr bwMode="auto">
            <a:xfrm>
              <a:off x="6300192" y="3717032"/>
              <a:ext cx="725488" cy="719138"/>
              <a:chOff x="2260" y="1134"/>
              <a:chExt cx="1142" cy="1134"/>
            </a:xfrm>
          </p:grpSpPr>
          <p:sp>
            <p:nvSpPr>
              <p:cNvPr id="855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56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57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58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59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60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61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62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63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64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65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66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67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68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69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70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71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72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73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74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75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76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877" name="Group 876"/>
            <p:cNvGrpSpPr>
              <a:grpSpLocks/>
            </p:cNvGrpSpPr>
            <p:nvPr/>
          </p:nvGrpSpPr>
          <p:grpSpPr bwMode="auto">
            <a:xfrm>
              <a:off x="7020272" y="3717032"/>
              <a:ext cx="725488" cy="719138"/>
              <a:chOff x="2260" y="1134"/>
              <a:chExt cx="1142" cy="1134"/>
            </a:xfrm>
          </p:grpSpPr>
          <p:sp>
            <p:nvSpPr>
              <p:cNvPr id="878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79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80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81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82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83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84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85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86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87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88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89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90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91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92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93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94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95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96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97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98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99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900" name="Group 899"/>
            <p:cNvGrpSpPr>
              <a:grpSpLocks/>
            </p:cNvGrpSpPr>
            <p:nvPr/>
          </p:nvGrpSpPr>
          <p:grpSpPr bwMode="auto">
            <a:xfrm>
              <a:off x="1979712" y="4437112"/>
              <a:ext cx="725488" cy="719138"/>
              <a:chOff x="2260" y="1134"/>
              <a:chExt cx="1142" cy="1134"/>
            </a:xfrm>
          </p:grpSpPr>
          <p:sp>
            <p:nvSpPr>
              <p:cNvPr id="901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02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03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04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05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06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07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08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09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10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11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12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13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14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15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16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17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18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19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0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1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2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923" name="Group 922"/>
            <p:cNvGrpSpPr>
              <a:grpSpLocks/>
            </p:cNvGrpSpPr>
            <p:nvPr/>
          </p:nvGrpSpPr>
          <p:grpSpPr bwMode="auto">
            <a:xfrm>
              <a:off x="2699792" y="4437112"/>
              <a:ext cx="725488" cy="719138"/>
              <a:chOff x="2260" y="1134"/>
              <a:chExt cx="1142" cy="1134"/>
            </a:xfrm>
          </p:grpSpPr>
          <p:sp>
            <p:nvSpPr>
              <p:cNvPr id="924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5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6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7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8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9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0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1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2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3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4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5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6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7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8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9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40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41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42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43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44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45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946" name="Group 945"/>
            <p:cNvGrpSpPr>
              <a:grpSpLocks/>
            </p:cNvGrpSpPr>
            <p:nvPr/>
          </p:nvGrpSpPr>
          <p:grpSpPr bwMode="auto">
            <a:xfrm>
              <a:off x="3419872" y="4437112"/>
              <a:ext cx="725488" cy="719138"/>
              <a:chOff x="2260" y="1134"/>
              <a:chExt cx="1142" cy="1134"/>
            </a:xfrm>
          </p:grpSpPr>
          <p:sp>
            <p:nvSpPr>
              <p:cNvPr id="947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48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49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50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51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52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53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54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55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56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57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58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59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60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61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62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63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64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65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66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67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68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969" name="Group 968"/>
            <p:cNvGrpSpPr>
              <a:grpSpLocks/>
            </p:cNvGrpSpPr>
            <p:nvPr/>
          </p:nvGrpSpPr>
          <p:grpSpPr bwMode="auto">
            <a:xfrm>
              <a:off x="4139952" y="4437112"/>
              <a:ext cx="725488" cy="719138"/>
              <a:chOff x="2260" y="1134"/>
              <a:chExt cx="1142" cy="1134"/>
            </a:xfrm>
          </p:grpSpPr>
          <p:sp>
            <p:nvSpPr>
              <p:cNvPr id="970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71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72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73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74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75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76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77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78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79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80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81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82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83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84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85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86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87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88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89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90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91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992" name="Group 991"/>
            <p:cNvGrpSpPr>
              <a:grpSpLocks/>
            </p:cNvGrpSpPr>
            <p:nvPr/>
          </p:nvGrpSpPr>
          <p:grpSpPr bwMode="auto">
            <a:xfrm>
              <a:off x="4860032" y="4437112"/>
              <a:ext cx="725488" cy="719138"/>
              <a:chOff x="2260" y="1134"/>
              <a:chExt cx="1142" cy="1134"/>
            </a:xfrm>
          </p:grpSpPr>
          <p:sp>
            <p:nvSpPr>
              <p:cNvPr id="993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94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95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96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97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98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99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0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1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2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3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4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5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6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7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8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9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10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11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12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13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14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015" name="Group 1014"/>
            <p:cNvGrpSpPr>
              <a:grpSpLocks/>
            </p:cNvGrpSpPr>
            <p:nvPr/>
          </p:nvGrpSpPr>
          <p:grpSpPr bwMode="auto">
            <a:xfrm>
              <a:off x="5580112" y="4437112"/>
              <a:ext cx="725488" cy="719138"/>
              <a:chOff x="2260" y="1134"/>
              <a:chExt cx="1142" cy="1134"/>
            </a:xfrm>
          </p:grpSpPr>
          <p:sp>
            <p:nvSpPr>
              <p:cNvPr id="1016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17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18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19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0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1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2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3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4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5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6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7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8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9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30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31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32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33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34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35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36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37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038" name="Group 1037"/>
            <p:cNvGrpSpPr>
              <a:grpSpLocks/>
            </p:cNvGrpSpPr>
            <p:nvPr/>
          </p:nvGrpSpPr>
          <p:grpSpPr bwMode="auto">
            <a:xfrm>
              <a:off x="6300192" y="4437112"/>
              <a:ext cx="725488" cy="719138"/>
              <a:chOff x="2260" y="1134"/>
              <a:chExt cx="1142" cy="1134"/>
            </a:xfrm>
          </p:grpSpPr>
          <p:sp>
            <p:nvSpPr>
              <p:cNvPr id="1039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40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41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42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43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44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45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46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47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48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49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50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51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52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53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54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55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56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57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58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59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60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061" name="Group 1060"/>
            <p:cNvGrpSpPr>
              <a:grpSpLocks/>
            </p:cNvGrpSpPr>
            <p:nvPr/>
          </p:nvGrpSpPr>
          <p:grpSpPr bwMode="auto">
            <a:xfrm>
              <a:off x="7020272" y="4437112"/>
              <a:ext cx="725488" cy="719138"/>
              <a:chOff x="2260" y="1134"/>
              <a:chExt cx="1142" cy="1134"/>
            </a:xfrm>
          </p:grpSpPr>
          <p:sp>
            <p:nvSpPr>
              <p:cNvPr id="1062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63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64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65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66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67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68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69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70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71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72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73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74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75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76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77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78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79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80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81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82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83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084" name="Group 1083"/>
            <p:cNvGrpSpPr>
              <a:grpSpLocks/>
            </p:cNvGrpSpPr>
            <p:nvPr/>
          </p:nvGrpSpPr>
          <p:grpSpPr bwMode="auto">
            <a:xfrm>
              <a:off x="1979712" y="5157192"/>
              <a:ext cx="725488" cy="719138"/>
              <a:chOff x="2260" y="1134"/>
              <a:chExt cx="1142" cy="1134"/>
            </a:xfrm>
          </p:grpSpPr>
          <p:sp>
            <p:nvSpPr>
              <p:cNvPr id="1085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86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87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88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89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90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91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92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93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94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95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96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97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98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99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00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01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02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03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04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05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06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107" name="Group 1106"/>
            <p:cNvGrpSpPr>
              <a:grpSpLocks/>
            </p:cNvGrpSpPr>
            <p:nvPr/>
          </p:nvGrpSpPr>
          <p:grpSpPr bwMode="auto">
            <a:xfrm>
              <a:off x="2699792" y="5157192"/>
              <a:ext cx="725488" cy="719138"/>
              <a:chOff x="2260" y="1134"/>
              <a:chExt cx="1142" cy="1134"/>
            </a:xfrm>
          </p:grpSpPr>
          <p:sp>
            <p:nvSpPr>
              <p:cNvPr id="1108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09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10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11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12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13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14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15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16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17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18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19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20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21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22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23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24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25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26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27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28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29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130" name="Group 1129"/>
            <p:cNvGrpSpPr>
              <a:grpSpLocks/>
            </p:cNvGrpSpPr>
            <p:nvPr/>
          </p:nvGrpSpPr>
          <p:grpSpPr bwMode="auto">
            <a:xfrm>
              <a:off x="3419872" y="5157192"/>
              <a:ext cx="725488" cy="719138"/>
              <a:chOff x="2260" y="1134"/>
              <a:chExt cx="1142" cy="1134"/>
            </a:xfrm>
          </p:grpSpPr>
          <p:sp>
            <p:nvSpPr>
              <p:cNvPr id="1131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32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33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34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35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36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37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38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39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40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41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42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43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44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45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46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47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48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49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50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51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52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153" name="Group 1152"/>
            <p:cNvGrpSpPr>
              <a:grpSpLocks/>
            </p:cNvGrpSpPr>
            <p:nvPr/>
          </p:nvGrpSpPr>
          <p:grpSpPr bwMode="auto">
            <a:xfrm>
              <a:off x="4139952" y="5157192"/>
              <a:ext cx="725488" cy="719138"/>
              <a:chOff x="2260" y="1134"/>
              <a:chExt cx="1142" cy="1134"/>
            </a:xfrm>
          </p:grpSpPr>
          <p:sp>
            <p:nvSpPr>
              <p:cNvPr id="1154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55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56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57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58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59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60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61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62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63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64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65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66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67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68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69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70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71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72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73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74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75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176" name="Group 1175"/>
            <p:cNvGrpSpPr>
              <a:grpSpLocks/>
            </p:cNvGrpSpPr>
            <p:nvPr/>
          </p:nvGrpSpPr>
          <p:grpSpPr bwMode="auto">
            <a:xfrm>
              <a:off x="4860032" y="5157192"/>
              <a:ext cx="725488" cy="719138"/>
              <a:chOff x="2260" y="1134"/>
              <a:chExt cx="1142" cy="1134"/>
            </a:xfrm>
          </p:grpSpPr>
          <p:sp>
            <p:nvSpPr>
              <p:cNvPr id="1177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78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79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80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81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82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83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84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85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86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87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88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89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90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91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92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93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94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95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96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97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98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199" name="Group 1198"/>
            <p:cNvGrpSpPr>
              <a:grpSpLocks/>
            </p:cNvGrpSpPr>
            <p:nvPr/>
          </p:nvGrpSpPr>
          <p:grpSpPr bwMode="auto">
            <a:xfrm>
              <a:off x="5580112" y="5157192"/>
              <a:ext cx="725488" cy="719138"/>
              <a:chOff x="2260" y="1134"/>
              <a:chExt cx="1142" cy="1134"/>
            </a:xfrm>
          </p:grpSpPr>
          <p:sp>
            <p:nvSpPr>
              <p:cNvPr id="1200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01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02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03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04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05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06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07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08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09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10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11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12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13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14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15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16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17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18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19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20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21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222" name="Group 1221"/>
            <p:cNvGrpSpPr>
              <a:grpSpLocks/>
            </p:cNvGrpSpPr>
            <p:nvPr/>
          </p:nvGrpSpPr>
          <p:grpSpPr bwMode="auto">
            <a:xfrm>
              <a:off x="6300192" y="5157192"/>
              <a:ext cx="725488" cy="719138"/>
              <a:chOff x="2260" y="1134"/>
              <a:chExt cx="1142" cy="1134"/>
            </a:xfrm>
          </p:grpSpPr>
          <p:sp>
            <p:nvSpPr>
              <p:cNvPr id="1223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24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25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26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27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28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29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30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31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32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33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34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35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36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37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38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39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40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41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42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43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44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245" name="Group 1244"/>
            <p:cNvGrpSpPr>
              <a:grpSpLocks/>
            </p:cNvGrpSpPr>
            <p:nvPr/>
          </p:nvGrpSpPr>
          <p:grpSpPr bwMode="auto">
            <a:xfrm>
              <a:off x="7020272" y="5157192"/>
              <a:ext cx="725488" cy="719138"/>
              <a:chOff x="2260" y="1134"/>
              <a:chExt cx="1142" cy="1134"/>
            </a:xfrm>
          </p:grpSpPr>
          <p:sp>
            <p:nvSpPr>
              <p:cNvPr id="1246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47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48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49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50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51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52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53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54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55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56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57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58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59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60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61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62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63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64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65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66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67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cxnSp>
        <p:nvCxnSpPr>
          <p:cNvPr id="1270" name="Straight Arrow Connector 1269"/>
          <p:cNvCxnSpPr>
            <a:stCxn id="1105" idx="0"/>
          </p:cNvCxnSpPr>
          <p:nvPr/>
        </p:nvCxnSpPr>
        <p:spPr>
          <a:xfrm flipV="1">
            <a:off x="918416" y="2345198"/>
            <a:ext cx="0" cy="30954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72" name="Straight Arrow Connector 1271"/>
          <p:cNvCxnSpPr>
            <a:endCxn id="1266" idx="1"/>
          </p:cNvCxnSpPr>
          <p:nvPr/>
        </p:nvCxnSpPr>
        <p:spPr>
          <a:xfrm flipV="1">
            <a:off x="918416" y="5440601"/>
            <a:ext cx="5760966" cy="94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73" name="TextBox 1272"/>
          <p:cNvSpPr txBox="1"/>
          <p:nvPr/>
        </p:nvSpPr>
        <p:spPr>
          <a:xfrm>
            <a:off x="702392" y="544154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1274" name="TextBox 1273"/>
          <p:cNvSpPr txBox="1"/>
          <p:nvPr/>
        </p:nvSpPr>
        <p:spPr>
          <a:xfrm>
            <a:off x="1422472" y="544154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1275" name="TextBox 1274"/>
          <p:cNvSpPr txBox="1"/>
          <p:nvPr/>
        </p:nvSpPr>
        <p:spPr>
          <a:xfrm>
            <a:off x="2142552" y="544154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1276" name="TextBox 1275"/>
          <p:cNvSpPr txBox="1"/>
          <p:nvPr/>
        </p:nvSpPr>
        <p:spPr>
          <a:xfrm>
            <a:off x="2862632" y="544154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</a:t>
            </a:r>
          </a:p>
        </p:txBody>
      </p:sp>
      <p:sp>
        <p:nvSpPr>
          <p:cNvPr id="1277" name="TextBox 1276"/>
          <p:cNvSpPr txBox="1"/>
          <p:nvPr/>
        </p:nvSpPr>
        <p:spPr>
          <a:xfrm>
            <a:off x="3582712" y="544154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4</a:t>
            </a:r>
          </a:p>
        </p:txBody>
      </p:sp>
      <p:sp>
        <p:nvSpPr>
          <p:cNvPr id="1278" name="TextBox 1277"/>
          <p:cNvSpPr txBox="1"/>
          <p:nvPr/>
        </p:nvSpPr>
        <p:spPr>
          <a:xfrm>
            <a:off x="4302792" y="544154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5</a:t>
            </a:r>
          </a:p>
        </p:txBody>
      </p:sp>
      <p:sp>
        <p:nvSpPr>
          <p:cNvPr id="1279" name="TextBox 1278"/>
          <p:cNvSpPr txBox="1"/>
          <p:nvPr/>
        </p:nvSpPr>
        <p:spPr>
          <a:xfrm>
            <a:off x="5022872" y="544154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6</a:t>
            </a:r>
          </a:p>
        </p:txBody>
      </p:sp>
      <p:sp>
        <p:nvSpPr>
          <p:cNvPr id="1280" name="TextBox 1279"/>
          <p:cNvSpPr txBox="1"/>
          <p:nvPr/>
        </p:nvSpPr>
        <p:spPr>
          <a:xfrm>
            <a:off x="5742952" y="544154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7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81" name="TextBox 1280"/>
              <p:cNvSpPr txBox="1"/>
              <p:nvPr/>
            </p:nvSpPr>
            <p:spPr>
              <a:xfrm>
                <a:off x="6463032" y="5441542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281" name="TextBox 12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3032" y="5441542"/>
                <a:ext cx="432048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82" name="TextBox 1281"/>
              <p:cNvSpPr txBox="1"/>
              <p:nvPr/>
            </p:nvSpPr>
            <p:spPr>
              <a:xfrm>
                <a:off x="486368" y="2201182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282" name="TextBox 12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368" y="2201182"/>
                <a:ext cx="432048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83" name="TextBox 1282"/>
          <p:cNvSpPr txBox="1"/>
          <p:nvPr/>
        </p:nvSpPr>
        <p:spPr>
          <a:xfrm>
            <a:off x="486368" y="456815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284" name="TextBox 1283"/>
          <p:cNvSpPr txBox="1"/>
          <p:nvPr/>
        </p:nvSpPr>
        <p:spPr>
          <a:xfrm>
            <a:off x="486368" y="385736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285" name="TextBox 1284"/>
          <p:cNvSpPr txBox="1"/>
          <p:nvPr/>
        </p:nvSpPr>
        <p:spPr>
          <a:xfrm>
            <a:off x="486368" y="314657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3</a:t>
            </a:r>
            <a:endParaRPr lang="en-GB" dirty="0"/>
          </a:p>
        </p:txBody>
      </p:sp>
      <p:cxnSp>
        <p:nvCxnSpPr>
          <p:cNvPr id="1269" name="Straight Connector 1268"/>
          <p:cNvCxnSpPr/>
          <p:nvPr/>
        </p:nvCxnSpPr>
        <p:spPr>
          <a:xfrm>
            <a:off x="7410882" y="6446007"/>
            <a:ext cx="145008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688379" y="6065789"/>
            <a:ext cx="76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Range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581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80753" y="244549"/>
                <a:ext cx="8378456" cy="369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/>
                <a:r>
                  <a:rPr lang="en-GB" dirty="0"/>
                  <a:t>4</a:t>
                </a:r>
                <a:r>
                  <a:rPr lang="en-GB" dirty="0" smtClean="0"/>
                  <a:t>. </a:t>
                </a:r>
                <a:r>
                  <a:rPr lang="en-GB" dirty="0" smtClean="0"/>
                  <a:t>Given that the function defined below is continuous find the value of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𝑝</m:t>
                    </m:r>
                  </m:oMath>
                </a14:m>
                <a:r>
                  <a:rPr lang="en-GB" dirty="0" smtClean="0"/>
                  <a:t>.</a:t>
                </a:r>
              </a:p>
              <a:p>
                <a:pPr marL="342900" indent="-342900"/>
                <a:r>
                  <a:rPr lang="en-GB" dirty="0" smtClean="0"/>
                  <a:t>			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𝑓</m:t>
                    </m:r>
                    <m:r>
                      <a:rPr lang="en-GB" i="1" dirty="0" smtClean="0">
                        <a:latin typeface="Cambria Math"/>
                      </a:rPr>
                      <m:t>(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dirty="0" smtClean="0">
                        <a:latin typeface="Cambria Math"/>
                      </a:rPr>
                      <m:t>) =</m:t>
                    </m:r>
                    <m:r>
                      <a:rPr lang="en-GB" i="1" dirty="0" smtClean="0">
                        <a:latin typeface="Cambria Math"/>
                      </a:rPr>
                      <m:t>𝑝𝑥</m:t>
                    </m:r>
                    <m:r>
                      <a:rPr lang="en-GB" i="1" baseline="30000" dirty="0" smtClean="0">
                        <a:latin typeface="Cambria Math"/>
                      </a:rPr>
                      <m:t>2</m:t>
                    </m:r>
                    <m:r>
                      <a:rPr lang="en-GB" i="1" dirty="0" smtClean="0">
                        <a:latin typeface="Cambria Math"/>
                      </a:rPr>
                      <m:t>−2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dirty="0" smtClean="0">
                        <a:latin typeface="Cambria Math"/>
                      </a:rPr>
                      <m:t>−3</m:t>
                    </m:r>
                  </m:oMath>
                </a14:m>
                <a:r>
                  <a:rPr lang="en-GB" dirty="0" smtClean="0"/>
                  <a:t>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1</m:t>
                    </m:r>
                    <m:r>
                      <a:rPr lang="en-GB" i="1" dirty="0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dirty="0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GB" i="1" dirty="0" smtClean="0">
                        <a:latin typeface="Cambria Math"/>
                      </a:rPr>
                      <m:t>3</m:t>
                    </m:r>
                  </m:oMath>
                </a14:m>
                <a:endParaRPr lang="en-GB" dirty="0" smtClean="0"/>
              </a:p>
              <a:p>
                <a:pPr marL="342900" indent="-342900"/>
                <a:r>
                  <a:rPr lang="en-GB" dirty="0" smtClean="0"/>
                  <a:t>				          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=4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dirty="0" smtClean="0">
                        <a:latin typeface="Cambria Math"/>
                      </a:rPr>
                      <m:t>+6</m:t>
                    </m:r>
                  </m:oMath>
                </a14:m>
                <a:r>
                  <a:rPr lang="en-GB" dirty="0" smtClean="0"/>
                  <a:t>	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dirty="0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GB" i="1" dirty="0" smtClean="0">
                        <a:latin typeface="Cambria Math"/>
                      </a:rPr>
                      <m:t>3</m:t>
                    </m:r>
                  </m:oMath>
                </a14:m>
                <a:endParaRPr lang="en-GB" dirty="0" smtClean="0"/>
              </a:p>
              <a:p>
                <a:pPr marL="342900" indent="-342900"/>
                <a:endParaRPr lang="en-GB" dirty="0" smtClean="0"/>
              </a:p>
              <a:p>
                <a:pPr marL="342900" indent="-342900"/>
                <a:endParaRPr lang="en-GB" dirty="0" smtClean="0"/>
              </a:p>
              <a:p>
                <a:pPr marL="342900" indent="-342900"/>
                <a:endParaRPr lang="en-GB" dirty="0" smtClean="0"/>
              </a:p>
              <a:p>
                <a:pPr marL="342900" indent="-342900"/>
                <a:endParaRPr lang="en-GB" dirty="0" smtClean="0"/>
              </a:p>
              <a:p>
                <a:pPr marL="342900" indent="-342900"/>
                <a:endParaRPr lang="en-GB" dirty="0" smtClean="0"/>
              </a:p>
              <a:p>
                <a:pPr marL="342900" indent="-342900"/>
                <a:endParaRPr lang="en-GB" dirty="0" smtClean="0"/>
              </a:p>
              <a:p>
                <a:pPr marL="342900" indent="-342900"/>
                <a:r>
                  <a:rPr lang="en-GB" dirty="0"/>
                  <a:t>5</a:t>
                </a:r>
                <a:r>
                  <a:rPr lang="en-GB" dirty="0" smtClean="0"/>
                  <a:t>. </a:t>
                </a:r>
                <a:r>
                  <a:rPr lang="en-GB" dirty="0" smtClean="0"/>
                  <a:t>Given that the function below is continuous find the values of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𝑚</m:t>
                    </m:r>
                  </m:oMath>
                </a14:m>
                <a:r>
                  <a:rPr lang="en-GB" dirty="0" smtClean="0"/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GB" dirty="0" smtClean="0"/>
                  <a:t>.</a:t>
                </a:r>
              </a:p>
              <a:p>
                <a:pPr marL="342900" indent="-342900"/>
                <a:r>
                  <a:rPr lang="en-GB" dirty="0" smtClean="0"/>
                  <a:t>			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𝑓</m:t>
                    </m:r>
                    <m:r>
                      <a:rPr lang="en-GB" i="1" dirty="0" smtClean="0">
                        <a:latin typeface="Cambria Math"/>
                      </a:rPr>
                      <m:t>(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dirty="0" smtClean="0">
                        <a:latin typeface="Cambria Math"/>
                      </a:rPr>
                      <m:t>) =3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dirty="0" smtClean="0">
                        <a:latin typeface="Cambria Math"/>
                      </a:rPr>
                      <m:t>−4	</m:t>
                    </m:r>
                  </m:oMath>
                </a14:m>
                <a:r>
                  <a:rPr lang="en-GB" dirty="0" smtClean="0"/>
                  <a:t>	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0</m:t>
                    </m:r>
                    <m:r>
                      <a:rPr lang="en-GB" i="1" dirty="0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dirty="0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GB" i="1" dirty="0" smtClean="0">
                        <a:latin typeface="Cambria Math"/>
                      </a:rPr>
                      <m:t>2</m:t>
                    </m:r>
                  </m:oMath>
                </a14:m>
                <a:endParaRPr lang="en-GB" dirty="0" smtClean="0"/>
              </a:p>
              <a:p>
                <a:pPr marL="342900" indent="-342900"/>
                <a:r>
                  <a:rPr lang="en-GB" dirty="0" smtClean="0"/>
                  <a:t>				       </a:t>
                </a:r>
                <a14:m>
                  <m:oMath xmlns:m="http://schemas.openxmlformats.org/officeDocument/2006/math">
                    <m:r>
                      <a:rPr lang="en-GB" b="0" i="0" dirty="0" smtClean="0">
                        <a:latin typeface="Cambria Math"/>
                      </a:rPr>
                      <m:t>    </m:t>
                    </m:r>
                    <m:r>
                      <a:rPr lang="en-GB" i="1" dirty="0" smtClean="0">
                        <a:latin typeface="Cambria Math"/>
                      </a:rPr>
                      <m:t>=8−</m:t>
                    </m:r>
                    <m:r>
                      <a:rPr lang="en-GB" i="1" dirty="0" smtClean="0">
                        <a:latin typeface="Cambria Math"/>
                      </a:rPr>
                      <m:t>𝑚𝑥</m:t>
                    </m:r>
                  </m:oMath>
                </a14:m>
                <a:r>
                  <a:rPr lang="en-GB" dirty="0" smtClean="0"/>
                  <a:t>	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2</m:t>
                    </m:r>
                    <m:r>
                      <a:rPr lang="en-GB" i="1" dirty="0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dirty="0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GB" i="1" dirty="0" smtClean="0">
                        <a:latin typeface="Cambria Math"/>
                      </a:rPr>
                      <m:t>4</m:t>
                    </m:r>
                  </m:oMath>
                </a14:m>
                <a:endParaRPr lang="en-GB" dirty="0" smtClean="0"/>
              </a:p>
              <a:p>
                <a:pPr marL="342900" indent="-342900"/>
                <a:r>
                  <a:rPr lang="en-GB" dirty="0" smtClean="0"/>
                  <a:t>				       </a:t>
                </a:r>
                <a14:m>
                  <m:oMath xmlns:m="http://schemas.openxmlformats.org/officeDocument/2006/math">
                    <m:r>
                      <a:rPr lang="en-GB" b="0" i="0" dirty="0" smtClean="0">
                        <a:latin typeface="Cambria Math"/>
                      </a:rPr>
                      <m:t>    </m:t>
                    </m:r>
                    <m:r>
                      <a:rPr lang="en-GB" i="1" dirty="0" smtClean="0">
                        <a:latin typeface="Cambria Math"/>
                      </a:rPr>
                      <m:t>=</m:t>
                    </m:r>
                    <m:r>
                      <a:rPr lang="en-GB" i="1" dirty="0" smtClean="0">
                        <a:latin typeface="Cambria Math"/>
                      </a:rPr>
                      <m:t>𝑛</m:t>
                    </m:r>
                    <m:r>
                      <a:rPr lang="en-GB" i="1" dirty="0" smtClean="0">
                        <a:latin typeface="Cambria Math"/>
                      </a:rPr>
                      <m:t>−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dirty="0" smtClean="0"/>
                  <a:t>	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dirty="0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GB" i="1" dirty="0" smtClean="0">
                        <a:latin typeface="Cambria Math"/>
                      </a:rPr>
                      <m:t>4</m:t>
                    </m:r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753" y="244549"/>
                <a:ext cx="8378456" cy="3693319"/>
              </a:xfrm>
              <a:prstGeom prst="rect">
                <a:avLst/>
              </a:prstGeom>
              <a:blipFill rotWithShape="1">
                <a:blip r:embed="rId2"/>
                <a:stretch>
                  <a:fillRect l="-655" t="-8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123814" y="1747452"/>
                <a:ext cx="9285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𝑝</m:t>
                      </m:r>
                      <m:r>
                        <a:rPr lang="en-GB" i="1" dirty="0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3814" y="1747452"/>
                <a:ext cx="928554" cy="36933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>
            <a:stCxn id="3" idx="2"/>
          </p:cNvCxnSpPr>
          <p:nvPr/>
        </p:nvCxnSpPr>
        <p:spPr>
          <a:xfrm>
            <a:off x="7588091" y="2116784"/>
            <a:ext cx="804518" cy="1344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946605" y="4781275"/>
                <a:ext cx="9285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𝑚</m:t>
                      </m:r>
                      <m:r>
                        <a:rPr lang="en-GB" i="1" dirty="0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6605" y="4781275"/>
                <a:ext cx="928554" cy="369332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>
            <a:stCxn id="6" idx="2"/>
          </p:cNvCxnSpPr>
          <p:nvPr/>
        </p:nvCxnSpPr>
        <p:spPr>
          <a:xfrm>
            <a:off x="7410882" y="5150607"/>
            <a:ext cx="804518" cy="1344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928886" y="5242012"/>
                <a:ext cx="9285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𝑛</m:t>
                      </m:r>
                      <m:r>
                        <a:rPr lang="en-GB" i="1" dirty="0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8886" y="5242012"/>
                <a:ext cx="928554" cy="369332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>
            <a:stCxn id="8" idx="2"/>
          </p:cNvCxnSpPr>
          <p:nvPr/>
        </p:nvCxnSpPr>
        <p:spPr>
          <a:xfrm>
            <a:off x="7393163" y="5611344"/>
            <a:ext cx="804518" cy="1344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70120" y="222754"/>
                <a:ext cx="8431619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</a:pPr>
                <a:r>
                  <a:rPr lang="en-GB" dirty="0"/>
                  <a:t>6</a:t>
                </a:r>
                <a:r>
                  <a:rPr lang="en-GB" dirty="0" smtClean="0"/>
                  <a:t>. </a:t>
                </a:r>
                <a:r>
                  <a:rPr lang="en-GB" dirty="0" smtClean="0"/>
                  <a:t>Given that the function below is continuous find the values of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GB" dirty="0" smtClean="0"/>
                  <a:t> and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GB" dirty="0" smtClean="0"/>
                  <a:t>.</a:t>
                </a:r>
              </a:p>
              <a:p>
                <a:pPr marL="342900" indent="-342900">
                  <a:lnSpc>
                    <a:spcPct val="150000"/>
                  </a:lnSpc>
                </a:pPr>
                <a:r>
                  <a:rPr lang="en-GB" dirty="0" smtClean="0"/>
                  <a:t>			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𝑓</m:t>
                    </m:r>
                    <m:r>
                      <a:rPr lang="en-GB" i="1" dirty="0" smtClean="0">
                        <a:latin typeface="Cambria Math"/>
                      </a:rPr>
                      <m:t>(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dirty="0" smtClean="0">
                        <a:latin typeface="Cambria Math"/>
                      </a:rPr>
                      <m:t>) =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baseline="30000" dirty="0" smtClean="0">
                        <a:latin typeface="Cambria Math"/>
                      </a:rPr>
                      <m:t>2</m:t>
                    </m:r>
                    <m:r>
                      <a:rPr lang="en-GB" i="1" dirty="0" smtClean="0">
                        <a:latin typeface="Cambria Math"/>
                      </a:rPr>
                      <m:t>−2</m:t>
                    </m:r>
                  </m:oMath>
                </a14:m>
                <a:r>
                  <a:rPr lang="en-GB" dirty="0" smtClean="0"/>
                  <a:t>	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0</m:t>
                    </m:r>
                    <m:r>
                      <a:rPr lang="en-GB" i="1" dirty="0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dirty="0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GB" i="1" dirty="0" smtClean="0">
                        <a:latin typeface="Cambria Math"/>
                      </a:rPr>
                      <m:t>1</m:t>
                    </m:r>
                  </m:oMath>
                </a14:m>
                <a:endParaRPr lang="en-GB" dirty="0" smtClean="0"/>
              </a:p>
              <a:p>
                <a:pPr marL="342900" indent="-342900">
                  <a:lnSpc>
                    <a:spcPct val="150000"/>
                  </a:lnSpc>
                </a:pPr>
                <a:r>
                  <a:rPr lang="en-GB" dirty="0" smtClean="0"/>
                  <a:t>				       </a:t>
                </a:r>
                <a14:m>
                  <m:oMath xmlns:m="http://schemas.openxmlformats.org/officeDocument/2006/math">
                    <m:r>
                      <a:rPr lang="en-GB" b="0" i="0" dirty="0" smtClean="0">
                        <a:latin typeface="Cambria Math"/>
                      </a:rPr>
                      <m:t>    </m:t>
                    </m:r>
                    <m:r>
                      <a:rPr lang="en-GB" i="1" dirty="0" smtClean="0">
                        <a:latin typeface="Cambria Math"/>
                      </a:rPr>
                      <m:t>=</m:t>
                    </m:r>
                    <m:r>
                      <a:rPr lang="en-GB" i="1" dirty="0" err="1" smtClean="0">
                        <a:latin typeface="Cambria Math"/>
                      </a:rPr>
                      <m:t>𝑎𝑥</m:t>
                    </m:r>
                    <m:r>
                      <a:rPr lang="en-GB" i="1" dirty="0" err="1" smtClean="0">
                        <a:latin typeface="Cambria Math"/>
                      </a:rPr>
                      <m:t>+</m:t>
                    </m:r>
                    <m:r>
                      <a:rPr lang="en-GB" i="1" dirty="0" err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GB" dirty="0" smtClean="0"/>
                  <a:t>	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1</m:t>
                    </m:r>
                    <m:r>
                      <a:rPr lang="en-GB" i="1" dirty="0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dirty="0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GB" i="1" dirty="0" smtClean="0">
                        <a:latin typeface="Cambria Math"/>
                      </a:rPr>
                      <m:t>2</m:t>
                    </m:r>
                  </m:oMath>
                </a14:m>
                <a:endParaRPr lang="en-GB" dirty="0" smtClean="0"/>
              </a:p>
              <a:p>
                <a:pPr marL="342900" indent="-342900">
                  <a:lnSpc>
                    <a:spcPct val="150000"/>
                  </a:lnSpc>
                </a:pPr>
                <a:r>
                  <a:rPr lang="en-GB" dirty="0" smtClean="0"/>
                  <a:t>				          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=5−2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dirty="0" smtClean="0"/>
                  <a:t>		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dirty="0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GB" i="1" dirty="0" smtClean="0">
                        <a:latin typeface="Cambria Math"/>
                      </a:rPr>
                      <m:t>2</m:t>
                    </m:r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120" y="222754"/>
                <a:ext cx="8431619" cy="1754326"/>
              </a:xfrm>
              <a:prstGeom prst="rect">
                <a:avLst/>
              </a:prstGeom>
              <a:blipFill rotWithShape="1">
                <a:blip r:embed="rId2"/>
                <a:stretch>
                  <a:fillRect l="-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350642" y="2926976"/>
                <a:ext cx="9285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𝑎</m:t>
                      </m:r>
                      <m:r>
                        <a:rPr lang="en-GB" i="1" dirty="0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0642" y="2926976"/>
                <a:ext cx="928554" cy="36933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>
            <a:stCxn id="3" idx="2"/>
          </p:cNvCxnSpPr>
          <p:nvPr/>
        </p:nvCxnSpPr>
        <p:spPr>
          <a:xfrm>
            <a:off x="7814919" y="3296308"/>
            <a:ext cx="804518" cy="1344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332923" y="3387713"/>
                <a:ext cx="9285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𝑏</m:t>
                      </m:r>
                      <m:r>
                        <a:rPr lang="en-GB" i="1" dirty="0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2923" y="3387713"/>
                <a:ext cx="928554" cy="369332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>
            <a:stCxn id="5" idx="2"/>
          </p:cNvCxnSpPr>
          <p:nvPr/>
        </p:nvCxnSpPr>
        <p:spPr>
          <a:xfrm>
            <a:off x="7797200" y="3757045"/>
            <a:ext cx="804518" cy="1344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188640"/>
            <a:ext cx="8280920" cy="647477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eaLnBrk="1" hangingPunct="1"/>
            <a:r>
              <a:rPr lang="en-GB" dirty="0" smtClean="0">
                <a:latin typeface="Verdana" pitchFamily="34" charset="0"/>
              </a:rPr>
              <a:t>Graphs of Functions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1052736"/>
            <a:ext cx="8352928" cy="1296144"/>
          </a:xfrm>
        </p:spPr>
        <p:txBody>
          <a:bodyPr/>
          <a:lstStyle/>
          <a:p>
            <a:pPr algn="l" eaLnBrk="1" hangingPunct="1"/>
            <a:r>
              <a:rPr lang="en-GB" sz="2000" dirty="0" smtClean="0">
                <a:solidFill>
                  <a:schemeClr val="tx1"/>
                </a:solidFill>
              </a:rPr>
              <a:t>A function is a mapping (which will not include “one to many”) from</a:t>
            </a:r>
          </a:p>
          <a:p>
            <a:pPr algn="l" eaLnBrk="1" hangingPunct="1"/>
            <a:r>
              <a:rPr lang="en-GB" sz="2000" dirty="0" smtClean="0">
                <a:solidFill>
                  <a:schemeClr val="tx1"/>
                </a:solidFill>
              </a:rPr>
              <a:t>Input values		</a:t>
            </a:r>
            <a:r>
              <a:rPr lang="en-GB" sz="2000" b="1" dirty="0" smtClean="0">
                <a:solidFill>
                  <a:srgbClr val="FF0000"/>
                </a:solidFill>
              </a:rPr>
              <a:t>Domain</a:t>
            </a:r>
            <a:r>
              <a:rPr lang="en-GB" sz="2000" dirty="0" smtClean="0">
                <a:solidFill>
                  <a:schemeClr val="tx1"/>
                </a:solidFill>
              </a:rPr>
              <a:t>		to a set of</a:t>
            </a:r>
          </a:p>
          <a:p>
            <a:pPr algn="l" eaLnBrk="1" hangingPunct="1"/>
            <a:r>
              <a:rPr lang="en-GB" sz="2000" dirty="0" smtClean="0">
                <a:solidFill>
                  <a:schemeClr val="tx1"/>
                </a:solidFill>
              </a:rPr>
              <a:t>Output values		</a:t>
            </a:r>
            <a:r>
              <a:rPr lang="en-GB" sz="2000" b="1" dirty="0" smtClean="0">
                <a:solidFill>
                  <a:srgbClr val="FF0000"/>
                </a:solidFill>
              </a:rPr>
              <a:t>Range</a:t>
            </a:r>
            <a:r>
              <a:rPr lang="en-GB" sz="2000" dirty="0" smtClean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95536" y="2564904"/>
            <a:ext cx="76327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The mapping maybe “one to one” or it may be “many to one”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95536" y="3429000"/>
            <a:ext cx="79930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A function is not properly defined until the domain is declared –the range will automatically follow.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27" name="Text Box 4"/>
              <p:cNvSpPr txBox="1">
                <a:spLocks noChangeArrowheads="1"/>
              </p:cNvSpPr>
              <p:nvPr/>
            </p:nvSpPr>
            <p:spPr bwMode="auto">
              <a:xfrm>
                <a:off x="611188" y="549275"/>
                <a:ext cx="59055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𝑓</m:t>
                    </m:r>
                    <m:r>
                      <a:rPr lang="en-GB" i="1" dirty="0" smtClean="0">
                        <a:latin typeface="Cambria Math"/>
                      </a:rPr>
                      <m:t>(</m:t>
                    </m:r>
                    <m:r>
                      <a:rPr lang="en-GB" i="1" dirty="0" smtClean="0">
                        <a:latin typeface="Cambria Math"/>
                      </a:rPr>
                      <m:t>𝑥</m:t>
                    </m:r>
                    <m:r>
                      <a:rPr lang="en-GB" i="1" dirty="0" smtClean="0">
                        <a:latin typeface="Cambria Math"/>
                      </a:rPr>
                      <m:t>)=2</m:t>
                    </m:r>
                    <m:r>
                      <a:rPr lang="en-GB" i="1" dirty="0">
                        <a:latin typeface="Cambria Math"/>
                        <a:sym typeface="MT Extra" pitchFamily="18" charset="2"/>
                      </a:rPr>
                      <m:t>𝑥</m:t>
                    </m:r>
                    <m:r>
                      <a:rPr lang="en-GB" i="1" dirty="0">
                        <a:latin typeface="Cambria Math"/>
                        <a:sym typeface="MT Extra" pitchFamily="18" charset="2"/>
                      </a:rPr>
                      <m:t>+1</m:t>
                    </m:r>
                  </m:oMath>
                </a14:m>
                <a:r>
                  <a:rPr lang="en-GB" dirty="0">
                    <a:sym typeface="MT Extra" pitchFamily="18" charset="2"/>
                  </a:rPr>
                  <a:t>	for all </a:t>
                </a:r>
                <a:r>
                  <a:rPr lang="en-GB" dirty="0" smtClean="0">
                    <a:sym typeface="MT Extra" pitchFamily="18" charset="2"/>
                  </a:rPr>
                  <a:t>values of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  <a:sym typeface="MT Extra" pitchFamily="18" charset="2"/>
                      </a:rPr>
                      <m:t>𝑥</m:t>
                    </m:r>
                  </m:oMath>
                </a14:m>
                <a:endParaRPr lang="en-GB" dirty="0">
                  <a:sym typeface="MT Extra" pitchFamily="18" charset="2"/>
                </a:endParaRPr>
              </a:p>
            </p:txBody>
          </p:sp>
        </mc:Choice>
        <mc:Fallback xmlns="">
          <p:sp>
            <p:nvSpPr>
              <p:cNvPr id="1027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1188" y="549275"/>
                <a:ext cx="5905500" cy="36933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206" t="-8197" b="-2459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683568" y="4293096"/>
            <a:ext cx="3743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 flipV="1">
            <a:off x="2267893" y="2134096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 flipV="1">
            <a:off x="1186805" y="2061071"/>
            <a:ext cx="2016125" cy="3024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stealth" w="med" len="med"/>
            <a:tailEnd type="stealth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475730" y="4293096"/>
            <a:ext cx="7207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-½ 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978968" y="3142158"/>
            <a:ext cx="7207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1 </a:t>
            </a:r>
          </a:p>
        </p:txBody>
      </p:sp>
      <p:sp>
        <p:nvSpPr>
          <p:cNvPr id="3082" name="AutoShape 10"/>
          <p:cNvSpPr>
            <a:spLocks/>
          </p:cNvSpPr>
          <p:nvPr/>
        </p:nvSpPr>
        <p:spPr bwMode="auto">
          <a:xfrm>
            <a:off x="4572000" y="1556792"/>
            <a:ext cx="2660650" cy="432048"/>
          </a:xfrm>
          <a:prstGeom prst="callout2">
            <a:avLst>
              <a:gd name="adj1" fmla="val 54024"/>
              <a:gd name="adj2" fmla="val 8999"/>
              <a:gd name="adj3" fmla="val 18750"/>
              <a:gd name="adj4" fmla="val -53282"/>
              <a:gd name="adj5" fmla="val -140731"/>
              <a:gd name="adj6" fmla="val -104868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/>
              <a:t>“one to one” function</a:t>
            </a:r>
          </a:p>
        </p:txBody>
      </p:sp>
      <p:sp>
        <p:nvSpPr>
          <p:cNvPr id="3084" name="AutoShape 12"/>
          <p:cNvSpPr>
            <a:spLocks/>
          </p:cNvSpPr>
          <p:nvPr/>
        </p:nvSpPr>
        <p:spPr bwMode="auto">
          <a:xfrm>
            <a:off x="5500688" y="841375"/>
            <a:ext cx="1663700" cy="355600"/>
          </a:xfrm>
          <a:prstGeom prst="callout1">
            <a:avLst>
              <a:gd name="adj1" fmla="val 48977"/>
              <a:gd name="adj2" fmla="val 22464"/>
              <a:gd name="adj3" fmla="val -15309"/>
              <a:gd name="adj4" fmla="val -69849"/>
            </a:avLst>
          </a:prstGeom>
          <a:ln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/>
              <a:t>Domain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572000" y="4724400"/>
            <a:ext cx="38877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Range</a:t>
            </a:r>
          </a:p>
        </p:txBody>
      </p:sp>
      <p:graphicFrame>
        <p:nvGraphicFramePr>
          <p:cNvPr id="3086" name="Object 14"/>
          <p:cNvGraphicFramePr>
            <a:graphicFrameLocks noChangeAspect="1"/>
          </p:cNvGraphicFramePr>
          <p:nvPr/>
        </p:nvGraphicFramePr>
        <p:xfrm>
          <a:off x="5508104" y="4653136"/>
          <a:ext cx="2205038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4" imgW="952087" imgH="215806" progId="Equation.3">
                  <p:embed/>
                </p:oleObj>
              </mc:Choice>
              <mc:Fallback>
                <p:oleObj name="Equation" r:id="rId4" imgW="952087" imgH="215806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653136"/>
                        <a:ext cx="2205038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nimBg="1"/>
      <p:bldP spid="3078" grpId="0" animBg="1"/>
      <p:bldP spid="3079" grpId="0" animBg="1"/>
      <p:bldP spid="3080" grpId="0"/>
      <p:bldP spid="3081" grpId="0"/>
      <p:bldP spid="3082" grpId="0" animBg="1"/>
      <p:bldP spid="3084" grpId="0" animBg="1"/>
      <p:bldP spid="308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826493" y="4004965"/>
            <a:ext cx="3384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V="1">
            <a:off x="1691680" y="1557040"/>
            <a:ext cx="0" cy="3744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102" name="Freeform 6"/>
          <p:cNvSpPr>
            <a:spLocks/>
          </p:cNvSpPr>
          <p:nvPr/>
        </p:nvSpPr>
        <p:spPr bwMode="auto">
          <a:xfrm>
            <a:off x="1691680" y="1988840"/>
            <a:ext cx="2087563" cy="2927350"/>
          </a:xfrm>
          <a:custGeom>
            <a:avLst/>
            <a:gdLst>
              <a:gd name="T0" fmla="*/ 0 w 1315"/>
              <a:gd name="T1" fmla="*/ 1270 h 1844"/>
              <a:gd name="T2" fmla="*/ 499 w 1315"/>
              <a:gd name="T3" fmla="*/ 1633 h 1844"/>
              <a:gd name="T4" fmla="*/ 1315 w 1315"/>
              <a:gd name="T5" fmla="*/ 0 h 1844"/>
              <a:gd name="T6" fmla="*/ 0 60000 65536"/>
              <a:gd name="T7" fmla="*/ 0 60000 65536"/>
              <a:gd name="T8" fmla="*/ 0 60000 65536"/>
              <a:gd name="T9" fmla="*/ 0 w 1315"/>
              <a:gd name="T10" fmla="*/ 0 h 1844"/>
              <a:gd name="T11" fmla="*/ 1315 w 1315"/>
              <a:gd name="T12" fmla="*/ 1844 h 18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15" h="1844">
                <a:moveTo>
                  <a:pt x="0" y="1270"/>
                </a:moveTo>
                <a:cubicBezTo>
                  <a:pt x="140" y="1557"/>
                  <a:pt x="280" y="1844"/>
                  <a:pt x="499" y="1633"/>
                </a:cubicBezTo>
                <a:cubicBezTo>
                  <a:pt x="718" y="1422"/>
                  <a:pt x="1016" y="711"/>
                  <a:pt x="1315" y="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402755" y="4004965"/>
            <a:ext cx="5048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842618" y="4004965"/>
            <a:ext cx="5048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2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123480" y="4797128"/>
            <a:ext cx="14398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smtClean="0"/>
              <a:t>(1, -1</a:t>
            </a:r>
            <a:r>
              <a:rPr lang="en-GB" dirty="0"/>
              <a:t>)</a:t>
            </a:r>
          </a:p>
        </p:txBody>
      </p:sp>
      <p:graphicFrame>
        <p:nvGraphicFramePr>
          <p:cNvPr id="2050" name="Object 10"/>
          <p:cNvGraphicFramePr>
            <a:graphicFrameLocks noChangeAspect="1"/>
          </p:cNvGraphicFramePr>
          <p:nvPr/>
        </p:nvGraphicFramePr>
        <p:xfrm>
          <a:off x="468313" y="404813"/>
          <a:ext cx="18256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Equation" r:id="rId3" imgW="914400" imgH="228600" progId="Equation.3">
                  <p:embed/>
                </p:oleObj>
              </mc:Choice>
              <mc:Fallback>
                <p:oleObj name="Equation" r:id="rId3" imgW="914400" imgH="22860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04813"/>
                        <a:ext cx="182562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348038" y="476250"/>
            <a:ext cx="10795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for</a:t>
            </a:r>
          </a:p>
        </p:txBody>
      </p:sp>
      <p:graphicFrame>
        <p:nvGraphicFramePr>
          <p:cNvPr id="2051" name="Object 12"/>
          <p:cNvGraphicFramePr>
            <a:graphicFrameLocks noChangeAspect="1"/>
          </p:cNvGraphicFramePr>
          <p:nvPr/>
        </p:nvGraphicFramePr>
        <p:xfrm>
          <a:off x="4105275" y="476250"/>
          <a:ext cx="754063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Equation" r:id="rId5" imgW="355138" imgH="177569" progId="Equation.3">
                  <p:embed/>
                </p:oleObj>
              </mc:Choice>
              <mc:Fallback>
                <p:oleObj name="Equation" r:id="rId5" imgW="355138" imgH="177569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5275" y="476250"/>
                        <a:ext cx="754063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9" name="AutoShape 13"/>
          <p:cNvSpPr>
            <a:spLocks/>
          </p:cNvSpPr>
          <p:nvPr/>
        </p:nvSpPr>
        <p:spPr bwMode="auto">
          <a:xfrm>
            <a:off x="4067944" y="1340768"/>
            <a:ext cx="2588716" cy="402034"/>
          </a:xfrm>
          <a:prstGeom prst="callout1">
            <a:avLst>
              <a:gd name="adj1" fmla="val 18750"/>
              <a:gd name="adj2" fmla="val -3315"/>
              <a:gd name="adj3" fmla="val -118870"/>
              <a:gd name="adj4" fmla="val -75342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/>
              <a:t>“many to one” function</a:t>
            </a:r>
          </a:p>
        </p:txBody>
      </p:sp>
      <p:sp>
        <p:nvSpPr>
          <p:cNvPr id="4110" name="AutoShape 14"/>
          <p:cNvSpPr>
            <a:spLocks/>
          </p:cNvSpPr>
          <p:nvPr/>
        </p:nvSpPr>
        <p:spPr bwMode="auto">
          <a:xfrm>
            <a:off x="6516216" y="908720"/>
            <a:ext cx="1363663" cy="329530"/>
          </a:xfrm>
          <a:prstGeom prst="callout2">
            <a:avLst>
              <a:gd name="adj1" fmla="val 61249"/>
              <a:gd name="adj2" fmla="val 12772"/>
              <a:gd name="adj3" fmla="val 18750"/>
              <a:gd name="adj4" fmla="val -62630"/>
              <a:gd name="adj5" fmla="val -35494"/>
              <a:gd name="adj6" fmla="val -125760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/>
              <a:t>domain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4716016" y="4653136"/>
            <a:ext cx="38877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Range</a:t>
            </a:r>
          </a:p>
        </p:txBody>
      </p:sp>
      <p:graphicFrame>
        <p:nvGraphicFramePr>
          <p:cNvPr id="4112" name="Object 16"/>
          <p:cNvGraphicFramePr>
            <a:graphicFrameLocks noChangeAspect="1"/>
          </p:cNvGraphicFramePr>
          <p:nvPr/>
        </p:nvGraphicFramePr>
        <p:xfrm>
          <a:off x="5580112" y="4653136"/>
          <a:ext cx="1439862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Equation" r:id="rId7" imgW="622030" imgH="215806" progId="Equation.3">
                  <p:embed/>
                </p:oleObj>
              </mc:Choice>
              <mc:Fallback>
                <p:oleObj name="Equation" r:id="rId7" imgW="622030" imgH="215806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4653136"/>
                        <a:ext cx="1439862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 animBg="1"/>
      <p:bldP spid="4102" grpId="0" animBg="1"/>
      <p:bldP spid="4103" grpId="0"/>
      <p:bldP spid="4104" grpId="0"/>
      <p:bldP spid="4105" grpId="0"/>
      <p:bldP spid="4109" grpId="0" animBg="1"/>
      <p:bldP spid="4110" grpId="0" animBg="1"/>
      <p:bldP spid="41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8" name="Text Box 8"/>
              <p:cNvSpPr txBox="1">
                <a:spLocks noChangeArrowheads="1"/>
              </p:cNvSpPr>
              <p:nvPr/>
            </p:nvSpPr>
            <p:spPr bwMode="auto">
              <a:xfrm>
                <a:off x="467544" y="404664"/>
                <a:ext cx="2808312" cy="4035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2000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0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sz="2000" dirty="0" smtClean="0"/>
                  <a:t>     for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𝑥</m:t>
                    </m:r>
                    <m:r>
                      <a:rPr lang="en-GB" sz="2000" b="0" i="1" smtClean="0">
                        <a:latin typeface="Cambria Math"/>
                        <a:ea typeface="Cambria Math"/>
                      </a:rPr>
                      <m:t>≥0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5128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7544" y="404664"/>
                <a:ext cx="2808312" cy="403572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1087" t="-5970" b="-2537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611411" y="3211736"/>
            <a:ext cx="3743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2195736" y="1052736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" name="Arc 1"/>
          <p:cNvSpPr/>
          <p:nvPr/>
        </p:nvSpPr>
        <p:spPr>
          <a:xfrm flipH="1">
            <a:off x="2195736" y="1988840"/>
            <a:ext cx="4896544" cy="2520280"/>
          </a:xfrm>
          <a:prstGeom prst="arc">
            <a:avLst>
              <a:gd name="adj1" fmla="val 17374945"/>
              <a:gd name="adj2" fmla="val 0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13"/>
              <p:cNvSpPr txBox="1">
                <a:spLocks noChangeArrowheads="1"/>
              </p:cNvSpPr>
              <p:nvPr/>
            </p:nvSpPr>
            <p:spPr bwMode="auto">
              <a:xfrm>
                <a:off x="4355976" y="4005064"/>
                <a:ext cx="3887788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/>
                  <a:t>Range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2000" b="0" i="1" smtClean="0">
                        <a:latin typeface="Cambria Math"/>
                        <a:ea typeface="Cambria Math"/>
                      </a:rPr>
                      <m:t>≥0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8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55976" y="4005064"/>
                <a:ext cx="3887788" cy="400110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727" t="-7576" b="-2575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nimBg="1"/>
      <p:bldP spid="5" grpId="0" animBg="1"/>
      <p:bldP spid="6" grpId="0" animBg="1"/>
      <p:bldP spid="2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642938" y="300038"/>
          <a:ext cx="1354137" cy="91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3" imgW="583947" imgH="393529" progId="Equation.3">
                  <p:embed/>
                </p:oleObj>
              </mc:Choice>
              <mc:Fallback>
                <p:oleObj name="Equation" r:id="rId3" imgW="583947" imgH="393529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300038"/>
                        <a:ext cx="1354137" cy="912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302594" y="548680"/>
            <a:ext cx="30614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/>
              <a:t>For all x except x=0</a:t>
            </a:r>
            <a:endParaRPr lang="en-GB" sz="2000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611411" y="3211736"/>
            <a:ext cx="3743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 flipV="1">
            <a:off x="2339752" y="1196752"/>
            <a:ext cx="0" cy="38165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6" name="Arc 5"/>
          <p:cNvSpPr/>
          <p:nvPr/>
        </p:nvSpPr>
        <p:spPr>
          <a:xfrm rot="5400000" flipH="1">
            <a:off x="-804597" y="3453002"/>
            <a:ext cx="3264363" cy="2880320"/>
          </a:xfrm>
          <a:prstGeom prst="arc">
            <a:avLst>
              <a:gd name="adj1" fmla="val 16193834"/>
              <a:gd name="adj2" fmla="val 0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13"/>
              <p:cNvSpPr txBox="1">
                <a:spLocks noChangeArrowheads="1"/>
              </p:cNvSpPr>
              <p:nvPr/>
            </p:nvSpPr>
            <p:spPr bwMode="auto">
              <a:xfrm>
                <a:off x="4355976" y="4005064"/>
                <a:ext cx="3887788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/>
                  <a:t>Range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2000" b="0" i="1" smtClean="0">
                        <a:latin typeface="Cambria Math"/>
                        <a:ea typeface="Cambria Math"/>
                      </a:rPr>
                      <m:t>≥0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7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55976" y="4005064"/>
                <a:ext cx="3887788" cy="400110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l="-1727" t="-7576" b="-2575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rc 7"/>
          <p:cNvSpPr/>
          <p:nvPr/>
        </p:nvSpPr>
        <p:spPr>
          <a:xfrm rot="5400000" flipV="1">
            <a:off x="2219739" y="92629"/>
            <a:ext cx="3264363" cy="2880320"/>
          </a:xfrm>
          <a:prstGeom prst="arc">
            <a:avLst>
              <a:gd name="adj1" fmla="val 16193834"/>
              <a:gd name="adj2" fmla="val 0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82388" y="450376"/>
                <a:ext cx="4215898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2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22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GB" sz="22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2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GB" sz="2200" b="0" i="1" smtClean="0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2200" dirty="0" smtClean="0"/>
                  <a:t>               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/>
                      </a:rPr>
                      <m:t>0</m:t>
                    </m:r>
                    <m:r>
                      <a:rPr lang="en-GB" sz="2200" i="1" dirty="0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GB" sz="2200" b="0" i="1" dirty="0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GB" sz="2200" b="0" i="1" dirty="0" smtClean="0">
                        <a:latin typeface="Cambria Math"/>
                        <a:ea typeface="Cambria Math"/>
                      </a:rPr>
                      <m:t>≤360</m:t>
                    </m:r>
                  </m:oMath>
                </a14:m>
                <a:endParaRPr lang="en-GB" sz="22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388" y="450376"/>
                <a:ext cx="4215898" cy="430887"/>
              </a:xfrm>
              <a:prstGeom prst="rect">
                <a:avLst/>
              </a:prstGeom>
              <a:blipFill rotWithShape="1">
                <a:blip r:embed="rId2"/>
                <a:stretch>
                  <a:fillRect l="-1012" b="-15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Line 4"/>
          <p:cNvSpPr>
            <a:spLocks noChangeShapeType="1"/>
          </p:cNvSpPr>
          <p:nvPr/>
        </p:nvSpPr>
        <p:spPr bwMode="auto">
          <a:xfrm>
            <a:off x="563582" y="2997251"/>
            <a:ext cx="433470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 flipV="1">
            <a:off x="1428769" y="1095230"/>
            <a:ext cx="0" cy="3744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139844" y="2997251"/>
            <a:ext cx="5048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0</a:t>
            </a:r>
          </a:p>
        </p:txBody>
      </p:sp>
      <p:sp>
        <p:nvSpPr>
          <p:cNvPr id="6" name="Freeform 5"/>
          <p:cNvSpPr/>
          <p:nvPr/>
        </p:nvSpPr>
        <p:spPr>
          <a:xfrm>
            <a:off x="1428769" y="1661119"/>
            <a:ext cx="2640586" cy="2613134"/>
          </a:xfrm>
          <a:custGeom>
            <a:avLst/>
            <a:gdLst>
              <a:gd name="connsiteX0" fmla="*/ 0 w 2538484"/>
              <a:gd name="connsiteY0" fmla="*/ 1331369 h 2611920"/>
              <a:gd name="connsiteX1" fmla="*/ 627797 w 2538484"/>
              <a:gd name="connsiteY1" fmla="*/ 34832 h 2611920"/>
              <a:gd name="connsiteX2" fmla="*/ 1569492 w 2538484"/>
              <a:gd name="connsiteY2" fmla="*/ 2573316 h 2611920"/>
              <a:gd name="connsiteX3" fmla="*/ 2538484 w 2538484"/>
              <a:gd name="connsiteY3" fmla="*/ 1331369 h 2611920"/>
              <a:gd name="connsiteX0" fmla="*/ 0 w 2538484"/>
              <a:gd name="connsiteY0" fmla="*/ 1331369 h 2611920"/>
              <a:gd name="connsiteX1" fmla="*/ 640032 w 2538484"/>
              <a:gd name="connsiteY1" fmla="*/ 34832 h 2611920"/>
              <a:gd name="connsiteX2" fmla="*/ 1569492 w 2538484"/>
              <a:gd name="connsiteY2" fmla="*/ 2573316 h 2611920"/>
              <a:gd name="connsiteX3" fmla="*/ 2538484 w 2538484"/>
              <a:gd name="connsiteY3" fmla="*/ 1331369 h 2611920"/>
              <a:gd name="connsiteX0" fmla="*/ 0 w 2367197"/>
              <a:gd name="connsiteY0" fmla="*/ 1331369 h 2613134"/>
              <a:gd name="connsiteX1" fmla="*/ 640032 w 2367197"/>
              <a:gd name="connsiteY1" fmla="*/ 34832 h 2613134"/>
              <a:gd name="connsiteX2" fmla="*/ 1569492 w 2367197"/>
              <a:gd name="connsiteY2" fmla="*/ 2573316 h 2613134"/>
              <a:gd name="connsiteX3" fmla="*/ 2367197 w 2367197"/>
              <a:gd name="connsiteY3" fmla="*/ 1345016 h 2613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7197" h="2613134">
                <a:moveTo>
                  <a:pt x="0" y="1331369"/>
                </a:moveTo>
                <a:cubicBezTo>
                  <a:pt x="183107" y="579605"/>
                  <a:pt x="378450" y="-172159"/>
                  <a:pt x="640032" y="34832"/>
                </a:cubicBezTo>
                <a:cubicBezTo>
                  <a:pt x="901614" y="241823"/>
                  <a:pt x="1281631" y="2354952"/>
                  <a:pt x="1569492" y="2573316"/>
                </a:cubicBezTo>
                <a:cubicBezTo>
                  <a:pt x="1857353" y="2791680"/>
                  <a:pt x="2041925" y="2074034"/>
                  <a:pt x="2367197" y="1345016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062964" y="1476453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2964" y="1476453"/>
                <a:ext cx="365805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953779" y="4014105"/>
                <a:ext cx="5389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779" y="4014105"/>
                <a:ext cx="53893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 Box 13"/>
              <p:cNvSpPr txBox="1">
                <a:spLocks noChangeArrowheads="1"/>
              </p:cNvSpPr>
              <p:nvPr/>
            </p:nvSpPr>
            <p:spPr bwMode="auto">
              <a:xfrm>
                <a:off x="4656227" y="4640088"/>
                <a:ext cx="3887788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 dirty="0" smtClean="0"/>
                  <a:t>Range    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/>
                        <a:ea typeface="Cambria Math"/>
                      </a:rPr>
                      <m:t>−1</m:t>
                    </m:r>
                    <m:r>
                      <a:rPr lang="en-GB" sz="2000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GB" sz="20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sz="2000" i="1">
                        <a:latin typeface="Cambria Math"/>
                        <a:ea typeface="Cambria Math"/>
                      </a:rPr>
                      <m:t>≤</m:t>
                    </m:r>
                    <m:r>
                      <a:rPr lang="en-GB" sz="2000" b="0" i="1" smtClean="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9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56227" y="4640088"/>
                <a:ext cx="3887788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1724" t="-7576" b="-2575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685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 animBg="1"/>
      <p:bldP spid="7" grpId="0"/>
      <p:bldP spid="8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23528" y="332656"/>
                <a:ext cx="8568952" cy="14296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000" u="sng" dirty="0" smtClean="0"/>
                  <a:t>Example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000" dirty="0" smtClean="0"/>
                  <a:t>Draw a sketch of the graph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𝑦</m:t>
                    </m:r>
                    <m:r>
                      <a:rPr lang="en-GB" sz="2000" i="1" dirty="0" smtClean="0">
                        <a:latin typeface="Cambria Math"/>
                      </a:rPr>
                      <m:t>=</m:t>
                    </m:r>
                    <m:r>
                      <a:rPr lang="en-GB" sz="2000" i="1" dirty="0" smtClean="0">
                        <a:latin typeface="Cambria Math"/>
                      </a:rPr>
                      <m:t>𝑥</m:t>
                    </m:r>
                    <m:r>
                      <a:rPr lang="en-GB" sz="2000" i="1" baseline="30000" dirty="0" smtClean="0">
                        <a:latin typeface="Cambria Math"/>
                      </a:rPr>
                      <m:t>2</m:t>
                    </m:r>
                    <m:r>
                      <a:rPr lang="en-GB" sz="2000" i="1" dirty="0" smtClean="0">
                        <a:latin typeface="Cambria Math"/>
                      </a:rPr>
                      <m:t>−5</m:t>
                    </m:r>
                    <m:r>
                      <a:rPr lang="en-GB" sz="2000" i="1" dirty="0" smtClean="0">
                        <a:latin typeface="Cambria Math"/>
                      </a:rPr>
                      <m:t>𝑥</m:t>
                    </m:r>
                    <m:r>
                      <a:rPr lang="en-GB" sz="2000" i="1" dirty="0" smtClean="0">
                        <a:latin typeface="Cambria Math"/>
                      </a:rPr>
                      <m:t>+6</m:t>
                    </m:r>
                  </m:oMath>
                </a14:m>
                <a:r>
                  <a:rPr lang="en-GB" sz="2000" dirty="0" smtClean="0"/>
                  <a:t>, labelling clearly the intersection with the axes.  </a:t>
                </a:r>
                <a:endParaRPr lang="en-GB" sz="2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32656"/>
                <a:ext cx="8568952" cy="1429622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711" b="-68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98" name="Table 69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1474447"/>
                  </p:ext>
                </p:extLst>
              </p:nvPr>
            </p:nvGraphicFramePr>
            <p:xfrm>
              <a:off x="2555776" y="1412776"/>
              <a:ext cx="6095999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70857"/>
                    <a:gridCol w="870857"/>
                    <a:gridCol w="870857"/>
                    <a:gridCol w="870857"/>
                    <a:gridCol w="870857"/>
                    <a:gridCol w="870857"/>
                    <a:gridCol w="870857"/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latin typeface="Cambria Math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b="1" i="1" smtClean="0">
                                    <a:latin typeface="Cambria Math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smtClean="0">
                                    <a:latin typeface="Cambria Math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98" name="Table 69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="" xmlns:p14="http://schemas.microsoft.com/office/powerpoint/2010/main" xmlns:a14="http://schemas.microsoft.com/office/drawing/2010/main" val="151474447"/>
                  </p:ext>
                </p:extLst>
              </p:nvPr>
            </p:nvGraphicFramePr>
            <p:xfrm>
              <a:off x="2555776" y="1412776"/>
              <a:ext cx="6095999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70857"/>
                    <a:gridCol w="870857"/>
                    <a:gridCol w="870857"/>
                    <a:gridCol w="870857"/>
                    <a:gridCol w="870857"/>
                    <a:gridCol w="870857"/>
                    <a:gridCol w="870857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t="-1639" r="-600000" b="-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000" t="-1639" r="-500000" b="-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0000" t="-1639" r="-400000" b="-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02113" t="-1639" r="-302817" b="-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99301" t="-1639" r="-200699" b="-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499301" t="-1639" r="-100699" b="-104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599301" t="-1639" r="-699" b="-104918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t="-103333" r="-600000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699" name="TextBox 698"/>
          <p:cNvSpPr txBox="1"/>
          <p:nvPr/>
        </p:nvSpPr>
        <p:spPr>
          <a:xfrm>
            <a:off x="3563888" y="177281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20</a:t>
            </a:r>
            <a:endParaRPr lang="en-GB" dirty="0"/>
          </a:p>
        </p:txBody>
      </p:sp>
      <p:sp>
        <p:nvSpPr>
          <p:cNvPr id="700" name="TextBox 699"/>
          <p:cNvSpPr txBox="1"/>
          <p:nvPr/>
        </p:nvSpPr>
        <p:spPr>
          <a:xfrm>
            <a:off x="4427984" y="177281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12</a:t>
            </a:r>
            <a:endParaRPr lang="en-GB" dirty="0"/>
          </a:p>
        </p:txBody>
      </p:sp>
      <p:sp>
        <p:nvSpPr>
          <p:cNvPr id="701" name="TextBox 700"/>
          <p:cNvSpPr txBox="1"/>
          <p:nvPr/>
        </p:nvSpPr>
        <p:spPr>
          <a:xfrm>
            <a:off x="5292080" y="177281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702" name="TextBox 701"/>
          <p:cNvSpPr txBox="1"/>
          <p:nvPr/>
        </p:nvSpPr>
        <p:spPr>
          <a:xfrm>
            <a:off x="6156176" y="177281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703" name="TextBox 702"/>
          <p:cNvSpPr txBox="1"/>
          <p:nvPr/>
        </p:nvSpPr>
        <p:spPr>
          <a:xfrm>
            <a:off x="7020272" y="177281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704" name="TextBox 703"/>
          <p:cNvSpPr txBox="1"/>
          <p:nvPr/>
        </p:nvSpPr>
        <p:spPr>
          <a:xfrm>
            <a:off x="7884368" y="177281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0</a:t>
            </a:r>
            <a:endParaRPr lang="en-GB" dirty="0"/>
          </a:p>
        </p:txBody>
      </p:sp>
      <p:grpSp>
        <p:nvGrpSpPr>
          <p:cNvPr id="725" name="Group 724"/>
          <p:cNvGrpSpPr/>
          <p:nvPr/>
        </p:nvGrpSpPr>
        <p:grpSpPr>
          <a:xfrm>
            <a:off x="539552" y="2276871"/>
            <a:ext cx="4613970" cy="3816425"/>
            <a:chOff x="539552" y="2132856"/>
            <a:chExt cx="4613970" cy="3816425"/>
          </a:xfrm>
        </p:grpSpPr>
        <p:grpSp>
          <p:nvGrpSpPr>
            <p:cNvPr id="693" name="Group 692"/>
            <p:cNvGrpSpPr/>
            <p:nvPr/>
          </p:nvGrpSpPr>
          <p:grpSpPr>
            <a:xfrm>
              <a:off x="827584" y="2348880"/>
              <a:ext cx="4325938" cy="3600400"/>
              <a:chOff x="1619672" y="2060848"/>
              <a:chExt cx="4325938" cy="3600400"/>
            </a:xfrm>
          </p:grpSpPr>
          <p:grpSp>
            <p:nvGrpSpPr>
              <p:cNvPr id="3" name="Group 2"/>
              <p:cNvGrpSpPr>
                <a:grpSpLocks/>
              </p:cNvGrpSpPr>
              <p:nvPr/>
            </p:nvGrpSpPr>
            <p:grpSpPr bwMode="auto">
              <a:xfrm>
                <a:off x="1619672" y="2060848"/>
                <a:ext cx="725488" cy="719138"/>
                <a:chOff x="2260" y="1134"/>
                <a:chExt cx="1142" cy="1134"/>
              </a:xfrm>
            </p:grpSpPr>
            <p:sp>
              <p:nvSpPr>
                <p:cNvPr id="4" name="Line 3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" name="Line 4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" name="Line 5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" name="Line 6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" name="Line 7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" name="Line 8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" name="Line 9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" name="Line 10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" name="Line 11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3" name="Line 12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4" name="Line 13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5" name="Line 14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6" name="Line 15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7" name="Line 16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8" name="Line 17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9" name="Line 18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0" name="Line 19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1" name="Line 20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2" name="Line 21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3" name="Line 22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4" name="Line 23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5" name="Line 24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6" name="Group 25"/>
              <p:cNvGrpSpPr>
                <a:grpSpLocks/>
              </p:cNvGrpSpPr>
              <p:nvPr/>
            </p:nvGrpSpPr>
            <p:grpSpPr bwMode="auto">
              <a:xfrm>
                <a:off x="2340397" y="2060848"/>
                <a:ext cx="723900" cy="719138"/>
                <a:chOff x="2260" y="1134"/>
                <a:chExt cx="1142" cy="1134"/>
              </a:xfrm>
            </p:grpSpPr>
            <p:sp>
              <p:nvSpPr>
                <p:cNvPr id="27" name="Line 26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8" name="Line 27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9" name="Line 28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0" name="Line 29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1" name="Line 30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2" name="Line 31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3" name="Line 32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4" name="Line 33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5" name="Line 34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6" name="Line 35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7" name="Line 36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8" name="Line 37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9" name="Line 38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0" name="Line 39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1" name="Line 40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2" name="Line 41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3" name="Line 42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4" name="Line 43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5" name="Line 44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6" name="Line 45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7" name="Line 46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8" name="Line 47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49" name="Group 48"/>
              <p:cNvGrpSpPr>
                <a:grpSpLocks/>
              </p:cNvGrpSpPr>
              <p:nvPr/>
            </p:nvGrpSpPr>
            <p:grpSpPr bwMode="auto">
              <a:xfrm>
                <a:off x="3059535" y="2060848"/>
                <a:ext cx="725487" cy="719138"/>
                <a:chOff x="2260" y="1134"/>
                <a:chExt cx="1142" cy="1134"/>
              </a:xfrm>
            </p:grpSpPr>
            <p:sp>
              <p:nvSpPr>
                <p:cNvPr id="50" name="Line 49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1" name="Line 50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2" name="Line 51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3" name="Line 52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4" name="Line 53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5" name="Line 54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6" name="Line 55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7" name="Line 56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8" name="Line 57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9" name="Line 58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0" name="Line 59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1" name="Line 60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2" name="Line 61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3" name="Line 62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4" name="Line 63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5" name="Line 64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6" name="Line 65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7" name="Line 66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8" name="Line 67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9" name="Line 68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0" name="Line 69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1" name="Line 70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72" name="Group 71"/>
              <p:cNvGrpSpPr>
                <a:grpSpLocks/>
              </p:cNvGrpSpPr>
              <p:nvPr/>
            </p:nvGrpSpPr>
            <p:grpSpPr bwMode="auto">
              <a:xfrm>
                <a:off x="3780260" y="2060848"/>
                <a:ext cx="725487" cy="719138"/>
                <a:chOff x="2260" y="1134"/>
                <a:chExt cx="1142" cy="1134"/>
              </a:xfrm>
            </p:grpSpPr>
            <p:sp>
              <p:nvSpPr>
                <p:cNvPr id="73" name="Line 72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4" name="Line 73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5" name="Line 74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6" name="Line 75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7" name="Line 76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8" name="Line 77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9" name="Line 78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0" name="Line 79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1" name="Line 80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2" name="Line 81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3" name="Line 82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4" name="Line 83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5" name="Line 84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6" name="Line 85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7" name="Line 86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8" name="Line 87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89" name="Line 88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0" name="Line 89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1" name="Line 90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2" name="Line 91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3" name="Line 92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4" name="Line 93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95" name="Group 94"/>
              <p:cNvGrpSpPr>
                <a:grpSpLocks/>
              </p:cNvGrpSpPr>
              <p:nvPr/>
            </p:nvGrpSpPr>
            <p:grpSpPr bwMode="auto">
              <a:xfrm>
                <a:off x="4499397" y="2060848"/>
                <a:ext cx="725488" cy="719138"/>
                <a:chOff x="2260" y="1134"/>
                <a:chExt cx="1142" cy="1134"/>
              </a:xfrm>
            </p:grpSpPr>
            <p:sp>
              <p:nvSpPr>
                <p:cNvPr id="96" name="Line 95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7" name="Line 96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8" name="Line 97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99" name="Line 98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0" name="Line 99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1" name="Line 100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2" name="Line 101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3" name="Line 102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4" name="Line 103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5" name="Line 104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6" name="Line 105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7" name="Line 106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8" name="Line 107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09" name="Line 108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0" name="Line 109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1" name="Line 110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2" name="Line 111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3" name="Line 112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4" name="Line 113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5" name="Line 114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6" name="Line 115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17" name="Line 116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18" name="Group 117"/>
              <p:cNvGrpSpPr>
                <a:grpSpLocks/>
              </p:cNvGrpSpPr>
              <p:nvPr/>
            </p:nvGrpSpPr>
            <p:grpSpPr bwMode="auto">
              <a:xfrm>
                <a:off x="5220122" y="2060848"/>
                <a:ext cx="725488" cy="719138"/>
                <a:chOff x="2260" y="1134"/>
                <a:chExt cx="1142" cy="1134"/>
              </a:xfrm>
            </p:grpSpPr>
            <p:sp>
              <p:nvSpPr>
                <p:cNvPr id="119" name="Line 118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0" name="Line 119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1" name="Line 120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2" name="Line 121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3" name="Line 122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4" name="Line 123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5" name="Line 124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6" name="Line 125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7" name="Line 126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8" name="Line 127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29" name="Line 128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30" name="Line 129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31" name="Line 130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32" name="Line 131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33" name="Line 132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34" name="Line 133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35" name="Line 134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36" name="Line 135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37" name="Line 136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38" name="Line 137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39" name="Line 138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40" name="Line 139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41" name="Group 140"/>
              <p:cNvGrpSpPr>
                <a:grpSpLocks/>
              </p:cNvGrpSpPr>
              <p:nvPr/>
            </p:nvGrpSpPr>
            <p:grpSpPr bwMode="auto">
              <a:xfrm>
                <a:off x="1619672" y="2779986"/>
                <a:ext cx="725487" cy="720725"/>
                <a:chOff x="2260" y="1134"/>
                <a:chExt cx="1142" cy="1134"/>
              </a:xfrm>
            </p:grpSpPr>
            <p:sp>
              <p:nvSpPr>
                <p:cNvPr id="142" name="Line 141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43" name="Line 142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44" name="Line 143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45" name="Line 144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46" name="Line 145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47" name="Line 146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48" name="Line 147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49" name="Line 148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50" name="Line 149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51" name="Line 150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52" name="Line 151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53" name="Line 152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54" name="Line 153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55" name="Line 154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56" name="Line 155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57" name="Line 156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58" name="Line 157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59" name="Line 158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60" name="Line 159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61" name="Line 160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62" name="Line 161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63" name="Line 162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64" name="Group 163"/>
              <p:cNvGrpSpPr>
                <a:grpSpLocks/>
              </p:cNvGrpSpPr>
              <p:nvPr/>
            </p:nvGrpSpPr>
            <p:grpSpPr bwMode="auto">
              <a:xfrm>
                <a:off x="2340397" y="2779986"/>
                <a:ext cx="725487" cy="720725"/>
                <a:chOff x="2260" y="1134"/>
                <a:chExt cx="1142" cy="1134"/>
              </a:xfrm>
            </p:grpSpPr>
            <p:sp>
              <p:nvSpPr>
                <p:cNvPr id="165" name="Line 164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66" name="Line 165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67" name="Line 166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68" name="Line 167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69" name="Line 168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70" name="Line 169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71" name="Line 170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72" name="Line 171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73" name="Line 172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74" name="Line 173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75" name="Line 174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76" name="Line 175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77" name="Line 176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78" name="Line 177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79" name="Line 178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80" name="Line 179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81" name="Line 180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82" name="Line 181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83" name="Line 182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84" name="Line 183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85" name="Line 184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86" name="Line 185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87" name="Group 186"/>
              <p:cNvGrpSpPr>
                <a:grpSpLocks/>
              </p:cNvGrpSpPr>
              <p:nvPr/>
            </p:nvGrpSpPr>
            <p:grpSpPr bwMode="auto">
              <a:xfrm>
                <a:off x="3059534" y="2779986"/>
                <a:ext cx="725488" cy="720725"/>
                <a:chOff x="2260" y="1134"/>
                <a:chExt cx="1142" cy="1134"/>
              </a:xfrm>
            </p:grpSpPr>
            <p:sp>
              <p:nvSpPr>
                <p:cNvPr id="188" name="Line 187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89" name="Line 188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90" name="Line 189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91" name="Line 190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92" name="Line 191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93" name="Line 192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94" name="Line 193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95" name="Line 194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96" name="Line 195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97" name="Line 196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98" name="Line 197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199" name="Line 198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00" name="Line 199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01" name="Line 200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02" name="Line 201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03" name="Line 202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04" name="Line 203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05" name="Line 204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06" name="Line 205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07" name="Line 206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08" name="Line 207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09" name="Line 208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10" name="Group 209"/>
              <p:cNvGrpSpPr>
                <a:grpSpLocks/>
              </p:cNvGrpSpPr>
              <p:nvPr/>
            </p:nvGrpSpPr>
            <p:grpSpPr bwMode="auto">
              <a:xfrm>
                <a:off x="3780259" y="2779986"/>
                <a:ext cx="725488" cy="720725"/>
                <a:chOff x="2260" y="1134"/>
                <a:chExt cx="1142" cy="1134"/>
              </a:xfrm>
            </p:grpSpPr>
            <p:sp>
              <p:nvSpPr>
                <p:cNvPr id="211" name="Line 210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12" name="Line 211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13" name="Line 212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14" name="Line 213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15" name="Line 214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16" name="Line 215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17" name="Line 216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18" name="Line 217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19" name="Line 218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20" name="Line 219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21" name="Line 220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22" name="Line 221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23" name="Line 222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24" name="Line 223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25" name="Line 224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26" name="Line 225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27" name="Line 226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28" name="Line 227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29" name="Line 228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30" name="Line 229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31" name="Line 230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32" name="Line 231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33" name="Group 232"/>
              <p:cNvGrpSpPr>
                <a:grpSpLocks/>
              </p:cNvGrpSpPr>
              <p:nvPr/>
            </p:nvGrpSpPr>
            <p:grpSpPr bwMode="auto">
              <a:xfrm>
                <a:off x="4500984" y="2779986"/>
                <a:ext cx="723900" cy="720725"/>
                <a:chOff x="2260" y="1134"/>
                <a:chExt cx="1142" cy="1134"/>
              </a:xfrm>
            </p:grpSpPr>
            <p:sp>
              <p:nvSpPr>
                <p:cNvPr id="234" name="Line 233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35" name="Line 234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36" name="Line 235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37" name="Line 236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38" name="Line 237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39" name="Line 238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40" name="Line 239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41" name="Line 240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42" name="Line 241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43" name="Line 242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44" name="Line 243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45" name="Line 244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46" name="Line 245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47" name="Line 246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48" name="Line 247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49" name="Line 248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50" name="Line 249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51" name="Line 250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52" name="Line 251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53" name="Line 252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54" name="Line 253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55" name="Line 254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56" name="Group 255"/>
              <p:cNvGrpSpPr>
                <a:grpSpLocks/>
              </p:cNvGrpSpPr>
              <p:nvPr/>
            </p:nvGrpSpPr>
            <p:grpSpPr bwMode="auto">
              <a:xfrm>
                <a:off x="5220122" y="2779986"/>
                <a:ext cx="725487" cy="720725"/>
                <a:chOff x="2260" y="1134"/>
                <a:chExt cx="1142" cy="1134"/>
              </a:xfrm>
            </p:grpSpPr>
            <p:sp>
              <p:nvSpPr>
                <p:cNvPr id="257" name="Line 256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58" name="Line 257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59" name="Line 258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60" name="Line 259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61" name="Line 260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62" name="Line 261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63" name="Line 262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64" name="Line 263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65" name="Line 264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66" name="Line 265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67" name="Line 266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68" name="Line 267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69" name="Line 268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70" name="Line 269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71" name="Line 270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72" name="Line 271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73" name="Line 272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74" name="Line 273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75" name="Line 274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76" name="Line 275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77" name="Line 276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78" name="Line 277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279" name="Group 278"/>
              <p:cNvGrpSpPr>
                <a:grpSpLocks/>
              </p:cNvGrpSpPr>
              <p:nvPr/>
            </p:nvGrpSpPr>
            <p:grpSpPr bwMode="auto">
              <a:xfrm>
                <a:off x="1619672" y="3500711"/>
                <a:ext cx="725488" cy="719137"/>
                <a:chOff x="2260" y="1134"/>
                <a:chExt cx="1142" cy="1134"/>
              </a:xfrm>
            </p:grpSpPr>
            <p:sp>
              <p:nvSpPr>
                <p:cNvPr id="280" name="Line 279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81" name="Line 280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82" name="Line 281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83" name="Line 282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84" name="Line 283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85" name="Line 284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86" name="Line 285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87" name="Line 286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88" name="Line 287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89" name="Line 288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90" name="Line 289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91" name="Line 290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92" name="Line 291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93" name="Line 292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94" name="Line 293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95" name="Line 294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96" name="Line 295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97" name="Line 296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98" name="Line 297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99" name="Line 298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00" name="Line 299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01" name="Line 300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02" name="Group 301"/>
              <p:cNvGrpSpPr>
                <a:grpSpLocks/>
              </p:cNvGrpSpPr>
              <p:nvPr/>
            </p:nvGrpSpPr>
            <p:grpSpPr bwMode="auto">
              <a:xfrm>
                <a:off x="2340397" y="3500711"/>
                <a:ext cx="725488" cy="719137"/>
                <a:chOff x="2260" y="1134"/>
                <a:chExt cx="1142" cy="1134"/>
              </a:xfrm>
            </p:grpSpPr>
            <p:sp>
              <p:nvSpPr>
                <p:cNvPr id="303" name="Line 302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04" name="Line 303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05" name="Line 304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06" name="Line 305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07" name="Line 306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08" name="Line 307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09" name="Line 308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10" name="Line 309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11" name="Line 310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12" name="Line 311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13" name="Line 312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14" name="Line 313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15" name="Line 314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16" name="Line 315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17" name="Line 316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18" name="Line 317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19" name="Line 318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20" name="Line 319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21" name="Line 320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22" name="Line 321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23" name="Line 322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24" name="Line 323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25" name="Group 324"/>
              <p:cNvGrpSpPr>
                <a:grpSpLocks/>
              </p:cNvGrpSpPr>
              <p:nvPr/>
            </p:nvGrpSpPr>
            <p:grpSpPr bwMode="auto">
              <a:xfrm>
                <a:off x="3061122" y="3500711"/>
                <a:ext cx="723900" cy="719137"/>
                <a:chOff x="2260" y="1134"/>
                <a:chExt cx="1142" cy="1134"/>
              </a:xfrm>
            </p:grpSpPr>
            <p:sp>
              <p:nvSpPr>
                <p:cNvPr id="326" name="Line 325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27" name="Line 326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28" name="Line 327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29" name="Line 328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30" name="Line 329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31" name="Line 330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32" name="Line 331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33" name="Line 332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34" name="Line 333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35" name="Line 334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36" name="Line 335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37" name="Line 336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38" name="Line 337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39" name="Line 338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40" name="Line 339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41" name="Line 340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42" name="Line 341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43" name="Line 342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44" name="Line 343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45" name="Line 344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46" name="Line 345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47" name="Line 346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48" name="Group 347"/>
              <p:cNvGrpSpPr>
                <a:grpSpLocks/>
              </p:cNvGrpSpPr>
              <p:nvPr/>
            </p:nvGrpSpPr>
            <p:grpSpPr bwMode="auto">
              <a:xfrm>
                <a:off x="3780260" y="3500711"/>
                <a:ext cx="725487" cy="719137"/>
                <a:chOff x="2260" y="1134"/>
                <a:chExt cx="1142" cy="1134"/>
              </a:xfrm>
            </p:grpSpPr>
            <p:sp>
              <p:nvSpPr>
                <p:cNvPr id="349" name="Line 348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50" name="Line 349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51" name="Line 350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52" name="Line 351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53" name="Line 352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54" name="Line 353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55" name="Line 354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56" name="Line 355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57" name="Line 356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58" name="Line 357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59" name="Line 358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60" name="Line 359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61" name="Line 360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62" name="Line 361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63" name="Line 362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64" name="Line 363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65" name="Line 364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66" name="Line 365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67" name="Line 366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68" name="Line 367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69" name="Line 368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70" name="Line 369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71" name="Group 370"/>
              <p:cNvGrpSpPr>
                <a:grpSpLocks/>
              </p:cNvGrpSpPr>
              <p:nvPr/>
            </p:nvGrpSpPr>
            <p:grpSpPr bwMode="auto">
              <a:xfrm>
                <a:off x="4500985" y="3500711"/>
                <a:ext cx="725487" cy="719137"/>
                <a:chOff x="2260" y="1134"/>
                <a:chExt cx="1142" cy="1134"/>
              </a:xfrm>
            </p:grpSpPr>
            <p:sp>
              <p:nvSpPr>
                <p:cNvPr id="372" name="Line 371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73" name="Line 372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74" name="Line 373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75" name="Line 374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76" name="Line 375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77" name="Line 376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78" name="Line 377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79" name="Line 378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80" name="Line 379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81" name="Line 380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82" name="Line 381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83" name="Line 382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84" name="Line 383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85" name="Line 384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86" name="Line 385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87" name="Line 386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88" name="Line 387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89" name="Line 388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90" name="Line 389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91" name="Line 390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92" name="Line 391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93" name="Line 392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394" name="Group 393"/>
              <p:cNvGrpSpPr>
                <a:grpSpLocks/>
              </p:cNvGrpSpPr>
              <p:nvPr/>
            </p:nvGrpSpPr>
            <p:grpSpPr bwMode="auto">
              <a:xfrm>
                <a:off x="5220122" y="3500711"/>
                <a:ext cx="725488" cy="719137"/>
                <a:chOff x="2260" y="1134"/>
                <a:chExt cx="1142" cy="1134"/>
              </a:xfrm>
            </p:grpSpPr>
            <p:sp>
              <p:nvSpPr>
                <p:cNvPr id="395" name="Line 394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96" name="Line 395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97" name="Line 396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98" name="Line 397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99" name="Line 398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00" name="Line 399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01" name="Line 400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02" name="Line 401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03" name="Line 402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04" name="Line 403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05" name="Line 404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06" name="Line 405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07" name="Line 406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08" name="Line 407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09" name="Line 408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10" name="Line 409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11" name="Line 410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12" name="Line 411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13" name="Line 412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14" name="Line 413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15" name="Line 414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16" name="Line 415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417" name="Group 416"/>
              <p:cNvGrpSpPr>
                <a:grpSpLocks/>
              </p:cNvGrpSpPr>
              <p:nvPr/>
            </p:nvGrpSpPr>
            <p:grpSpPr bwMode="auto">
              <a:xfrm>
                <a:off x="1619672" y="4219848"/>
                <a:ext cx="723900" cy="720725"/>
                <a:chOff x="2260" y="1134"/>
                <a:chExt cx="1142" cy="1134"/>
              </a:xfrm>
            </p:grpSpPr>
            <p:sp>
              <p:nvSpPr>
                <p:cNvPr id="418" name="Line 417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19" name="Line 418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20" name="Line 419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21" name="Line 420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22" name="Line 421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23" name="Line 422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24" name="Line 423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25" name="Line 424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26" name="Line 425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27" name="Line 426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28" name="Line 427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29" name="Line 428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30" name="Line 429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31" name="Line 430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32" name="Line 431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33" name="Line 432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34" name="Line 433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35" name="Line 434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36" name="Line 435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37" name="Line 436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38" name="Line 437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39" name="Line 438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440" name="Group 439"/>
              <p:cNvGrpSpPr>
                <a:grpSpLocks/>
              </p:cNvGrpSpPr>
              <p:nvPr/>
            </p:nvGrpSpPr>
            <p:grpSpPr bwMode="auto">
              <a:xfrm>
                <a:off x="2338810" y="4219848"/>
                <a:ext cx="725487" cy="720725"/>
                <a:chOff x="2260" y="1134"/>
                <a:chExt cx="1142" cy="1134"/>
              </a:xfrm>
            </p:grpSpPr>
            <p:sp>
              <p:nvSpPr>
                <p:cNvPr id="441" name="Line 440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42" name="Line 441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43" name="Line 442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44" name="Line 443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45" name="Line 444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46" name="Line 445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47" name="Line 446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48" name="Line 447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49" name="Line 448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50" name="Line 449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51" name="Line 450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52" name="Line 451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53" name="Line 452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54" name="Line 453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55" name="Line 454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56" name="Line 455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57" name="Line 456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58" name="Line 457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59" name="Line 458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60" name="Line 459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61" name="Line 460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62" name="Line 461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463" name="Group 462"/>
              <p:cNvGrpSpPr>
                <a:grpSpLocks/>
              </p:cNvGrpSpPr>
              <p:nvPr/>
            </p:nvGrpSpPr>
            <p:grpSpPr bwMode="auto">
              <a:xfrm>
                <a:off x="3059535" y="4219848"/>
                <a:ext cx="725487" cy="720725"/>
                <a:chOff x="2260" y="1134"/>
                <a:chExt cx="1142" cy="1134"/>
              </a:xfrm>
            </p:grpSpPr>
            <p:sp>
              <p:nvSpPr>
                <p:cNvPr id="464" name="Line 463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65" name="Line 464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66" name="Line 465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67" name="Line 466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68" name="Line 467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69" name="Line 468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70" name="Line 469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71" name="Line 470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72" name="Line 471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73" name="Line 472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74" name="Line 473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75" name="Line 474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76" name="Line 475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77" name="Line 476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78" name="Line 477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79" name="Line 478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80" name="Line 479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81" name="Line 480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82" name="Line 481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83" name="Line 482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84" name="Line 483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85" name="Line 484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486" name="Group 485"/>
              <p:cNvGrpSpPr>
                <a:grpSpLocks/>
              </p:cNvGrpSpPr>
              <p:nvPr/>
            </p:nvGrpSpPr>
            <p:grpSpPr bwMode="auto">
              <a:xfrm>
                <a:off x="3778672" y="4219848"/>
                <a:ext cx="725488" cy="720725"/>
                <a:chOff x="2260" y="1134"/>
                <a:chExt cx="1142" cy="1134"/>
              </a:xfrm>
            </p:grpSpPr>
            <p:sp>
              <p:nvSpPr>
                <p:cNvPr id="487" name="Line 486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88" name="Line 487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89" name="Line 488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90" name="Line 489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91" name="Line 490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92" name="Line 491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93" name="Line 492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94" name="Line 493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95" name="Line 494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96" name="Line 495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97" name="Line 496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98" name="Line 497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499" name="Line 498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00" name="Line 499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01" name="Line 500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02" name="Line 501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03" name="Line 502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04" name="Line 503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05" name="Line 504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06" name="Line 505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07" name="Line 506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08" name="Line 507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509" name="Group 508"/>
              <p:cNvGrpSpPr>
                <a:grpSpLocks/>
              </p:cNvGrpSpPr>
              <p:nvPr/>
            </p:nvGrpSpPr>
            <p:grpSpPr bwMode="auto">
              <a:xfrm>
                <a:off x="4499397" y="4219848"/>
                <a:ext cx="725488" cy="720725"/>
                <a:chOff x="2260" y="1134"/>
                <a:chExt cx="1142" cy="1134"/>
              </a:xfrm>
            </p:grpSpPr>
            <p:sp>
              <p:nvSpPr>
                <p:cNvPr id="510" name="Line 509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11" name="Line 510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12" name="Line 511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13" name="Line 512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14" name="Line 513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15" name="Line 514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16" name="Line 515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17" name="Line 516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18" name="Line 517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19" name="Line 518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20" name="Line 519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21" name="Line 520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22" name="Line 521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23" name="Line 522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24" name="Line 523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25" name="Line 524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26" name="Line 525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27" name="Line 526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28" name="Line 527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29" name="Line 528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30" name="Line 529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31" name="Line 530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532" name="Group 531"/>
              <p:cNvGrpSpPr>
                <a:grpSpLocks/>
              </p:cNvGrpSpPr>
              <p:nvPr/>
            </p:nvGrpSpPr>
            <p:grpSpPr bwMode="auto">
              <a:xfrm>
                <a:off x="5220122" y="4219848"/>
                <a:ext cx="723900" cy="720725"/>
                <a:chOff x="2260" y="1134"/>
                <a:chExt cx="1142" cy="1134"/>
              </a:xfrm>
            </p:grpSpPr>
            <p:sp>
              <p:nvSpPr>
                <p:cNvPr id="533" name="Line 532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34" name="Line 533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35" name="Line 534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36" name="Line 535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37" name="Line 536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38" name="Line 537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39" name="Line 538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40" name="Line 539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41" name="Line 540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42" name="Line 541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43" name="Line 542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44" name="Line 543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45" name="Line 544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46" name="Line 545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47" name="Line 546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48" name="Line 547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49" name="Line 548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50" name="Line 549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51" name="Line 550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52" name="Line 551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53" name="Line 552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54" name="Line 553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555" name="Group 554"/>
              <p:cNvGrpSpPr>
                <a:grpSpLocks/>
              </p:cNvGrpSpPr>
              <p:nvPr/>
            </p:nvGrpSpPr>
            <p:grpSpPr bwMode="auto">
              <a:xfrm>
                <a:off x="1619672" y="4940523"/>
                <a:ext cx="723900" cy="720725"/>
                <a:chOff x="2260" y="1134"/>
                <a:chExt cx="1142" cy="1134"/>
              </a:xfrm>
            </p:grpSpPr>
            <p:sp>
              <p:nvSpPr>
                <p:cNvPr id="556" name="Line 417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57" name="Line 418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58" name="Line 419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59" name="Line 420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60" name="Line 421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61" name="Line 422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62" name="Line 423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63" name="Line 424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64" name="Line 425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65" name="Line 426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66" name="Line 427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67" name="Line 428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68" name="Line 429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69" name="Line 430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70" name="Line 431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71" name="Line 432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72" name="Line 433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73" name="Line 434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74" name="Line 435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75" name="Line 436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76" name="Line 437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77" name="Line 438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578" name="Group 577"/>
              <p:cNvGrpSpPr>
                <a:grpSpLocks/>
              </p:cNvGrpSpPr>
              <p:nvPr/>
            </p:nvGrpSpPr>
            <p:grpSpPr bwMode="auto">
              <a:xfrm>
                <a:off x="2338810" y="4940523"/>
                <a:ext cx="725487" cy="720725"/>
                <a:chOff x="2260" y="1134"/>
                <a:chExt cx="1142" cy="1134"/>
              </a:xfrm>
            </p:grpSpPr>
            <p:sp>
              <p:nvSpPr>
                <p:cNvPr id="579" name="Line 440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80" name="Line 441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81" name="Line 442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82" name="Line 443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83" name="Line 444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84" name="Line 445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85" name="Line 446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86" name="Line 447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87" name="Line 448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88" name="Line 449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89" name="Line 450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90" name="Line 451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91" name="Line 452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92" name="Line 453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93" name="Line 454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94" name="Line 455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95" name="Line 456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96" name="Line 457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97" name="Line 458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98" name="Line 459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599" name="Line 460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00" name="Line 461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601" name="Group 600"/>
              <p:cNvGrpSpPr>
                <a:grpSpLocks/>
              </p:cNvGrpSpPr>
              <p:nvPr/>
            </p:nvGrpSpPr>
            <p:grpSpPr bwMode="auto">
              <a:xfrm>
                <a:off x="3059535" y="4940523"/>
                <a:ext cx="725487" cy="720725"/>
                <a:chOff x="2260" y="1134"/>
                <a:chExt cx="1142" cy="1134"/>
              </a:xfrm>
            </p:grpSpPr>
            <p:sp>
              <p:nvSpPr>
                <p:cNvPr id="602" name="Line 463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03" name="Line 464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04" name="Line 465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05" name="Line 466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06" name="Line 467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07" name="Line 468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08" name="Line 469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09" name="Line 470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10" name="Line 471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11" name="Line 472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12" name="Line 473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13" name="Line 474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14" name="Line 475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15" name="Line 476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16" name="Line 477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17" name="Line 478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18" name="Line 479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19" name="Line 480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20" name="Line 481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21" name="Line 482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22" name="Line 483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23" name="Line 484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624" name="Group 623"/>
              <p:cNvGrpSpPr>
                <a:grpSpLocks/>
              </p:cNvGrpSpPr>
              <p:nvPr/>
            </p:nvGrpSpPr>
            <p:grpSpPr bwMode="auto">
              <a:xfrm>
                <a:off x="3778672" y="4940523"/>
                <a:ext cx="725488" cy="720725"/>
                <a:chOff x="2260" y="1134"/>
                <a:chExt cx="1142" cy="1134"/>
              </a:xfrm>
            </p:grpSpPr>
            <p:sp>
              <p:nvSpPr>
                <p:cNvPr id="625" name="Line 486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26" name="Line 487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27" name="Line 488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28" name="Line 489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29" name="Line 490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30" name="Line 491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31" name="Line 492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32" name="Line 493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33" name="Line 494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34" name="Line 495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35" name="Line 496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36" name="Line 497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37" name="Line 498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38" name="Line 499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39" name="Line 500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40" name="Line 501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41" name="Line 502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42" name="Line 503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43" name="Line 504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44" name="Line 505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45" name="Line 506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46" name="Line 507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647" name="Group 646"/>
              <p:cNvGrpSpPr>
                <a:grpSpLocks/>
              </p:cNvGrpSpPr>
              <p:nvPr/>
            </p:nvGrpSpPr>
            <p:grpSpPr bwMode="auto">
              <a:xfrm>
                <a:off x="4499397" y="4940523"/>
                <a:ext cx="725488" cy="720725"/>
                <a:chOff x="2260" y="1134"/>
                <a:chExt cx="1142" cy="1134"/>
              </a:xfrm>
            </p:grpSpPr>
            <p:sp>
              <p:nvSpPr>
                <p:cNvPr id="648" name="Line 509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49" name="Line 510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50" name="Line 511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51" name="Line 512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52" name="Line 513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53" name="Line 514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54" name="Line 515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55" name="Line 516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56" name="Line 517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57" name="Line 518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58" name="Line 519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59" name="Line 520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60" name="Line 521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61" name="Line 522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62" name="Line 523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63" name="Line 524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64" name="Line 525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65" name="Line 526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66" name="Line 527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67" name="Line 528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68" name="Line 529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69" name="Line 530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670" name="Group 669"/>
              <p:cNvGrpSpPr>
                <a:grpSpLocks/>
              </p:cNvGrpSpPr>
              <p:nvPr/>
            </p:nvGrpSpPr>
            <p:grpSpPr bwMode="auto">
              <a:xfrm>
                <a:off x="5220122" y="4940523"/>
                <a:ext cx="723900" cy="720725"/>
                <a:chOff x="2260" y="1134"/>
                <a:chExt cx="1142" cy="1134"/>
              </a:xfrm>
            </p:grpSpPr>
            <p:sp>
              <p:nvSpPr>
                <p:cNvPr id="671" name="Line 532"/>
                <p:cNvSpPr>
                  <a:spLocks noChangeShapeType="1"/>
                </p:cNvSpPr>
                <p:nvPr/>
              </p:nvSpPr>
              <p:spPr bwMode="auto">
                <a:xfrm>
                  <a:off x="2268" y="1243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72" name="Line 533"/>
                <p:cNvSpPr>
                  <a:spLocks noChangeShapeType="1"/>
                </p:cNvSpPr>
                <p:nvPr/>
              </p:nvSpPr>
              <p:spPr bwMode="auto">
                <a:xfrm>
                  <a:off x="2268" y="1356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73" name="Line 534"/>
                <p:cNvSpPr>
                  <a:spLocks noChangeShapeType="1"/>
                </p:cNvSpPr>
                <p:nvPr/>
              </p:nvSpPr>
              <p:spPr bwMode="auto">
                <a:xfrm>
                  <a:off x="2268" y="1469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74" name="Line 535"/>
                <p:cNvSpPr>
                  <a:spLocks noChangeShapeType="1"/>
                </p:cNvSpPr>
                <p:nvPr/>
              </p:nvSpPr>
              <p:spPr bwMode="auto">
                <a:xfrm>
                  <a:off x="2268" y="1582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75" name="Line 536"/>
                <p:cNvSpPr>
                  <a:spLocks noChangeShapeType="1"/>
                </p:cNvSpPr>
                <p:nvPr/>
              </p:nvSpPr>
              <p:spPr bwMode="auto">
                <a:xfrm>
                  <a:off x="2268" y="1808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76" name="Line 537"/>
                <p:cNvSpPr>
                  <a:spLocks noChangeShapeType="1"/>
                </p:cNvSpPr>
                <p:nvPr/>
              </p:nvSpPr>
              <p:spPr bwMode="auto">
                <a:xfrm>
                  <a:off x="2268" y="1921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77" name="Line 538"/>
                <p:cNvSpPr>
                  <a:spLocks noChangeShapeType="1"/>
                </p:cNvSpPr>
                <p:nvPr/>
              </p:nvSpPr>
              <p:spPr bwMode="auto">
                <a:xfrm>
                  <a:off x="2268" y="2034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78" name="Line 539"/>
                <p:cNvSpPr>
                  <a:spLocks noChangeShapeType="1"/>
                </p:cNvSpPr>
                <p:nvPr/>
              </p:nvSpPr>
              <p:spPr bwMode="auto">
                <a:xfrm>
                  <a:off x="2268" y="2147"/>
                  <a:ext cx="1134" cy="0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79" name="Line 540"/>
                <p:cNvSpPr>
                  <a:spLocks noChangeShapeType="1"/>
                </p:cNvSpPr>
                <p:nvPr/>
              </p:nvSpPr>
              <p:spPr bwMode="auto">
                <a:xfrm>
                  <a:off x="226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80" name="Line 541"/>
                <p:cNvSpPr>
                  <a:spLocks noChangeShapeType="1"/>
                </p:cNvSpPr>
                <p:nvPr/>
              </p:nvSpPr>
              <p:spPr bwMode="auto">
                <a:xfrm>
                  <a:off x="2373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81" name="Line 542"/>
                <p:cNvSpPr>
                  <a:spLocks noChangeShapeType="1"/>
                </p:cNvSpPr>
                <p:nvPr/>
              </p:nvSpPr>
              <p:spPr bwMode="auto">
                <a:xfrm>
                  <a:off x="2486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82" name="Line 543"/>
                <p:cNvSpPr>
                  <a:spLocks noChangeShapeType="1"/>
                </p:cNvSpPr>
                <p:nvPr/>
              </p:nvSpPr>
              <p:spPr bwMode="auto">
                <a:xfrm>
                  <a:off x="2599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83" name="Line 544"/>
                <p:cNvSpPr>
                  <a:spLocks noChangeShapeType="1"/>
                </p:cNvSpPr>
                <p:nvPr/>
              </p:nvSpPr>
              <p:spPr bwMode="auto">
                <a:xfrm>
                  <a:off x="2712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84" name="Line 545"/>
                <p:cNvSpPr>
                  <a:spLocks noChangeShapeType="1"/>
                </p:cNvSpPr>
                <p:nvPr/>
              </p:nvSpPr>
              <p:spPr bwMode="auto">
                <a:xfrm>
                  <a:off x="2825" y="1134"/>
                  <a:ext cx="0" cy="1134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85" name="Line 546"/>
                <p:cNvSpPr>
                  <a:spLocks noChangeShapeType="1"/>
                </p:cNvSpPr>
                <p:nvPr/>
              </p:nvSpPr>
              <p:spPr bwMode="auto">
                <a:xfrm>
                  <a:off x="2938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86" name="Line 547"/>
                <p:cNvSpPr>
                  <a:spLocks noChangeShapeType="1"/>
                </p:cNvSpPr>
                <p:nvPr/>
              </p:nvSpPr>
              <p:spPr bwMode="auto">
                <a:xfrm>
                  <a:off x="3051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87" name="Line 548"/>
                <p:cNvSpPr>
                  <a:spLocks noChangeShapeType="1"/>
                </p:cNvSpPr>
                <p:nvPr/>
              </p:nvSpPr>
              <p:spPr bwMode="auto">
                <a:xfrm>
                  <a:off x="3164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88" name="Line 549"/>
                <p:cNvSpPr>
                  <a:spLocks noChangeShapeType="1"/>
                </p:cNvSpPr>
                <p:nvPr/>
              </p:nvSpPr>
              <p:spPr bwMode="auto">
                <a:xfrm>
                  <a:off x="3277" y="1134"/>
                  <a:ext cx="0" cy="1134"/>
                </a:xfrm>
                <a:prstGeom prst="line">
                  <a:avLst/>
                </a:prstGeom>
                <a:noFill/>
                <a:ln w="9525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89" name="Line 550"/>
                <p:cNvSpPr>
                  <a:spLocks noChangeShapeType="1"/>
                </p:cNvSpPr>
                <p:nvPr/>
              </p:nvSpPr>
              <p:spPr bwMode="auto">
                <a:xfrm>
                  <a:off x="3390" y="1134"/>
                  <a:ext cx="0" cy="1134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90" name="Line 551"/>
                <p:cNvSpPr>
                  <a:spLocks noChangeShapeType="1"/>
                </p:cNvSpPr>
                <p:nvPr/>
              </p:nvSpPr>
              <p:spPr bwMode="auto">
                <a:xfrm>
                  <a:off x="2268" y="1134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91" name="Line 552"/>
                <p:cNvSpPr>
                  <a:spLocks noChangeShapeType="1"/>
                </p:cNvSpPr>
                <p:nvPr/>
              </p:nvSpPr>
              <p:spPr bwMode="auto">
                <a:xfrm>
                  <a:off x="2260" y="2268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692" name="Line 553"/>
                <p:cNvSpPr>
                  <a:spLocks noChangeShapeType="1"/>
                </p:cNvSpPr>
                <p:nvPr/>
              </p:nvSpPr>
              <p:spPr bwMode="auto">
                <a:xfrm>
                  <a:off x="2268" y="1695"/>
                  <a:ext cx="1134" cy="0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</p:grpSp>
        <p:cxnSp>
          <p:nvCxnSpPr>
            <p:cNvPr id="695" name="Straight Arrow Connector 694"/>
            <p:cNvCxnSpPr>
              <a:stCxn id="599" idx="1"/>
            </p:cNvCxnSpPr>
            <p:nvPr/>
          </p:nvCxnSpPr>
          <p:spPr>
            <a:xfrm flipV="1">
              <a:off x="2267127" y="2132856"/>
              <a:ext cx="617" cy="381642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97" name="Straight Arrow Connector 696"/>
            <p:cNvCxnSpPr/>
            <p:nvPr/>
          </p:nvCxnSpPr>
          <p:spPr>
            <a:xfrm>
              <a:off x="827584" y="5229200"/>
              <a:ext cx="431831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05" name="TextBox 704"/>
            <p:cNvSpPr txBox="1"/>
            <p:nvPr/>
          </p:nvSpPr>
          <p:spPr>
            <a:xfrm>
              <a:off x="539552" y="5373216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-2</a:t>
              </a:r>
              <a:endParaRPr lang="en-GB" dirty="0"/>
            </a:p>
          </p:txBody>
        </p:sp>
        <p:cxnSp>
          <p:nvCxnSpPr>
            <p:cNvPr id="707" name="Straight Connector 706"/>
            <p:cNvCxnSpPr/>
            <p:nvPr/>
          </p:nvCxnSpPr>
          <p:spPr>
            <a:xfrm flipV="1">
              <a:off x="827584" y="5229200"/>
              <a:ext cx="0" cy="18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08" name="TextBox 707"/>
            <p:cNvSpPr txBox="1"/>
            <p:nvPr/>
          </p:nvSpPr>
          <p:spPr>
            <a:xfrm>
              <a:off x="1259632" y="5373216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-1</a:t>
              </a:r>
              <a:endParaRPr lang="en-GB" dirty="0"/>
            </a:p>
          </p:txBody>
        </p:sp>
        <p:cxnSp>
          <p:nvCxnSpPr>
            <p:cNvPr id="709" name="Straight Connector 708"/>
            <p:cNvCxnSpPr/>
            <p:nvPr/>
          </p:nvCxnSpPr>
          <p:spPr>
            <a:xfrm flipV="1">
              <a:off x="1547664" y="5229200"/>
              <a:ext cx="0" cy="18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10" name="TextBox 709"/>
            <p:cNvSpPr txBox="1"/>
            <p:nvPr/>
          </p:nvSpPr>
          <p:spPr>
            <a:xfrm>
              <a:off x="1835696" y="5157192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0</a:t>
              </a:r>
              <a:endParaRPr lang="en-GB" dirty="0"/>
            </a:p>
          </p:txBody>
        </p:sp>
        <p:cxnSp>
          <p:nvCxnSpPr>
            <p:cNvPr id="711" name="Straight Connector 710"/>
            <p:cNvCxnSpPr/>
            <p:nvPr/>
          </p:nvCxnSpPr>
          <p:spPr>
            <a:xfrm rot="5400000" flipV="1">
              <a:off x="2213728" y="4419120"/>
              <a:ext cx="0" cy="18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12" name="TextBox 711"/>
            <p:cNvSpPr txBox="1"/>
            <p:nvPr/>
          </p:nvSpPr>
          <p:spPr>
            <a:xfrm>
              <a:off x="2699792" y="5373216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1</a:t>
              </a:r>
              <a:endParaRPr lang="en-GB" dirty="0"/>
            </a:p>
          </p:txBody>
        </p:sp>
        <p:cxnSp>
          <p:nvCxnSpPr>
            <p:cNvPr id="713" name="Straight Connector 712"/>
            <p:cNvCxnSpPr/>
            <p:nvPr/>
          </p:nvCxnSpPr>
          <p:spPr>
            <a:xfrm flipV="1">
              <a:off x="2987824" y="5229200"/>
              <a:ext cx="0" cy="18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14" name="TextBox 713"/>
            <p:cNvSpPr txBox="1"/>
            <p:nvPr/>
          </p:nvSpPr>
          <p:spPr>
            <a:xfrm>
              <a:off x="3419872" y="5373216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2</a:t>
              </a:r>
              <a:endParaRPr lang="en-GB" dirty="0"/>
            </a:p>
          </p:txBody>
        </p:sp>
        <p:cxnSp>
          <p:nvCxnSpPr>
            <p:cNvPr id="715" name="Straight Connector 714"/>
            <p:cNvCxnSpPr/>
            <p:nvPr/>
          </p:nvCxnSpPr>
          <p:spPr>
            <a:xfrm flipV="1">
              <a:off x="3707904" y="5229200"/>
              <a:ext cx="0" cy="18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16" name="TextBox 715"/>
            <p:cNvSpPr txBox="1"/>
            <p:nvPr/>
          </p:nvSpPr>
          <p:spPr>
            <a:xfrm>
              <a:off x="4139952" y="5373216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3</a:t>
              </a:r>
              <a:endParaRPr lang="en-GB" dirty="0"/>
            </a:p>
          </p:txBody>
        </p:sp>
        <p:cxnSp>
          <p:nvCxnSpPr>
            <p:cNvPr id="717" name="Straight Connector 716"/>
            <p:cNvCxnSpPr/>
            <p:nvPr/>
          </p:nvCxnSpPr>
          <p:spPr>
            <a:xfrm flipV="1">
              <a:off x="4427984" y="5229200"/>
              <a:ext cx="0" cy="18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18" name="TextBox 717"/>
            <p:cNvSpPr txBox="1"/>
            <p:nvPr/>
          </p:nvSpPr>
          <p:spPr>
            <a:xfrm>
              <a:off x="1547664" y="4355812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dirty="0" smtClean="0"/>
                <a:t>5</a:t>
              </a:r>
              <a:endParaRPr lang="en-GB" dirty="0"/>
            </a:p>
          </p:txBody>
        </p:sp>
        <p:cxnSp>
          <p:nvCxnSpPr>
            <p:cNvPr id="719" name="Straight Connector 718"/>
            <p:cNvCxnSpPr/>
            <p:nvPr/>
          </p:nvCxnSpPr>
          <p:spPr>
            <a:xfrm rot="5400000" flipV="1">
              <a:off x="2213728" y="3699040"/>
              <a:ext cx="0" cy="18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20" name="TextBox 719"/>
            <p:cNvSpPr txBox="1"/>
            <p:nvPr/>
          </p:nvSpPr>
          <p:spPr>
            <a:xfrm>
              <a:off x="1547664" y="3635732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dirty="0" smtClean="0"/>
                <a:t>10</a:t>
              </a:r>
              <a:endParaRPr lang="en-GB" dirty="0"/>
            </a:p>
          </p:txBody>
        </p:sp>
        <p:cxnSp>
          <p:nvCxnSpPr>
            <p:cNvPr id="721" name="Straight Connector 720"/>
            <p:cNvCxnSpPr/>
            <p:nvPr/>
          </p:nvCxnSpPr>
          <p:spPr>
            <a:xfrm rot="5400000" flipV="1">
              <a:off x="2213728" y="2978960"/>
              <a:ext cx="0" cy="18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22" name="TextBox 721"/>
            <p:cNvSpPr txBox="1"/>
            <p:nvPr/>
          </p:nvSpPr>
          <p:spPr>
            <a:xfrm>
              <a:off x="1547664" y="2915652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dirty="0" smtClean="0"/>
                <a:t>15</a:t>
              </a:r>
              <a:endParaRPr lang="en-GB" dirty="0"/>
            </a:p>
          </p:txBody>
        </p:sp>
        <p:cxnSp>
          <p:nvCxnSpPr>
            <p:cNvPr id="723" name="Straight Connector 722"/>
            <p:cNvCxnSpPr/>
            <p:nvPr/>
          </p:nvCxnSpPr>
          <p:spPr>
            <a:xfrm rot="5400000" flipV="1">
              <a:off x="2213728" y="2258880"/>
              <a:ext cx="0" cy="18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24" name="TextBox 723"/>
            <p:cNvSpPr txBox="1"/>
            <p:nvPr/>
          </p:nvSpPr>
          <p:spPr>
            <a:xfrm>
              <a:off x="1547664" y="2195572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dirty="0" smtClean="0"/>
                <a:t>20</a:t>
              </a:r>
              <a:endParaRPr lang="en-GB" dirty="0"/>
            </a:p>
          </p:txBody>
        </p:sp>
      </p:grpSp>
      <p:sp>
        <p:nvSpPr>
          <p:cNvPr id="727" name="Oval 726"/>
          <p:cNvSpPr/>
          <p:nvPr/>
        </p:nvSpPr>
        <p:spPr>
          <a:xfrm>
            <a:off x="788504" y="2456060"/>
            <a:ext cx="72008" cy="720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8" name="Oval 727"/>
          <p:cNvSpPr/>
          <p:nvPr/>
        </p:nvSpPr>
        <p:spPr>
          <a:xfrm>
            <a:off x="1507519" y="3604922"/>
            <a:ext cx="72008" cy="720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9" name="Oval 728"/>
          <p:cNvSpPr/>
          <p:nvPr/>
        </p:nvSpPr>
        <p:spPr>
          <a:xfrm>
            <a:off x="2226534" y="4464615"/>
            <a:ext cx="72008" cy="720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0" name="Oval 729"/>
          <p:cNvSpPr/>
          <p:nvPr/>
        </p:nvSpPr>
        <p:spPr>
          <a:xfrm>
            <a:off x="2953365" y="5042954"/>
            <a:ext cx="72008" cy="720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1" name="Oval 730"/>
          <p:cNvSpPr/>
          <p:nvPr/>
        </p:nvSpPr>
        <p:spPr>
          <a:xfrm>
            <a:off x="3672381" y="5347755"/>
            <a:ext cx="72008" cy="720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2" name="Oval 731"/>
          <p:cNvSpPr/>
          <p:nvPr/>
        </p:nvSpPr>
        <p:spPr>
          <a:xfrm>
            <a:off x="4387489" y="5336033"/>
            <a:ext cx="72008" cy="720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3" name="Freeform 732"/>
          <p:cNvSpPr/>
          <p:nvPr/>
        </p:nvSpPr>
        <p:spPr>
          <a:xfrm>
            <a:off x="828675" y="2495550"/>
            <a:ext cx="3600450" cy="2935287"/>
          </a:xfrm>
          <a:custGeom>
            <a:avLst/>
            <a:gdLst>
              <a:gd name="connsiteX0" fmla="*/ 0 w 3600450"/>
              <a:gd name="connsiteY0" fmla="*/ 0 h 2935287"/>
              <a:gd name="connsiteX1" fmla="*/ 723900 w 3600450"/>
              <a:gd name="connsiteY1" fmla="*/ 1152525 h 2935287"/>
              <a:gd name="connsiteX2" fmla="*/ 1438275 w 3600450"/>
              <a:gd name="connsiteY2" fmla="*/ 2019300 h 2935287"/>
              <a:gd name="connsiteX3" fmla="*/ 2162175 w 3600450"/>
              <a:gd name="connsiteY3" fmla="*/ 2581275 h 2935287"/>
              <a:gd name="connsiteX4" fmla="*/ 2886075 w 3600450"/>
              <a:gd name="connsiteY4" fmla="*/ 2886075 h 2935287"/>
              <a:gd name="connsiteX5" fmla="*/ 3600450 w 3600450"/>
              <a:gd name="connsiteY5" fmla="*/ 2876550 h 2935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00450" h="2935287">
                <a:moveTo>
                  <a:pt x="0" y="0"/>
                </a:moveTo>
                <a:cubicBezTo>
                  <a:pt x="242094" y="407987"/>
                  <a:pt x="484188" y="815975"/>
                  <a:pt x="723900" y="1152525"/>
                </a:cubicBezTo>
                <a:cubicBezTo>
                  <a:pt x="963613" y="1489075"/>
                  <a:pt x="1198563" y="1781175"/>
                  <a:pt x="1438275" y="2019300"/>
                </a:cubicBezTo>
                <a:cubicBezTo>
                  <a:pt x="1677987" y="2257425"/>
                  <a:pt x="1920875" y="2436813"/>
                  <a:pt x="2162175" y="2581275"/>
                </a:cubicBezTo>
                <a:cubicBezTo>
                  <a:pt x="2403475" y="2725738"/>
                  <a:pt x="2646363" y="2836863"/>
                  <a:pt x="2886075" y="2886075"/>
                </a:cubicBezTo>
                <a:cubicBezTo>
                  <a:pt x="3125787" y="2935287"/>
                  <a:pt x="3363118" y="2905918"/>
                  <a:pt x="3600450" y="2876550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9" grpId="0"/>
      <p:bldP spid="700" grpId="0"/>
      <p:bldP spid="701" grpId="0"/>
      <p:bldP spid="702" grpId="0"/>
      <p:bldP spid="703" grpId="0"/>
      <p:bldP spid="704" grpId="0"/>
      <p:bldP spid="727" grpId="0" animBg="1"/>
      <p:bldP spid="728" grpId="0" animBg="1"/>
      <p:bldP spid="729" grpId="0" animBg="1"/>
      <p:bldP spid="730" grpId="0" animBg="1"/>
      <p:bldP spid="731" grpId="0" animBg="1"/>
      <p:bldP spid="732" grpId="0" animBg="1"/>
      <p:bldP spid="7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1520" y="332656"/>
                <a:ext cx="8496944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 smtClean="0"/>
                  <a:t>Example</a:t>
                </a:r>
              </a:p>
              <a:p>
                <a:r>
                  <a:rPr lang="en-GB" sz="2000" dirty="0" smtClean="0"/>
                  <a:t>A function is defined as </a:t>
                </a:r>
              </a:p>
              <a:p>
                <a:r>
                  <a:rPr lang="en-GB" sz="2000" dirty="0"/>
                  <a:t> </a:t>
                </a:r>
                <a:r>
                  <a:rPr lang="en-GB" sz="2000" dirty="0" smtClean="0"/>
                  <a:t>		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𝑓</m:t>
                    </m:r>
                    <m:r>
                      <a:rPr lang="en-GB" sz="2000" i="1" dirty="0" smtClean="0">
                        <a:latin typeface="Cambria Math"/>
                      </a:rPr>
                      <m:t>(</m:t>
                    </m:r>
                    <m:r>
                      <a:rPr lang="en-GB" sz="2000" i="1" dirty="0" smtClean="0">
                        <a:latin typeface="Cambria Math"/>
                      </a:rPr>
                      <m:t>𝑥</m:t>
                    </m:r>
                    <m:r>
                      <a:rPr lang="en-GB" sz="2000" i="1" dirty="0" smtClean="0">
                        <a:latin typeface="Cambria Math"/>
                      </a:rPr>
                      <m:t>) = </m:t>
                    </m:r>
                    <m:r>
                      <a:rPr lang="en-GB" sz="2000" i="1" dirty="0" smtClean="0">
                        <a:latin typeface="Cambria Math"/>
                      </a:rPr>
                      <m:t>𝑥</m:t>
                    </m:r>
                    <m:r>
                      <a:rPr lang="en-GB" sz="2000" i="1" baseline="30000" dirty="0" smtClean="0">
                        <a:latin typeface="Cambria Math"/>
                      </a:rPr>
                      <m:t>2</m:t>
                    </m:r>
                  </m:oMath>
                </a14:m>
                <a:r>
                  <a:rPr lang="en-GB" sz="2000" dirty="0" smtClean="0"/>
                  <a:t>	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0≤</m:t>
                    </m:r>
                    <m:r>
                      <a:rPr lang="en-GB" sz="2000" i="1" dirty="0" smtClean="0">
                        <a:latin typeface="Cambria Math"/>
                      </a:rPr>
                      <m:t>𝑥</m:t>
                    </m:r>
                    <m:r>
                      <a:rPr lang="en-GB" sz="2000" i="1" dirty="0" smtClean="0">
                        <a:latin typeface="Cambria Math"/>
                      </a:rPr>
                      <m:t>&lt;1</m:t>
                    </m:r>
                  </m:oMath>
                </a14:m>
                <a:endParaRPr lang="en-GB" sz="2000" dirty="0" smtClean="0"/>
              </a:p>
              <a:p>
                <a:r>
                  <a:rPr lang="en-GB" sz="2000" dirty="0"/>
                  <a:t>	</a:t>
                </a:r>
                <a:r>
                  <a:rPr lang="en-GB" sz="2000" dirty="0" smtClean="0"/>
                  <a:t>		       </a:t>
                </a:r>
                <a14:m>
                  <m:oMath xmlns:m="http://schemas.openxmlformats.org/officeDocument/2006/math">
                    <m:r>
                      <a:rPr lang="en-GB" sz="2000" b="0" i="0" dirty="0" smtClean="0">
                        <a:latin typeface="Cambria Math"/>
                      </a:rPr>
                      <m:t>    </m:t>
                    </m:r>
                    <m:r>
                      <a:rPr lang="en-GB" sz="2000" i="1" dirty="0" smtClean="0">
                        <a:latin typeface="Cambria Math"/>
                      </a:rPr>
                      <m:t>= 3</m:t>
                    </m:r>
                    <m:r>
                      <a:rPr lang="en-GB" sz="2000" i="1" dirty="0" smtClean="0">
                        <a:latin typeface="Cambria Math"/>
                      </a:rPr>
                      <m:t>𝑥</m:t>
                    </m:r>
                    <m:r>
                      <a:rPr lang="en-GB" sz="2000" i="1" dirty="0" smtClean="0">
                        <a:latin typeface="Cambria Math"/>
                      </a:rPr>
                      <m:t>−2 </m:t>
                    </m:r>
                  </m:oMath>
                </a14:m>
                <a:r>
                  <a:rPr lang="en-GB" sz="2000" dirty="0" smtClean="0"/>
                  <a:t>	             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1≤</m:t>
                    </m:r>
                    <m:r>
                      <a:rPr lang="en-GB" sz="2000" i="1" dirty="0" smtClean="0">
                        <a:latin typeface="Cambria Math"/>
                      </a:rPr>
                      <m:t>𝑥</m:t>
                    </m:r>
                    <m:r>
                      <a:rPr lang="en-GB" sz="2000" i="1" dirty="0" smtClean="0">
                        <a:latin typeface="Cambria Math"/>
                      </a:rPr>
                      <m:t>&lt;2</m:t>
                    </m:r>
                  </m:oMath>
                </a14:m>
                <a:endParaRPr lang="en-GB" sz="2000" dirty="0" smtClean="0"/>
              </a:p>
              <a:p>
                <a:r>
                  <a:rPr lang="en-GB" sz="2000" dirty="0"/>
                  <a:t>	</a:t>
                </a:r>
                <a:r>
                  <a:rPr lang="en-GB" sz="2000" dirty="0" smtClean="0"/>
                  <a:t>		       </a:t>
                </a:r>
                <a14:m>
                  <m:oMath xmlns:m="http://schemas.openxmlformats.org/officeDocument/2006/math">
                    <m:r>
                      <a:rPr lang="en-GB" sz="2000" b="0" i="0" dirty="0" smtClean="0">
                        <a:latin typeface="Cambria Math"/>
                      </a:rPr>
                      <m:t>    </m:t>
                    </m:r>
                    <m:r>
                      <a:rPr lang="en-GB" sz="2000" i="1" dirty="0" smtClean="0">
                        <a:latin typeface="Cambria Math"/>
                      </a:rPr>
                      <m:t>= 6−</m:t>
                    </m:r>
                    <m:r>
                      <a:rPr lang="en-GB" sz="200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sz="2000" dirty="0" smtClean="0"/>
                  <a:t>                 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2≤</m:t>
                    </m:r>
                    <m:r>
                      <a:rPr lang="en-GB" sz="2000" i="1" dirty="0" smtClean="0">
                        <a:latin typeface="Cambria Math"/>
                      </a:rPr>
                      <m:t>𝑥</m:t>
                    </m:r>
                    <m:r>
                      <a:rPr lang="en-GB" sz="2000" i="1" dirty="0" smtClean="0">
                        <a:latin typeface="Cambria Math"/>
                      </a:rPr>
                      <m:t>&lt;6</m:t>
                    </m:r>
                  </m:oMath>
                </a14:m>
                <a:endParaRPr lang="en-GB" sz="2000" dirty="0" smtClean="0"/>
              </a:p>
              <a:p>
                <a:r>
                  <a:rPr lang="en-GB" sz="2000" dirty="0" smtClean="0"/>
                  <a:t>Draw the graph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𝑓</m:t>
                    </m:r>
                    <m:r>
                      <a:rPr lang="en-GB" sz="2000" i="1" dirty="0" smtClean="0">
                        <a:latin typeface="Cambria Math"/>
                      </a:rPr>
                      <m:t>(</m:t>
                    </m:r>
                    <m:r>
                      <a:rPr lang="en-GB" sz="2000" i="1" dirty="0" smtClean="0">
                        <a:latin typeface="Cambria Math"/>
                      </a:rPr>
                      <m:t>𝑥</m:t>
                    </m:r>
                    <m:r>
                      <a:rPr lang="en-GB" sz="200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GB" sz="2000" dirty="0" smtClean="0"/>
                  <a:t> on a grid for values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sz="2000" dirty="0" smtClean="0"/>
                  <a:t> from 0 to 6.</a:t>
                </a:r>
                <a:endParaRPr lang="en-GB" sz="2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32656"/>
                <a:ext cx="8496944" cy="1938992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717" t="-1572" b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68" name="Group 1267"/>
          <p:cNvGrpSpPr/>
          <p:nvPr/>
        </p:nvGrpSpPr>
        <p:grpSpPr>
          <a:xfrm>
            <a:off x="1403648" y="2852936"/>
            <a:ext cx="5766048" cy="2879378"/>
            <a:chOff x="1979712" y="2996952"/>
            <a:chExt cx="5766048" cy="2879378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1979712" y="2996952"/>
              <a:ext cx="725488" cy="719138"/>
              <a:chOff x="2260" y="1134"/>
              <a:chExt cx="1142" cy="1134"/>
            </a:xfrm>
          </p:grpSpPr>
          <p:sp>
            <p:nvSpPr>
              <p:cNvPr id="4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555" name="Group 554"/>
            <p:cNvGrpSpPr>
              <a:grpSpLocks/>
            </p:cNvGrpSpPr>
            <p:nvPr/>
          </p:nvGrpSpPr>
          <p:grpSpPr bwMode="auto">
            <a:xfrm>
              <a:off x="2699792" y="2996952"/>
              <a:ext cx="725488" cy="719138"/>
              <a:chOff x="2260" y="1134"/>
              <a:chExt cx="1142" cy="1134"/>
            </a:xfrm>
          </p:grpSpPr>
          <p:sp>
            <p:nvSpPr>
              <p:cNvPr id="556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7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8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9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0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1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2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3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4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5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6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7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8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9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0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1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2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3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4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5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6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7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578" name="Group 577"/>
            <p:cNvGrpSpPr>
              <a:grpSpLocks/>
            </p:cNvGrpSpPr>
            <p:nvPr/>
          </p:nvGrpSpPr>
          <p:grpSpPr bwMode="auto">
            <a:xfrm>
              <a:off x="3419872" y="2996952"/>
              <a:ext cx="725488" cy="719138"/>
              <a:chOff x="2260" y="1134"/>
              <a:chExt cx="1142" cy="1134"/>
            </a:xfrm>
          </p:grpSpPr>
          <p:sp>
            <p:nvSpPr>
              <p:cNvPr id="579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0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1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2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3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4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5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6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7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8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9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0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1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2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3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4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5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6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7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8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9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0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601" name="Group 600"/>
            <p:cNvGrpSpPr>
              <a:grpSpLocks/>
            </p:cNvGrpSpPr>
            <p:nvPr/>
          </p:nvGrpSpPr>
          <p:grpSpPr bwMode="auto">
            <a:xfrm>
              <a:off x="4139952" y="2996952"/>
              <a:ext cx="725488" cy="719138"/>
              <a:chOff x="2260" y="1134"/>
              <a:chExt cx="1142" cy="1134"/>
            </a:xfrm>
          </p:grpSpPr>
          <p:sp>
            <p:nvSpPr>
              <p:cNvPr id="602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3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4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5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6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7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8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9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0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1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2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3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4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5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6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7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8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9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0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1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2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3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624" name="Group 623"/>
            <p:cNvGrpSpPr>
              <a:grpSpLocks/>
            </p:cNvGrpSpPr>
            <p:nvPr/>
          </p:nvGrpSpPr>
          <p:grpSpPr bwMode="auto">
            <a:xfrm>
              <a:off x="4860032" y="2996952"/>
              <a:ext cx="725488" cy="719138"/>
              <a:chOff x="2260" y="1134"/>
              <a:chExt cx="1142" cy="1134"/>
            </a:xfrm>
          </p:grpSpPr>
          <p:sp>
            <p:nvSpPr>
              <p:cNvPr id="625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6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7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8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9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0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1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2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3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4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5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6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7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8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9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0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1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2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3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4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5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6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647" name="Group 646"/>
            <p:cNvGrpSpPr>
              <a:grpSpLocks/>
            </p:cNvGrpSpPr>
            <p:nvPr/>
          </p:nvGrpSpPr>
          <p:grpSpPr bwMode="auto">
            <a:xfrm>
              <a:off x="5580112" y="2996952"/>
              <a:ext cx="725488" cy="719138"/>
              <a:chOff x="2260" y="1134"/>
              <a:chExt cx="1142" cy="1134"/>
            </a:xfrm>
          </p:grpSpPr>
          <p:sp>
            <p:nvSpPr>
              <p:cNvPr id="648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9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0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1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2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3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4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5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6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7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8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9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0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1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2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3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4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5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6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7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8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9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670" name="Group 669"/>
            <p:cNvGrpSpPr>
              <a:grpSpLocks/>
            </p:cNvGrpSpPr>
            <p:nvPr/>
          </p:nvGrpSpPr>
          <p:grpSpPr bwMode="auto">
            <a:xfrm>
              <a:off x="6300192" y="2996952"/>
              <a:ext cx="725488" cy="719138"/>
              <a:chOff x="2260" y="1134"/>
              <a:chExt cx="1142" cy="1134"/>
            </a:xfrm>
          </p:grpSpPr>
          <p:sp>
            <p:nvSpPr>
              <p:cNvPr id="671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2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3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4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5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6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7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8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9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0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1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2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3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4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5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6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7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8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9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0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1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2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693" name="Group 692"/>
            <p:cNvGrpSpPr>
              <a:grpSpLocks/>
            </p:cNvGrpSpPr>
            <p:nvPr/>
          </p:nvGrpSpPr>
          <p:grpSpPr bwMode="auto">
            <a:xfrm>
              <a:off x="7020272" y="2996952"/>
              <a:ext cx="725488" cy="719138"/>
              <a:chOff x="2260" y="1134"/>
              <a:chExt cx="1142" cy="1134"/>
            </a:xfrm>
          </p:grpSpPr>
          <p:sp>
            <p:nvSpPr>
              <p:cNvPr id="694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5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6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7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8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9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0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1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2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3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4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5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6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7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8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9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0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1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2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3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4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5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716" name="Group 715"/>
            <p:cNvGrpSpPr>
              <a:grpSpLocks/>
            </p:cNvGrpSpPr>
            <p:nvPr/>
          </p:nvGrpSpPr>
          <p:grpSpPr bwMode="auto">
            <a:xfrm>
              <a:off x="1979712" y="3717032"/>
              <a:ext cx="725488" cy="719138"/>
              <a:chOff x="2260" y="1134"/>
              <a:chExt cx="1142" cy="1134"/>
            </a:xfrm>
          </p:grpSpPr>
          <p:sp>
            <p:nvSpPr>
              <p:cNvPr id="717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8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9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0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1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2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3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4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5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6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7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8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9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0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1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2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3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4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5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6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7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8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739" name="Group 738"/>
            <p:cNvGrpSpPr>
              <a:grpSpLocks/>
            </p:cNvGrpSpPr>
            <p:nvPr/>
          </p:nvGrpSpPr>
          <p:grpSpPr bwMode="auto">
            <a:xfrm>
              <a:off x="2699792" y="3717032"/>
              <a:ext cx="725488" cy="719138"/>
              <a:chOff x="2260" y="1134"/>
              <a:chExt cx="1142" cy="1134"/>
            </a:xfrm>
          </p:grpSpPr>
          <p:sp>
            <p:nvSpPr>
              <p:cNvPr id="740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1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2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3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4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5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6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7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8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9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0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1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2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3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4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5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6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7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8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9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60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61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762" name="Group 761"/>
            <p:cNvGrpSpPr>
              <a:grpSpLocks/>
            </p:cNvGrpSpPr>
            <p:nvPr/>
          </p:nvGrpSpPr>
          <p:grpSpPr bwMode="auto">
            <a:xfrm>
              <a:off x="3419872" y="3717032"/>
              <a:ext cx="725488" cy="719138"/>
              <a:chOff x="2260" y="1134"/>
              <a:chExt cx="1142" cy="1134"/>
            </a:xfrm>
          </p:grpSpPr>
          <p:sp>
            <p:nvSpPr>
              <p:cNvPr id="763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64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65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66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67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68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69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70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71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72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73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74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75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76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77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78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79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80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81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82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83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84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785" name="Group 784"/>
            <p:cNvGrpSpPr>
              <a:grpSpLocks/>
            </p:cNvGrpSpPr>
            <p:nvPr/>
          </p:nvGrpSpPr>
          <p:grpSpPr bwMode="auto">
            <a:xfrm>
              <a:off x="4139952" y="3717032"/>
              <a:ext cx="725488" cy="719138"/>
              <a:chOff x="2260" y="1134"/>
              <a:chExt cx="1142" cy="1134"/>
            </a:xfrm>
          </p:grpSpPr>
          <p:sp>
            <p:nvSpPr>
              <p:cNvPr id="786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87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88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89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90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91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92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93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94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95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96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97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98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99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00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01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02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03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04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05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06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07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808" name="Group 807"/>
            <p:cNvGrpSpPr>
              <a:grpSpLocks/>
            </p:cNvGrpSpPr>
            <p:nvPr/>
          </p:nvGrpSpPr>
          <p:grpSpPr bwMode="auto">
            <a:xfrm>
              <a:off x="4860032" y="3717032"/>
              <a:ext cx="725488" cy="719138"/>
              <a:chOff x="2260" y="1134"/>
              <a:chExt cx="1142" cy="1134"/>
            </a:xfrm>
          </p:grpSpPr>
          <p:sp>
            <p:nvSpPr>
              <p:cNvPr id="809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10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11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12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13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14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15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16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17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18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19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20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21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22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23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24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25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26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27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28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29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30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831" name="Group 830"/>
            <p:cNvGrpSpPr>
              <a:grpSpLocks/>
            </p:cNvGrpSpPr>
            <p:nvPr/>
          </p:nvGrpSpPr>
          <p:grpSpPr bwMode="auto">
            <a:xfrm>
              <a:off x="5580112" y="3717032"/>
              <a:ext cx="725488" cy="719138"/>
              <a:chOff x="2260" y="1134"/>
              <a:chExt cx="1142" cy="1134"/>
            </a:xfrm>
          </p:grpSpPr>
          <p:sp>
            <p:nvSpPr>
              <p:cNvPr id="832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33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34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35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36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37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38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39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40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41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42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43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44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45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46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47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48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49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50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51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52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53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854" name="Group 853"/>
            <p:cNvGrpSpPr>
              <a:grpSpLocks/>
            </p:cNvGrpSpPr>
            <p:nvPr/>
          </p:nvGrpSpPr>
          <p:grpSpPr bwMode="auto">
            <a:xfrm>
              <a:off x="6300192" y="3717032"/>
              <a:ext cx="725488" cy="719138"/>
              <a:chOff x="2260" y="1134"/>
              <a:chExt cx="1142" cy="1134"/>
            </a:xfrm>
          </p:grpSpPr>
          <p:sp>
            <p:nvSpPr>
              <p:cNvPr id="855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56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57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58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59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60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61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62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63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64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65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66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67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68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69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70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71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72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73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74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75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76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877" name="Group 876"/>
            <p:cNvGrpSpPr>
              <a:grpSpLocks/>
            </p:cNvGrpSpPr>
            <p:nvPr/>
          </p:nvGrpSpPr>
          <p:grpSpPr bwMode="auto">
            <a:xfrm>
              <a:off x="7020272" y="3717032"/>
              <a:ext cx="725488" cy="719138"/>
              <a:chOff x="2260" y="1134"/>
              <a:chExt cx="1142" cy="1134"/>
            </a:xfrm>
          </p:grpSpPr>
          <p:sp>
            <p:nvSpPr>
              <p:cNvPr id="878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79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80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81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82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83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84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85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86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87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88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89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90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91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92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93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94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95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96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97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98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99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900" name="Group 899"/>
            <p:cNvGrpSpPr>
              <a:grpSpLocks/>
            </p:cNvGrpSpPr>
            <p:nvPr/>
          </p:nvGrpSpPr>
          <p:grpSpPr bwMode="auto">
            <a:xfrm>
              <a:off x="1979712" y="4437112"/>
              <a:ext cx="725488" cy="719138"/>
              <a:chOff x="2260" y="1134"/>
              <a:chExt cx="1142" cy="1134"/>
            </a:xfrm>
          </p:grpSpPr>
          <p:sp>
            <p:nvSpPr>
              <p:cNvPr id="901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02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03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04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05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06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07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08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09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10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11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12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13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14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15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16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17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18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19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0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1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2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923" name="Group 922"/>
            <p:cNvGrpSpPr>
              <a:grpSpLocks/>
            </p:cNvGrpSpPr>
            <p:nvPr/>
          </p:nvGrpSpPr>
          <p:grpSpPr bwMode="auto">
            <a:xfrm>
              <a:off x="2699792" y="4437112"/>
              <a:ext cx="725488" cy="719138"/>
              <a:chOff x="2260" y="1134"/>
              <a:chExt cx="1142" cy="1134"/>
            </a:xfrm>
          </p:grpSpPr>
          <p:sp>
            <p:nvSpPr>
              <p:cNvPr id="924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5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6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7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8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9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0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1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2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3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4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5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6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7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8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9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40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41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42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43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44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45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946" name="Group 945"/>
            <p:cNvGrpSpPr>
              <a:grpSpLocks/>
            </p:cNvGrpSpPr>
            <p:nvPr/>
          </p:nvGrpSpPr>
          <p:grpSpPr bwMode="auto">
            <a:xfrm>
              <a:off x="3419872" y="4437112"/>
              <a:ext cx="725488" cy="719138"/>
              <a:chOff x="2260" y="1134"/>
              <a:chExt cx="1142" cy="1134"/>
            </a:xfrm>
          </p:grpSpPr>
          <p:sp>
            <p:nvSpPr>
              <p:cNvPr id="947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48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49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50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51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52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53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54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55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56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57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58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59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60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61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62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63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64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65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66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67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68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969" name="Group 968"/>
            <p:cNvGrpSpPr>
              <a:grpSpLocks/>
            </p:cNvGrpSpPr>
            <p:nvPr/>
          </p:nvGrpSpPr>
          <p:grpSpPr bwMode="auto">
            <a:xfrm>
              <a:off x="4139952" y="4437112"/>
              <a:ext cx="725488" cy="719138"/>
              <a:chOff x="2260" y="1134"/>
              <a:chExt cx="1142" cy="1134"/>
            </a:xfrm>
          </p:grpSpPr>
          <p:sp>
            <p:nvSpPr>
              <p:cNvPr id="970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71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72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73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74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75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76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77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78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79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80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81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82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83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84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85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86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87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88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89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90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91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992" name="Group 991"/>
            <p:cNvGrpSpPr>
              <a:grpSpLocks/>
            </p:cNvGrpSpPr>
            <p:nvPr/>
          </p:nvGrpSpPr>
          <p:grpSpPr bwMode="auto">
            <a:xfrm>
              <a:off x="4860032" y="4437112"/>
              <a:ext cx="725488" cy="719138"/>
              <a:chOff x="2260" y="1134"/>
              <a:chExt cx="1142" cy="1134"/>
            </a:xfrm>
          </p:grpSpPr>
          <p:sp>
            <p:nvSpPr>
              <p:cNvPr id="993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94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95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96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97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98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99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0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1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2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3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4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5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6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7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8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9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10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11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12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13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14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015" name="Group 1014"/>
            <p:cNvGrpSpPr>
              <a:grpSpLocks/>
            </p:cNvGrpSpPr>
            <p:nvPr/>
          </p:nvGrpSpPr>
          <p:grpSpPr bwMode="auto">
            <a:xfrm>
              <a:off x="5580112" y="4437112"/>
              <a:ext cx="725488" cy="719138"/>
              <a:chOff x="2260" y="1134"/>
              <a:chExt cx="1142" cy="1134"/>
            </a:xfrm>
          </p:grpSpPr>
          <p:sp>
            <p:nvSpPr>
              <p:cNvPr id="1016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17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18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19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0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1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2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3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4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5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6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7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8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9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30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31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32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33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34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35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36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37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038" name="Group 1037"/>
            <p:cNvGrpSpPr>
              <a:grpSpLocks/>
            </p:cNvGrpSpPr>
            <p:nvPr/>
          </p:nvGrpSpPr>
          <p:grpSpPr bwMode="auto">
            <a:xfrm>
              <a:off x="6300192" y="4437112"/>
              <a:ext cx="725488" cy="719138"/>
              <a:chOff x="2260" y="1134"/>
              <a:chExt cx="1142" cy="1134"/>
            </a:xfrm>
          </p:grpSpPr>
          <p:sp>
            <p:nvSpPr>
              <p:cNvPr id="1039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40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41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42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43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44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45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46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47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48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49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50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51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52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53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54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55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56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57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58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59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60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061" name="Group 1060"/>
            <p:cNvGrpSpPr>
              <a:grpSpLocks/>
            </p:cNvGrpSpPr>
            <p:nvPr/>
          </p:nvGrpSpPr>
          <p:grpSpPr bwMode="auto">
            <a:xfrm>
              <a:off x="7020272" y="4437112"/>
              <a:ext cx="725488" cy="719138"/>
              <a:chOff x="2260" y="1134"/>
              <a:chExt cx="1142" cy="1134"/>
            </a:xfrm>
          </p:grpSpPr>
          <p:sp>
            <p:nvSpPr>
              <p:cNvPr id="1062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63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64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65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66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67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68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69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70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71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72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73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74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75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76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77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78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79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80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81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82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83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084" name="Group 1083"/>
            <p:cNvGrpSpPr>
              <a:grpSpLocks/>
            </p:cNvGrpSpPr>
            <p:nvPr/>
          </p:nvGrpSpPr>
          <p:grpSpPr bwMode="auto">
            <a:xfrm>
              <a:off x="1979712" y="5157192"/>
              <a:ext cx="725488" cy="719138"/>
              <a:chOff x="2260" y="1134"/>
              <a:chExt cx="1142" cy="1134"/>
            </a:xfrm>
          </p:grpSpPr>
          <p:sp>
            <p:nvSpPr>
              <p:cNvPr id="1085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86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87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88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89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90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91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92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93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94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95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96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97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98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99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00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01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02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03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04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05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06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107" name="Group 1106"/>
            <p:cNvGrpSpPr>
              <a:grpSpLocks/>
            </p:cNvGrpSpPr>
            <p:nvPr/>
          </p:nvGrpSpPr>
          <p:grpSpPr bwMode="auto">
            <a:xfrm>
              <a:off x="2699792" y="5157192"/>
              <a:ext cx="725488" cy="719138"/>
              <a:chOff x="2260" y="1134"/>
              <a:chExt cx="1142" cy="1134"/>
            </a:xfrm>
          </p:grpSpPr>
          <p:sp>
            <p:nvSpPr>
              <p:cNvPr id="1108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09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10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11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12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13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14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15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16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17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18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19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20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21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22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23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24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25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26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27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28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29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130" name="Group 1129"/>
            <p:cNvGrpSpPr>
              <a:grpSpLocks/>
            </p:cNvGrpSpPr>
            <p:nvPr/>
          </p:nvGrpSpPr>
          <p:grpSpPr bwMode="auto">
            <a:xfrm>
              <a:off x="3419872" y="5157192"/>
              <a:ext cx="725488" cy="719138"/>
              <a:chOff x="2260" y="1134"/>
              <a:chExt cx="1142" cy="1134"/>
            </a:xfrm>
          </p:grpSpPr>
          <p:sp>
            <p:nvSpPr>
              <p:cNvPr id="1131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32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33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34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35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36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37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38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39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40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41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42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43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44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45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46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47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48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49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50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51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52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153" name="Group 1152"/>
            <p:cNvGrpSpPr>
              <a:grpSpLocks/>
            </p:cNvGrpSpPr>
            <p:nvPr/>
          </p:nvGrpSpPr>
          <p:grpSpPr bwMode="auto">
            <a:xfrm>
              <a:off x="4139952" y="5157192"/>
              <a:ext cx="725488" cy="719138"/>
              <a:chOff x="2260" y="1134"/>
              <a:chExt cx="1142" cy="1134"/>
            </a:xfrm>
          </p:grpSpPr>
          <p:sp>
            <p:nvSpPr>
              <p:cNvPr id="1154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55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56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57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58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59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60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61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62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63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64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65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66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67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68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69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70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71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72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73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74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75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176" name="Group 1175"/>
            <p:cNvGrpSpPr>
              <a:grpSpLocks/>
            </p:cNvGrpSpPr>
            <p:nvPr/>
          </p:nvGrpSpPr>
          <p:grpSpPr bwMode="auto">
            <a:xfrm>
              <a:off x="4860032" y="5157192"/>
              <a:ext cx="725488" cy="719138"/>
              <a:chOff x="2260" y="1134"/>
              <a:chExt cx="1142" cy="1134"/>
            </a:xfrm>
          </p:grpSpPr>
          <p:sp>
            <p:nvSpPr>
              <p:cNvPr id="1177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78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79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80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81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82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83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84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85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86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87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88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89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90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91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92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93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94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95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96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97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98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199" name="Group 1198"/>
            <p:cNvGrpSpPr>
              <a:grpSpLocks/>
            </p:cNvGrpSpPr>
            <p:nvPr/>
          </p:nvGrpSpPr>
          <p:grpSpPr bwMode="auto">
            <a:xfrm>
              <a:off x="5580112" y="5157192"/>
              <a:ext cx="725488" cy="719138"/>
              <a:chOff x="2260" y="1134"/>
              <a:chExt cx="1142" cy="1134"/>
            </a:xfrm>
          </p:grpSpPr>
          <p:sp>
            <p:nvSpPr>
              <p:cNvPr id="1200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01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02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03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04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05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06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07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08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09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10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11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12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13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14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15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16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17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18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19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20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21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222" name="Group 1221"/>
            <p:cNvGrpSpPr>
              <a:grpSpLocks/>
            </p:cNvGrpSpPr>
            <p:nvPr/>
          </p:nvGrpSpPr>
          <p:grpSpPr bwMode="auto">
            <a:xfrm>
              <a:off x="6300192" y="5157192"/>
              <a:ext cx="725488" cy="719138"/>
              <a:chOff x="2260" y="1134"/>
              <a:chExt cx="1142" cy="1134"/>
            </a:xfrm>
          </p:grpSpPr>
          <p:sp>
            <p:nvSpPr>
              <p:cNvPr id="1223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24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25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26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27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28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29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30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31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32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33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34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35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36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37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38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39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40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41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42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43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44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245" name="Group 1244"/>
            <p:cNvGrpSpPr>
              <a:grpSpLocks/>
            </p:cNvGrpSpPr>
            <p:nvPr/>
          </p:nvGrpSpPr>
          <p:grpSpPr bwMode="auto">
            <a:xfrm>
              <a:off x="7020272" y="5157192"/>
              <a:ext cx="725488" cy="719138"/>
              <a:chOff x="2260" y="1134"/>
              <a:chExt cx="1142" cy="1134"/>
            </a:xfrm>
          </p:grpSpPr>
          <p:sp>
            <p:nvSpPr>
              <p:cNvPr id="1246" name="Line 3"/>
              <p:cNvSpPr>
                <a:spLocks noChangeShapeType="1"/>
              </p:cNvSpPr>
              <p:nvPr/>
            </p:nvSpPr>
            <p:spPr bwMode="auto">
              <a:xfrm>
                <a:off x="2268" y="1243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47" name="Line 4"/>
              <p:cNvSpPr>
                <a:spLocks noChangeShapeType="1"/>
              </p:cNvSpPr>
              <p:nvPr/>
            </p:nvSpPr>
            <p:spPr bwMode="auto">
              <a:xfrm>
                <a:off x="2268" y="1356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48" name="Line 5"/>
              <p:cNvSpPr>
                <a:spLocks noChangeShapeType="1"/>
              </p:cNvSpPr>
              <p:nvPr/>
            </p:nvSpPr>
            <p:spPr bwMode="auto">
              <a:xfrm>
                <a:off x="2268" y="1469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49" name="Line 6"/>
              <p:cNvSpPr>
                <a:spLocks noChangeShapeType="1"/>
              </p:cNvSpPr>
              <p:nvPr/>
            </p:nvSpPr>
            <p:spPr bwMode="auto">
              <a:xfrm>
                <a:off x="2268" y="1582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50" name="Line 7"/>
              <p:cNvSpPr>
                <a:spLocks noChangeShapeType="1"/>
              </p:cNvSpPr>
              <p:nvPr/>
            </p:nvSpPr>
            <p:spPr bwMode="auto">
              <a:xfrm>
                <a:off x="2268" y="1808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51" name="Line 8"/>
              <p:cNvSpPr>
                <a:spLocks noChangeShapeType="1"/>
              </p:cNvSpPr>
              <p:nvPr/>
            </p:nvSpPr>
            <p:spPr bwMode="auto">
              <a:xfrm>
                <a:off x="2268" y="1921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52" name="Line 9"/>
              <p:cNvSpPr>
                <a:spLocks noChangeShapeType="1"/>
              </p:cNvSpPr>
              <p:nvPr/>
            </p:nvSpPr>
            <p:spPr bwMode="auto">
              <a:xfrm>
                <a:off x="2268" y="2034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53" name="Line 10"/>
              <p:cNvSpPr>
                <a:spLocks noChangeShapeType="1"/>
              </p:cNvSpPr>
              <p:nvPr/>
            </p:nvSpPr>
            <p:spPr bwMode="auto">
              <a:xfrm>
                <a:off x="2268" y="2147"/>
                <a:ext cx="1134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54" name="Line 11"/>
              <p:cNvSpPr>
                <a:spLocks noChangeShapeType="1"/>
              </p:cNvSpPr>
              <p:nvPr/>
            </p:nvSpPr>
            <p:spPr bwMode="auto">
              <a:xfrm>
                <a:off x="226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55" name="Line 12"/>
              <p:cNvSpPr>
                <a:spLocks noChangeShapeType="1"/>
              </p:cNvSpPr>
              <p:nvPr/>
            </p:nvSpPr>
            <p:spPr bwMode="auto">
              <a:xfrm>
                <a:off x="2373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56" name="Line 13"/>
              <p:cNvSpPr>
                <a:spLocks noChangeShapeType="1"/>
              </p:cNvSpPr>
              <p:nvPr/>
            </p:nvSpPr>
            <p:spPr bwMode="auto">
              <a:xfrm>
                <a:off x="2486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57" name="Line 14"/>
              <p:cNvSpPr>
                <a:spLocks noChangeShapeType="1"/>
              </p:cNvSpPr>
              <p:nvPr/>
            </p:nvSpPr>
            <p:spPr bwMode="auto">
              <a:xfrm>
                <a:off x="2599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58" name="Line 15"/>
              <p:cNvSpPr>
                <a:spLocks noChangeShapeType="1"/>
              </p:cNvSpPr>
              <p:nvPr/>
            </p:nvSpPr>
            <p:spPr bwMode="auto">
              <a:xfrm>
                <a:off x="2712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59" name="Line 16"/>
              <p:cNvSpPr>
                <a:spLocks noChangeShapeType="1"/>
              </p:cNvSpPr>
              <p:nvPr/>
            </p:nvSpPr>
            <p:spPr bwMode="auto">
              <a:xfrm>
                <a:off x="2825" y="1134"/>
                <a:ext cx="0" cy="11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60" name="Line 17"/>
              <p:cNvSpPr>
                <a:spLocks noChangeShapeType="1"/>
              </p:cNvSpPr>
              <p:nvPr/>
            </p:nvSpPr>
            <p:spPr bwMode="auto">
              <a:xfrm>
                <a:off x="2938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61" name="Line 18"/>
              <p:cNvSpPr>
                <a:spLocks noChangeShapeType="1"/>
              </p:cNvSpPr>
              <p:nvPr/>
            </p:nvSpPr>
            <p:spPr bwMode="auto">
              <a:xfrm>
                <a:off x="3051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62" name="Line 19"/>
              <p:cNvSpPr>
                <a:spLocks noChangeShapeType="1"/>
              </p:cNvSpPr>
              <p:nvPr/>
            </p:nvSpPr>
            <p:spPr bwMode="auto">
              <a:xfrm>
                <a:off x="3164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63" name="Line 20"/>
              <p:cNvSpPr>
                <a:spLocks noChangeShapeType="1"/>
              </p:cNvSpPr>
              <p:nvPr/>
            </p:nvSpPr>
            <p:spPr bwMode="auto">
              <a:xfrm>
                <a:off x="3277" y="1134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64" name="Line 21"/>
              <p:cNvSpPr>
                <a:spLocks noChangeShapeType="1"/>
              </p:cNvSpPr>
              <p:nvPr/>
            </p:nvSpPr>
            <p:spPr bwMode="auto">
              <a:xfrm>
                <a:off x="3390" y="1134"/>
                <a:ext cx="0" cy="113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65" name="Line 22"/>
              <p:cNvSpPr>
                <a:spLocks noChangeShapeType="1"/>
              </p:cNvSpPr>
              <p:nvPr/>
            </p:nvSpPr>
            <p:spPr bwMode="auto">
              <a:xfrm>
                <a:off x="2268" y="1134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66" name="Line 23"/>
              <p:cNvSpPr>
                <a:spLocks noChangeShapeType="1"/>
              </p:cNvSpPr>
              <p:nvPr/>
            </p:nvSpPr>
            <p:spPr bwMode="auto">
              <a:xfrm>
                <a:off x="2260" y="2268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67" name="Line 24"/>
              <p:cNvSpPr>
                <a:spLocks noChangeShapeType="1"/>
              </p:cNvSpPr>
              <p:nvPr/>
            </p:nvSpPr>
            <p:spPr bwMode="auto">
              <a:xfrm>
                <a:off x="2268" y="1695"/>
                <a:ext cx="113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cxnSp>
        <p:nvCxnSpPr>
          <p:cNvPr id="1270" name="Straight Arrow Connector 1269"/>
          <p:cNvCxnSpPr>
            <a:stCxn id="1105" idx="0"/>
          </p:cNvCxnSpPr>
          <p:nvPr/>
        </p:nvCxnSpPr>
        <p:spPr>
          <a:xfrm flipV="1">
            <a:off x="1403648" y="2636912"/>
            <a:ext cx="0" cy="30954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72" name="Straight Arrow Connector 1271"/>
          <p:cNvCxnSpPr>
            <a:endCxn id="1266" idx="1"/>
          </p:cNvCxnSpPr>
          <p:nvPr/>
        </p:nvCxnSpPr>
        <p:spPr>
          <a:xfrm flipV="1">
            <a:off x="1403648" y="5732315"/>
            <a:ext cx="5760966" cy="94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73" name="TextBox 1272"/>
          <p:cNvSpPr txBox="1"/>
          <p:nvPr/>
        </p:nvSpPr>
        <p:spPr>
          <a:xfrm>
            <a:off x="1187624" y="57332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1274" name="TextBox 1273"/>
          <p:cNvSpPr txBox="1"/>
          <p:nvPr/>
        </p:nvSpPr>
        <p:spPr>
          <a:xfrm>
            <a:off x="1907704" y="57332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1275" name="TextBox 1274"/>
          <p:cNvSpPr txBox="1"/>
          <p:nvPr/>
        </p:nvSpPr>
        <p:spPr>
          <a:xfrm>
            <a:off x="2627784" y="57332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1276" name="TextBox 1275"/>
          <p:cNvSpPr txBox="1"/>
          <p:nvPr/>
        </p:nvSpPr>
        <p:spPr>
          <a:xfrm>
            <a:off x="3347864" y="57332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</a:t>
            </a:r>
          </a:p>
        </p:txBody>
      </p:sp>
      <p:sp>
        <p:nvSpPr>
          <p:cNvPr id="1277" name="TextBox 1276"/>
          <p:cNvSpPr txBox="1"/>
          <p:nvPr/>
        </p:nvSpPr>
        <p:spPr>
          <a:xfrm>
            <a:off x="4067944" y="57332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4</a:t>
            </a:r>
          </a:p>
        </p:txBody>
      </p:sp>
      <p:sp>
        <p:nvSpPr>
          <p:cNvPr id="1278" name="TextBox 1277"/>
          <p:cNvSpPr txBox="1"/>
          <p:nvPr/>
        </p:nvSpPr>
        <p:spPr>
          <a:xfrm>
            <a:off x="4788024" y="57332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5</a:t>
            </a:r>
          </a:p>
        </p:txBody>
      </p:sp>
      <p:sp>
        <p:nvSpPr>
          <p:cNvPr id="1279" name="TextBox 1278"/>
          <p:cNvSpPr txBox="1"/>
          <p:nvPr/>
        </p:nvSpPr>
        <p:spPr>
          <a:xfrm>
            <a:off x="5508104" y="57332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6</a:t>
            </a:r>
          </a:p>
        </p:txBody>
      </p:sp>
      <p:sp>
        <p:nvSpPr>
          <p:cNvPr id="1280" name="TextBox 1279"/>
          <p:cNvSpPr txBox="1"/>
          <p:nvPr/>
        </p:nvSpPr>
        <p:spPr>
          <a:xfrm>
            <a:off x="6228184" y="57332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81" name="TextBox 1280"/>
              <p:cNvSpPr txBox="1"/>
              <p:nvPr/>
            </p:nvSpPr>
            <p:spPr>
              <a:xfrm>
                <a:off x="6948264" y="5733256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81" name="TextBox 12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5733256"/>
                <a:ext cx="432048" cy="36933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2" name="TextBox 1281"/>
              <p:cNvSpPr txBox="1"/>
              <p:nvPr/>
            </p:nvSpPr>
            <p:spPr>
              <a:xfrm>
                <a:off x="971600" y="2492896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82" name="TextBox 12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2492896"/>
                <a:ext cx="432048" cy="369332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83" name="TextBox 1282"/>
          <p:cNvSpPr txBox="1"/>
          <p:nvPr/>
        </p:nvSpPr>
        <p:spPr>
          <a:xfrm>
            <a:off x="971600" y="48598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284" name="TextBox 1283"/>
          <p:cNvSpPr txBox="1"/>
          <p:nvPr/>
        </p:nvSpPr>
        <p:spPr>
          <a:xfrm>
            <a:off x="971600" y="41490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285" name="TextBox 1284"/>
          <p:cNvSpPr txBox="1"/>
          <p:nvPr/>
        </p:nvSpPr>
        <p:spPr>
          <a:xfrm>
            <a:off x="971600" y="34382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287" name="Arc 1286"/>
          <p:cNvSpPr/>
          <p:nvPr/>
        </p:nvSpPr>
        <p:spPr>
          <a:xfrm flipV="1">
            <a:off x="683568" y="4293096"/>
            <a:ext cx="1440160" cy="1440160"/>
          </a:xfrm>
          <a:prstGeom prst="arc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89" name="Straight Connector 1288"/>
          <p:cNvCxnSpPr>
            <a:stCxn id="1287" idx="2"/>
            <a:endCxn id="598" idx="0"/>
          </p:cNvCxnSpPr>
          <p:nvPr/>
        </p:nvCxnSpPr>
        <p:spPr>
          <a:xfrm flipV="1">
            <a:off x="2123728" y="2852936"/>
            <a:ext cx="725162" cy="216024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93" name="Straight Connector 1292"/>
          <p:cNvCxnSpPr>
            <a:stCxn id="587" idx="0"/>
            <a:endCxn id="1279" idx="0"/>
          </p:cNvCxnSpPr>
          <p:nvPr/>
        </p:nvCxnSpPr>
        <p:spPr>
          <a:xfrm>
            <a:off x="2843808" y="2852936"/>
            <a:ext cx="2880320" cy="288032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</TotalTime>
  <Words>515</Words>
  <Application>Microsoft Office PowerPoint</Application>
  <PresentationFormat>On-screen Show (4:3)</PresentationFormat>
  <Paragraphs>221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Equation</vt:lpstr>
      <vt:lpstr>“eff” of x</vt:lpstr>
      <vt:lpstr>Graphs of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“eff” of x</dc:title>
  <dc:creator>Administrator</dc:creator>
  <cp:lastModifiedBy>S.Cooper</cp:lastModifiedBy>
  <cp:revision>58</cp:revision>
  <cp:lastPrinted>2014-06-25T09:22:56Z</cp:lastPrinted>
  <dcterms:created xsi:type="dcterms:W3CDTF">2012-02-01T16:32:57Z</dcterms:created>
  <dcterms:modified xsi:type="dcterms:W3CDTF">2014-06-26T12:23:57Z</dcterms:modified>
</cp:coreProperties>
</file>