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74" r:id="rId6"/>
    <p:sldId id="275" r:id="rId7"/>
    <p:sldId id="281" r:id="rId8"/>
    <p:sldId id="269" r:id="rId9"/>
    <p:sldId id="271" r:id="rId10"/>
    <p:sldId id="276" r:id="rId11"/>
    <p:sldId id="277" r:id="rId12"/>
    <p:sldId id="278" r:id="rId13"/>
    <p:sldId id="279" r:id="rId14"/>
    <p:sldId id="280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5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0153-0AF2-44C9-A9FB-06CBBA90C48A}" type="datetimeFigureOut">
              <a:rPr lang="en-GB" smtClean="0"/>
              <a:pPr/>
              <a:t>25/06/2014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8FF6-5C67-46D2-835D-6A2F3F71B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0153-0AF2-44C9-A9FB-06CBBA90C48A}" type="datetimeFigureOut">
              <a:rPr lang="en-GB" smtClean="0"/>
              <a:pPr/>
              <a:t>25/06/2014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8FF6-5C67-46D2-835D-6A2F3F71B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0153-0AF2-44C9-A9FB-06CBBA90C48A}" type="datetimeFigureOut">
              <a:rPr lang="en-GB" smtClean="0"/>
              <a:pPr/>
              <a:t>25/06/2014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8FF6-5C67-46D2-835D-6A2F3F71B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0153-0AF2-44C9-A9FB-06CBBA90C48A}" type="datetimeFigureOut">
              <a:rPr lang="en-GB" smtClean="0"/>
              <a:pPr/>
              <a:t>25/06/2014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8FF6-5C67-46D2-835D-6A2F3F71B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0153-0AF2-44C9-A9FB-06CBBA90C48A}" type="datetimeFigureOut">
              <a:rPr lang="en-GB" smtClean="0"/>
              <a:pPr/>
              <a:t>25/06/2014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8FF6-5C67-46D2-835D-6A2F3F71B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0153-0AF2-44C9-A9FB-06CBBA90C48A}" type="datetimeFigureOut">
              <a:rPr lang="en-GB" smtClean="0"/>
              <a:pPr/>
              <a:t>25/06/2014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8FF6-5C67-46D2-835D-6A2F3F71B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0153-0AF2-44C9-A9FB-06CBBA90C48A}" type="datetimeFigureOut">
              <a:rPr lang="en-GB" smtClean="0"/>
              <a:pPr/>
              <a:t>25/06/2014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8FF6-5C67-46D2-835D-6A2F3F71B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0153-0AF2-44C9-A9FB-06CBBA90C48A}" type="datetimeFigureOut">
              <a:rPr lang="en-GB" smtClean="0"/>
              <a:pPr/>
              <a:t>25/06/2014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8FF6-5C67-46D2-835D-6A2F3F71B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0153-0AF2-44C9-A9FB-06CBBA90C48A}" type="datetimeFigureOut">
              <a:rPr lang="en-GB" smtClean="0"/>
              <a:pPr/>
              <a:t>25/06/2014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8FF6-5C67-46D2-835D-6A2F3F71B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0153-0AF2-44C9-A9FB-06CBBA90C48A}" type="datetimeFigureOut">
              <a:rPr lang="en-GB" smtClean="0"/>
              <a:pPr/>
              <a:t>25/06/2014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8FF6-5C67-46D2-835D-6A2F3F71B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0153-0AF2-44C9-A9FB-06CBBA90C48A}" type="datetimeFigureOut">
              <a:rPr lang="en-GB" smtClean="0"/>
              <a:pPr/>
              <a:t>25/06/2014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8FF6-5C67-46D2-835D-6A2F3F71B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E0153-0AF2-44C9-A9FB-06CBBA90C48A}" type="datetimeFigureOut">
              <a:rPr lang="en-GB" smtClean="0"/>
              <a:pPr/>
              <a:t>25/06/2014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98FF6-5C67-46D2-835D-6A2F3F71B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10.png"/><Relationship Id="rId4" Type="http://schemas.openxmlformats.org/officeDocument/2006/relationships/image" Target="../media/image1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“</a:t>
            </a:r>
            <a:r>
              <a:rPr lang="en-GB" i="1" dirty="0" err="1" smtClean="0"/>
              <a:t>eff</a:t>
            </a:r>
            <a:r>
              <a:rPr lang="en-GB" dirty="0" smtClean="0"/>
              <a:t>” of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GB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12E96024-C0FA-4E21-BE76-31DE7AFFD234}" type="datetime2">
              <a:rPr lang="en-GB" smtClean="0"/>
              <a:pPr/>
              <a:t>Wednesday, 25 June 2014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09433" y="272955"/>
                <a:ext cx="3917804" cy="9671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000" dirty="0" smtClean="0"/>
                  <a:t>3. Given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latin typeface="Cambria Math"/>
                      </a:rPr>
                      <m:t>=4</m:t>
                    </m:r>
                    <m:r>
                      <a:rPr lang="en-GB" sz="2000" b="0" i="1" smtClean="0">
                        <a:latin typeface="Cambria Math"/>
                      </a:rPr>
                      <m:t>𝑥</m:t>
                    </m:r>
                    <m:r>
                      <a:rPr lang="en-GB" sz="2000" b="0" i="1" smtClean="0">
                        <a:latin typeface="Cambria Math"/>
                      </a:rPr>
                      <m:t>−5</m:t>
                    </m:r>
                    <m:r>
                      <a:rPr lang="en-GB" sz="2000" b="0" i="0" smtClean="0">
                        <a:latin typeface="Cambria Math"/>
                      </a:rPr>
                      <m:t>.</m:t>
                    </m:r>
                  </m:oMath>
                </a14:m>
                <a:endParaRPr lang="en-GB" sz="2000" b="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000" dirty="0" smtClean="0"/>
                  <a:t>   Obtain an expression for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/>
                          </a:rPr>
                          <m:t>+1</m:t>
                        </m:r>
                      </m:e>
                    </m:d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33" y="272955"/>
                <a:ext cx="3917804" cy="967188"/>
              </a:xfrm>
              <a:prstGeom prst="rect">
                <a:avLst/>
              </a:prstGeom>
              <a:blipFill rotWithShape="1">
                <a:blip r:embed="rId2"/>
                <a:stretch>
                  <a:fillRect l="-1555" b="-10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5279143" y="2671128"/>
                <a:ext cx="13341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</a:rPr>
                            <m:t>𝑥</m:t>
                          </m:r>
                          <m:r>
                            <a:rPr lang="en-GB" i="1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9143" y="2671128"/>
                <a:ext cx="1334148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6613291" y="3056383"/>
            <a:ext cx="212127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09433" y="3318680"/>
                <a:ext cx="3930691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000" dirty="0" smtClean="0"/>
                  <a:t>4. Given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−2</m:t>
                    </m:r>
                    <m:r>
                      <a:rPr lang="en-GB" sz="2000" b="0" i="1" smtClean="0">
                        <a:latin typeface="Cambria Math"/>
                      </a:rPr>
                      <m:t>𝑥</m:t>
                    </m:r>
                    <m:r>
                      <a:rPr lang="en-GB" sz="2000" b="0" i="0" smtClean="0">
                        <a:latin typeface="Cambria Math"/>
                      </a:rPr>
                      <m:t>+1.</m:t>
                    </m:r>
                  </m:oMath>
                </a14:m>
                <a:endParaRPr lang="en-GB" sz="2000" b="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000" dirty="0" smtClean="0"/>
                  <a:t>   Obtain an expression for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/>
                          </a:rPr>
                          <m:t>−2</m:t>
                        </m:r>
                      </m:e>
                    </m:d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33" y="3318680"/>
                <a:ext cx="3930691" cy="1015663"/>
              </a:xfrm>
              <a:prstGeom prst="rect">
                <a:avLst/>
              </a:prstGeom>
              <a:blipFill rotWithShape="1">
                <a:blip r:embed="rId4"/>
                <a:stretch>
                  <a:fillRect l="-1550" b="-47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5279143" y="5826035"/>
                <a:ext cx="13458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GB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9143" y="5826035"/>
                <a:ext cx="1345818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6613291" y="6211290"/>
            <a:ext cx="212127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989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14149" y="423081"/>
                <a:ext cx="5929187" cy="41996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000" dirty="0" smtClean="0"/>
                  <a:t>5. Given that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latin typeface="Cambria Math"/>
                      </a:rPr>
                      <m:t>=4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+3</m:t>
                    </m:r>
                    <m:r>
                      <a:rPr lang="en-GB" sz="2000" b="0" i="1" smtClean="0">
                        <a:latin typeface="Cambria Math"/>
                      </a:rPr>
                      <m:t>𝑥</m:t>
                    </m:r>
                    <m:r>
                      <a:rPr lang="en-GB" sz="2000" b="0" i="1" smtClean="0">
                        <a:latin typeface="Cambria Math"/>
                      </a:rPr>
                      <m:t>−2</m:t>
                    </m:r>
                  </m:oMath>
                </a14:m>
                <a:r>
                  <a:rPr lang="en-GB" sz="2000" dirty="0" smtClean="0"/>
                  <a:t>, solve the equation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000" dirty="0" smtClean="0"/>
                  <a:t>(a)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latin typeface="Cambria Math"/>
                      </a:rPr>
                      <m:t>=5</m:t>
                    </m:r>
                  </m:oMath>
                </a14:m>
                <a:endParaRPr lang="en-GB" sz="2000" dirty="0" smtClean="0"/>
              </a:p>
              <a:p>
                <a:pPr>
                  <a:lnSpc>
                    <a:spcPct val="150000"/>
                  </a:lnSpc>
                </a:pPr>
                <a:endParaRPr lang="en-GB" sz="2000" dirty="0" smtClean="0"/>
              </a:p>
              <a:p>
                <a:pPr>
                  <a:lnSpc>
                    <a:spcPct val="150000"/>
                  </a:lnSpc>
                </a:pPr>
                <a:endParaRPr lang="en-GB" sz="2000" dirty="0"/>
              </a:p>
              <a:p>
                <a:pPr>
                  <a:lnSpc>
                    <a:spcPct val="150000"/>
                  </a:lnSpc>
                </a:pPr>
                <a:endParaRPr lang="en-GB" sz="2000" dirty="0" smtClean="0"/>
              </a:p>
              <a:p>
                <a:pPr>
                  <a:lnSpc>
                    <a:spcPct val="150000"/>
                  </a:lnSpc>
                </a:pPr>
                <a:endParaRPr lang="en-GB" sz="2000" dirty="0"/>
              </a:p>
              <a:p>
                <a:pPr>
                  <a:lnSpc>
                    <a:spcPct val="150000"/>
                  </a:lnSpc>
                </a:pPr>
                <a:endParaRPr lang="en-GB" sz="200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000" dirty="0" smtClean="0"/>
                  <a:t>(b)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GB" sz="2000" i="1">
                        <a:latin typeface="Cambria Math"/>
                      </a:rPr>
                      <m:t>=</m:t>
                    </m:r>
                    <m:r>
                      <a:rPr lang="en-GB" sz="2000" b="0" i="1" smtClean="0">
                        <a:latin typeface="Cambria Math"/>
                      </a:rPr>
                      <m:t>3</m:t>
                    </m:r>
                    <m:r>
                      <a:rPr lang="en-GB" sz="2000" b="0" i="1" smtClean="0">
                        <a:latin typeface="Cambria Math"/>
                      </a:rPr>
                      <m:t>𝑎</m:t>
                    </m:r>
                  </m:oMath>
                </a14:m>
                <a:endParaRPr lang="en-GB" sz="2000" dirty="0"/>
              </a:p>
              <a:p>
                <a:pPr>
                  <a:lnSpc>
                    <a:spcPct val="150000"/>
                  </a:lnSpc>
                </a:pPr>
                <a:endParaRPr lang="en-GB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49" y="423081"/>
                <a:ext cx="5929187" cy="4199611"/>
              </a:xfrm>
              <a:prstGeom prst="rect">
                <a:avLst/>
              </a:prstGeom>
              <a:blipFill rotWithShape="1">
                <a:blip r:embed="rId2"/>
                <a:stretch>
                  <a:fillRect l="-1132" r="-3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7169624" y="3564341"/>
            <a:ext cx="122829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762645" y="3195009"/>
                <a:ext cx="605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𝑥</m:t>
                      </m:r>
                      <m:r>
                        <a:rPr lang="en-GB" i="1" dirty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2645" y="3195009"/>
                <a:ext cx="60523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7169624" y="6309815"/>
            <a:ext cx="122829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762645" y="5940483"/>
                <a:ext cx="6086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𝑎</m:t>
                      </m:r>
                      <m:r>
                        <a:rPr lang="en-GB" i="1" dirty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2645" y="5940483"/>
                <a:ext cx="608693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5787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68490" y="313899"/>
                <a:ext cx="776557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000" dirty="0" smtClean="0"/>
                  <a:t>6. Given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latin typeface="Cambria Math"/>
                      </a:rPr>
                      <m:t>=2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−</m:t>
                    </m:r>
                    <m:r>
                      <a:rPr lang="en-GB" sz="2000" b="0" i="1" smtClean="0">
                        <a:latin typeface="Cambria Math"/>
                      </a:rPr>
                      <m:t>𝑥</m:t>
                    </m:r>
                    <m:r>
                      <a:rPr lang="en-GB" sz="2000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en-GB" sz="2000" dirty="0" smtClean="0"/>
                  <a:t> solve the equation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GB" sz="2000" dirty="0"/>
                  <a:t> </a:t>
                </a:r>
                <a:r>
                  <a:rPr lang="en-GB" sz="2000" dirty="0" smtClean="0"/>
                  <a:t>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GB" sz="2000" b="0" i="1" smtClean="0">
                        <a:latin typeface="Cambria Math"/>
                      </a:rPr>
                      <m:t>=</m:t>
                    </m:r>
                    <m:r>
                      <a:rPr lang="en-GB" sz="2000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GB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  <m:r>
                          <a:rPr lang="en-GB" sz="2000" i="1"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90" y="313899"/>
                <a:ext cx="7765576" cy="1015663"/>
              </a:xfrm>
              <a:prstGeom prst="rect">
                <a:avLst/>
              </a:prstGeom>
              <a:blipFill rotWithShape="1">
                <a:blip r:embed="rId2"/>
                <a:stretch>
                  <a:fillRect l="-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7573052" y="5054221"/>
            <a:ext cx="122829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166073" y="4684889"/>
                <a:ext cx="6086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𝑎</m:t>
                      </m:r>
                      <m:r>
                        <a:rPr lang="en-GB" i="1" dirty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6073" y="4684889"/>
                <a:ext cx="608693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320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95785" y="368490"/>
                <a:ext cx="801123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000" dirty="0" smtClean="0"/>
                  <a:t>7. Given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+2</m:t>
                    </m:r>
                    <m:r>
                      <a:rPr lang="en-GB" sz="2000" b="0" i="1" smtClean="0">
                        <a:latin typeface="Cambria Math"/>
                      </a:rPr>
                      <m:t>𝑥</m:t>
                    </m:r>
                    <m:r>
                      <a:rPr lang="en-GB" sz="2000" b="0" i="1" smtClean="0">
                        <a:latin typeface="Cambria Math"/>
                      </a:rPr>
                      <m:t>−3</m:t>
                    </m:r>
                  </m:oMath>
                </a14:m>
                <a:r>
                  <a:rPr lang="en-GB" sz="2000" dirty="0" smtClean="0"/>
                  <a:t>   solve the equation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GB" sz="2000" i="1">
                          <a:latin typeface="Cambria Math"/>
                        </a:rPr>
                        <m:t>=</m:t>
                      </m:r>
                      <m:r>
                        <a:rPr lang="en-GB" sz="20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85" y="368490"/>
                <a:ext cx="8011236" cy="1015663"/>
              </a:xfrm>
              <a:prstGeom prst="rect">
                <a:avLst/>
              </a:prstGeom>
              <a:blipFill rotWithShape="1">
                <a:blip r:embed="rId2"/>
                <a:stretch>
                  <a:fillRect l="-8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7381254" y="5543266"/>
            <a:ext cx="122829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974275" y="5173934"/>
                <a:ext cx="605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𝑥</m:t>
                      </m:r>
                      <m:r>
                        <a:rPr lang="en-GB" i="1" dirty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4275" y="5173934"/>
                <a:ext cx="60523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5174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13899" y="341194"/>
                <a:ext cx="7506268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000" dirty="0" smtClean="0"/>
                  <a:t>8. The functions f and g are defined as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2000" b="0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/>
                        </a:rPr>
                        <m:t>=</m:t>
                      </m:r>
                      <m:r>
                        <a:rPr lang="en-GB" sz="2000" b="0" i="1" smtClean="0">
                          <a:latin typeface="Cambria Math"/>
                        </a:rPr>
                        <m:t>𝑐𝑥</m:t>
                      </m:r>
                      <m:r>
                        <a:rPr lang="en-GB" sz="2000" b="0" i="1" smtClean="0">
                          <a:latin typeface="Cambria Math"/>
                        </a:rPr>
                        <m:t>−7</m:t>
                      </m:r>
                    </m:oMath>
                  </m:oMathPara>
                </a14:m>
                <a:endParaRPr lang="en-GB" sz="200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000" dirty="0"/>
                  <a:t> </a:t>
                </a:r>
                <a:r>
                  <a:rPr lang="en-GB" sz="2000" dirty="0" smtClean="0"/>
                  <a:t>  Given that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en-GB" sz="2000" b="0" i="1" smtClean="0">
                        <a:latin typeface="Cambria Math"/>
                      </a:rPr>
                      <m:t>=</m:t>
                    </m:r>
                    <m:r>
                      <a:rPr lang="en-GB" sz="20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e>
                    </m:d>
                  </m:oMath>
                </a14:m>
                <a:r>
                  <a:rPr lang="en-GB" sz="2000" dirty="0" smtClean="0"/>
                  <a:t> find the value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𝑐</m:t>
                    </m:r>
                  </m:oMath>
                </a14:m>
                <a:endParaRPr lang="en-GB" sz="2000" dirty="0" smtClean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899" y="341194"/>
                <a:ext cx="7506268" cy="1938992"/>
              </a:xfrm>
              <a:prstGeom prst="rect">
                <a:avLst/>
              </a:prstGeom>
              <a:blipFill rotWithShape="1">
                <a:blip r:embed="rId2"/>
                <a:stretch>
                  <a:fillRect l="-812" b="-22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7381254" y="6007289"/>
            <a:ext cx="122829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974275" y="5637957"/>
                <a:ext cx="5879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𝑐</m:t>
                      </m:r>
                      <m:r>
                        <a:rPr lang="en-GB" i="1" dirty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4275" y="5637957"/>
                <a:ext cx="58791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3140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88640"/>
            <a:ext cx="8280920" cy="647477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latin typeface="Verdana" pitchFamily="34" charset="0"/>
              </a:rPr>
              <a:t>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1" name="Rectangle 3"/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467544" y="1052736"/>
                <a:ext cx="8352928" cy="504056"/>
              </a:xfrm>
            </p:spPr>
            <p:txBody>
              <a:bodyPr>
                <a:normAutofit/>
              </a:bodyPr>
              <a:lstStyle/>
              <a:p>
                <a:pPr algn="l" eaLnBrk="1" hangingPunct="1"/>
                <a14:m>
                  <m:oMath xmlns:m="http://schemas.openxmlformats.org/officeDocument/2006/math">
                    <m:r>
                      <a:rPr lang="en-GB" sz="22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r>
                      <a:rPr lang="en-GB" sz="2200" i="1" dirty="0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GB" sz="22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GB" sz="2200" i="1" dirty="0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GB" sz="2200" dirty="0" smtClean="0">
                    <a:solidFill>
                      <a:schemeClr val="tx1"/>
                    </a:solidFill>
                  </a:rPr>
                  <a:t> which reads “</a:t>
                </a:r>
                <a:r>
                  <a:rPr lang="en-GB" sz="2200" dirty="0" err="1" smtClean="0">
                    <a:solidFill>
                      <a:schemeClr val="tx1"/>
                    </a:solidFill>
                  </a:rPr>
                  <a:t>eff</a:t>
                </a:r>
                <a:r>
                  <a:rPr lang="en-GB" sz="2200" dirty="0" smtClean="0">
                    <a:solidFill>
                      <a:schemeClr val="tx1"/>
                    </a:solidFill>
                  </a:rPr>
                  <a:t> of ex” is used to indicate a function of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endParaRPr lang="en-GB" sz="22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5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67544" y="1052736"/>
                <a:ext cx="8352928" cy="504056"/>
              </a:xfrm>
              <a:blipFill rotWithShape="1">
                <a:blip r:embed="rId2"/>
                <a:stretch>
                  <a:fillRect l="-511" t="-7317" b="-97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Text Box 4"/>
              <p:cNvSpPr txBox="1">
                <a:spLocks noChangeArrowheads="1"/>
              </p:cNvSpPr>
              <p:nvPr/>
            </p:nvSpPr>
            <p:spPr bwMode="auto">
              <a:xfrm>
                <a:off x="467544" y="1772816"/>
                <a:ext cx="7632700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200" dirty="0" smtClean="0"/>
                  <a:t>A function is simply an expression in terms of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2200" dirty="0" smtClean="0"/>
                  <a:t>.</a:t>
                </a:r>
                <a:endParaRPr lang="en-GB" sz="2200" dirty="0"/>
              </a:p>
            </p:txBody>
          </p:sp>
        </mc:Choice>
        <mc:Fallback xmlns="">
          <p:sp>
            <p:nvSpPr>
              <p:cNvPr id="2052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544" y="1772816"/>
                <a:ext cx="7632700" cy="430887"/>
              </a:xfrm>
              <a:prstGeom prst="rect">
                <a:avLst/>
              </a:prstGeom>
              <a:blipFill rotWithShape="1">
                <a:blip r:embed="rId3"/>
                <a:stretch>
                  <a:fillRect l="-1038" t="-8571" b="-2857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95536" y="2420888"/>
            <a:ext cx="79930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/>
              <a:t>Examples</a:t>
            </a:r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5"/>
              <p:cNvSpPr txBox="1">
                <a:spLocks noChangeArrowheads="1"/>
              </p:cNvSpPr>
              <p:nvPr/>
            </p:nvSpPr>
            <p:spPr bwMode="auto">
              <a:xfrm>
                <a:off x="467544" y="3068960"/>
                <a:ext cx="3168352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/>
                        </a:rPr>
                        <m:t>𝑓</m:t>
                      </m:r>
                      <m:r>
                        <a:rPr lang="en-GB" sz="2000" i="1" dirty="0" smtClean="0">
                          <a:latin typeface="Cambria Math"/>
                        </a:rPr>
                        <m:t>(</m:t>
                      </m:r>
                      <m:r>
                        <a:rPr lang="en-GB" sz="2000" i="1" dirty="0" smtClean="0">
                          <a:latin typeface="Cambria Math"/>
                        </a:rPr>
                        <m:t>𝑥</m:t>
                      </m:r>
                      <m:r>
                        <a:rPr lang="en-GB" sz="2000" i="1" dirty="0" smtClean="0">
                          <a:latin typeface="Cambria Math"/>
                        </a:rPr>
                        <m:t>) = 2</m:t>
                      </m:r>
                      <m:r>
                        <a:rPr lang="en-GB" sz="2000" i="1" dirty="0" smtClean="0">
                          <a:latin typeface="Cambria Math"/>
                        </a:rPr>
                        <m:t>𝑥</m:t>
                      </m:r>
                      <m:r>
                        <a:rPr lang="en-GB" sz="2000" i="1" baseline="30000" dirty="0" smtClean="0">
                          <a:latin typeface="Cambria Math"/>
                        </a:rPr>
                        <m:t>2</m:t>
                      </m:r>
                      <m:r>
                        <a:rPr lang="en-GB" sz="2000" i="1" dirty="0" smtClean="0">
                          <a:latin typeface="Cambria Math"/>
                        </a:rPr>
                        <m:t>−</m:t>
                      </m:r>
                      <m:r>
                        <a:rPr lang="en-GB" sz="2000" i="1" dirty="0" smtClean="0">
                          <a:latin typeface="Cambria Math"/>
                        </a:rPr>
                        <m:t>𝑥</m:t>
                      </m:r>
                      <m:r>
                        <a:rPr lang="en-GB" sz="2000" i="1" dirty="0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544" y="3068960"/>
                <a:ext cx="3168352" cy="40011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963" b="-1363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987824" y="3068960"/>
            <a:ext cx="30243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rgbClr val="FF0000"/>
                </a:solidFill>
              </a:rPr>
              <a:t>A quadratic function</a:t>
            </a:r>
            <a:endParaRPr lang="en-GB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5"/>
              <p:cNvSpPr txBox="1">
                <a:spLocks noChangeArrowheads="1"/>
              </p:cNvSpPr>
              <p:nvPr/>
            </p:nvSpPr>
            <p:spPr bwMode="auto">
              <a:xfrm>
                <a:off x="467544" y="3645024"/>
                <a:ext cx="288032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/>
                        </a:rPr>
                        <m:t>𝑓</m:t>
                      </m:r>
                      <m:r>
                        <a:rPr lang="en-GB" sz="2000" i="1" dirty="0" smtClean="0">
                          <a:latin typeface="Cambria Math"/>
                        </a:rPr>
                        <m:t>(</m:t>
                      </m:r>
                      <m:r>
                        <a:rPr lang="en-GB" sz="2000" i="1" dirty="0" smtClean="0">
                          <a:latin typeface="Cambria Math"/>
                        </a:rPr>
                        <m:t>𝑥</m:t>
                      </m:r>
                      <m:r>
                        <a:rPr lang="en-GB" sz="2000" i="1" dirty="0" smtClean="0">
                          <a:latin typeface="Cambria Math"/>
                        </a:rPr>
                        <m:t>) = 4</m:t>
                      </m:r>
                      <m:r>
                        <a:rPr lang="en-GB" sz="2000" i="1" dirty="0" smtClean="0">
                          <a:latin typeface="Cambria Math"/>
                        </a:rPr>
                        <m:t>𝑥</m:t>
                      </m:r>
                      <m:r>
                        <a:rPr lang="en-GB" sz="2000" i="1" dirty="0" smtClean="0">
                          <a:latin typeface="Cambria Math"/>
                        </a:rPr>
                        <m:t>−5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8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544" y="3645024"/>
                <a:ext cx="2880320" cy="40011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1059" b="-1363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987824" y="3645024"/>
            <a:ext cx="30243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rgbClr val="FF0000"/>
                </a:solidFill>
              </a:rPr>
              <a:t>A linear function</a:t>
            </a:r>
            <a:endParaRPr lang="en-GB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5"/>
              <p:cNvSpPr txBox="1">
                <a:spLocks noChangeArrowheads="1"/>
              </p:cNvSpPr>
              <p:nvPr/>
            </p:nvSpPr>
            <p:spPr bwMode="auto">
              <a:xfrm>
                <a:off x="467544" y="4181018"/>
                <a:ext cx="1728192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/>
                        </a:rPr>
                        <m:t>𝑓</m:t>
                      </m:r>
                      <m:r>
                        <a:rPr lang="en-GB" sz="2000" i="1" dirty="0" smtClean="0">
                          <a:latin typeface="Cambria Math"/>
                        </a:rPr>
                        <m:t>(</m:t>
                      </m:r>
                      <m:r>
                        <a:rPr lang="en-GB" sz="2000" i="1" dirty="0" smtClean="0">
                          <a:latin typeface="Cambria Math"/>
                        </a:rPr>
                        <m:t>𝑥</m:t>
                      </m:r>
                      <m:r>
                        <a:rPr lang="en-GB" sz="2000" i="1" dirty="0" smtClean="0">
                          <a:latin typeface="Cambria Math"/>
                        </a:rPr>
                        <m:t>) = </m:t>
                      </m:r>
                      <m:r>
                        <a:rPr lang="en-GB" sz="2000" i="1" dirty="0" err="1" smtClean="0">
                          <a:latin typeface="Cambria Math"/>
                        </a:rPr>
                        <m:t>𝑠𝑖𝑛𝑥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0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544" y="4181018"/>
                <a:ext cx="1728192" cy="400110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l="-1767" b="-1538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987824" y="4181018"/>
            <a:ext cx="30243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rgbClr val="FF0000"/>
                </a:solidFill>
              </a:rPr>
              <a:t>A trig function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/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3528" y="404664"/>
                <a:ext cx="8568952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000" u="sng" dirty="0" smtClean="0"/>
                  <a:t>Example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000" dirty="0" smtClean="0"/>
                  <a:t>Given  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20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2000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/>
                      </a:rPr>
                      <m:t>+2</m:t>
                    </m:r>
                    <m:r>
                      <a:rPr lang="en-GB" sz="2000" b="0" i="1" dirty="0" smtClean="0">
                        <a:latin typeface="Cambria Math"/>
                      </a:rPr>
                      <m:t>𝑥</m:t>
                    </m:r>
                    <m:r>
                      <a:rPr lang="en-GB" sz="2000" b="0" i="1" dirty="0" smtClean="0">
                        <a:latin typeface="Cambria Math"/>
                      </a:rPr>
                      <m:t>−5 </m:t>
                    </m:r>
                  </m:oMath>
                </a14:m>
                <a:r>
                  <a:rPr lang="en-GB" sz="2000" dirty="0" smtClean="0"/>
                  <a:t> obtain  (</a:t>
                </a:r>
                <a:r>
                  <a:rPr lang="en-GB" sz="2000" dirty="0" err="1" smtClean="0"/>
                  <a:t>i</a:t>
                </a:r>
                <a:r>
                  <a:rPr lang="en-GB" sz="2000" dirty="0" smtClean="0"/>
                  <a:t>) an expression for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𝑓</m:t>
                    </m:r>
                    <m:r>
                      <a:rPr lang="en-GB" sz="2000" i="1" dirty="0" smtClean="0">
                        <a:latin typeface="Cambria Math"/>
                      </a:rPr>
                      <m:t>(</m:t>
                    </m:r>
                    <m:r>
                      <a:rPr lang="en-GB" sz="2000" i="1" dirty="0" smtClean="0">
                        <a:latin typeface="Cambria Math"/>
                      </a:rPr>
                      <m:t>𝑎</m:t>
                    </m:r>
                    <m:r>
                      <a:rPr lang="en-GB" sz="2000" i="1" dirty="0" smtClean="0">
                        <a:latin typeface="Cambria Math"/>
                      </a:rPr>
                      <m:t>)</m:t>
                    </m:r>
                  </m:oMath>
                </a14:m>
                <a:endParaRPr lang="en-GB" sz="200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000" dirty="0" smtClean="0"/>
                  <a:t>				  (ii) the value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𝑓</m:t>
                    </m:r>
                    <m:r>
                      <a:rPr lang="en-GB" sz="2000" i="1" dirty="0" smtClean="0">
                        <a:latin typeface="Cambria Math"/>
                      </a:rPr>
                      <m:t>(4)</m:t>
                    </m:r>
                  </m:oMath>
                </a14:m>
                <a:endParaRPr lang="en-GB" sz="200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000" dirty="0" smtClean="0"/>
                  <a:t>				 (iii) the solutions of the equation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𝑓</m:t>
                    </m:r>
                    <m:r>
                      <a:rPr lang="en-GB" sz="2000" i="1" dirty="0" smtClean="0">
                        <a:latin typeface="Cambria Math"/>
                      </a:rPr>
                      <m:t>(</m:t>
                    </m:r>
                    <m:r>
                      <a:rPr lang="en-GB" sz="2000" i="1" dirty="0" smtClean="0">
                        <a:latin typeface="Cambria Math"/>
                      </a:rPr>
                      <m:t>𝑎</m:t>
                    </m:r>
                    <m:r>
                      <a:rPr lang="en-GB" sz="2000" i="1" dirty="0" smtClean="0">
                        <a:latin typeface="Cambria Math"/>
                      </a:rPr>
                      <m:t>) = 3</m:t>
                    </m:r>
                  </m:oMath>
                </a14:m>
                <a:r>
                  <a:rPr lang="en-GB" sz="2000" dirty="0" smtClean="0"/>
                  <a:t>.</a:t>
                </a:r>
                <a:endParaRPr lang="en-GB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04664"/>
                <a:ext cx="8568952" cy="193899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711" b="-22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83568" y="2492896"/>
                <a:ext cx="28488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000" dirty="0" smtClean="0"/>
                  <a:t>(i)   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2000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GB" sz="2000" i="1" dirty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GB" sz="2000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latin typeface="Cambria Math"/>
                      </a:rPr>
                      <m:t>+2</m:t>
                    </m:r>
                    <m:r>
                      <a:rPr lang="en-GB" sz="2000" b="0" i="1" dirty="0" smtClean="0">
                        <a:latin typeface="Cambria Math"/>
                      </a:rPr>
                      <m:t>𝑎</m:t>
                    </m:r>
                    <m:r>
                      <a:rPr lang="en-GB" sz="2000" i="1" dirty="0">
                        <a:latin typeface="Cambria Math"/>
                      </a:rPr>
                      <m:t>−5 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492896"/>
                <a:ext cx="2848857" cy="40011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2141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83568" y="3068960"/>
                <a:ext cx="310219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000" dirty="0" smtClean="0"/>
                  <a:t>(ii)   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2000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/>
                          </a:rPr>
                          <m:t>4</m:t>
                        </m:r>
                      </m:e>
                    </m:d>
                    <m:r>
                      <a:rPr lang="en-GB" sz="2000" i="1" dirty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n-GB" sz="2000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latin typeface="Cambria Math"/>
                      </a:rPr>
                      <m:t>+2</m:t>
                    </m:r>
                    <m:d>
                      <m:dPr>
                        <m:ctrlPr>
                          <a:rPr lang="en-GB" sz="20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/>
                          </a:rPr>
                          <m:t>4</m:t>
                        </m:r>
                      </m:e>
                    </m:d>
                    <m:r>
                      <a:rPr lang="en-GB" sz="2000" i="1" dirty="0">
                        <a:latin typeface="Cambria Math"/>
                      </a:rPr>
                      <m:t>−5 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068960"/>
                <a:ext cx="3102196" cy="40011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965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746402" y="3501008"/>
                <a:ext cx="174547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/>
                        </a:rPr>
                        <m:t>=</m:t>
                      </m:r>
                      <m:r>
                        <a:rPr lang="en-GB" sz="2000" b="0" i="1" dirty="0" smtClean="0">
                          <a:latin typeface="Cambria Math"/>
                        </a:rPr>
                        <m:t>16</m:t>
                      </m:r>
                      <m:r>
                        <a:rPr lang="en-GB" sz="2000" i="1" dirty="0">
                          <a:latin typeface="Cambria Math"/>
                        </a:rPr>
                        <m:t>+</m:t>
                      </m:r>
                      <m:r>
                        <a:rPr lang="en-GB" sz="2000" b="0" i="1" dirty="0" smtClean="0">
                          <a:latin typeface="Cambria Math"/>
                        </a:rPr>
                        <m:t>8</m:t>
                      </m:r>
                      <m:r>
                        <a:rPr lang="en-GB" sz="2000" i="1" dirty="0">
                          <a:latin typeface="Cambria Math"/>
                        </a:rPr>
                        <m:t>−5 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402" y="3501008"/>
                <a:ext cx="1745478" cy="40011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752726" y="3933056"/>
                <a:ext cx="84741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/>
                        </a:rPr>
                        <m:t>=</m:t>
                      </m:r>
                      <m:r>
                        <a:rPr lang="en-GB" sz="2000" b="0" i="1" dirty="0" smtClean="0">
                          <a:latin typeface="Cambria Math"/>
                        </a:rPr>
                        <m:t>19</m:t>
                      </m:r>
                      <m:r>
                        <a:rPr lang="en-GB" sz="2000" i="1" dirty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726" y="3933056"/>
                <a:ext cx="847411" cy="400110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1979712" y="2924944"/>
            <a:ext cx="144016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79712" y="4293096"/>
            <a:ext cx="504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11560" y="4581128"/>
                <a:ext cx="237321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000" dirty="0" smtClean="0"/>
                  <a:t>(iii)              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2000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GB" sz="2000" i="1" dirty="0">
                        <a:latin typeface="Cambria Math"/>
                      </a:rPr>
                      <m:t>=</m:t>
                    </m:r>
                    <m:r>
                      <a:rPr lang="en-GB" sz="2000" b="0" i="1" dirty="0" smtClean="0">
                        <a:latin typeface="Cambria Math"/>
                      </a:rPr>
                      <m:t>3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581128"/>
                <a:ext cx="2373214" cy="400110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l="-2564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971600" y="4941168"/>
                <a:ext cx="203549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000" i="1" dirty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2000" i="1" dirty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000" i="1" dirty="0">
                          <a:latin typeface="Cambria Math"/>
                        </a:rPr>
                        <m:t>+2</m:t>
                      </m:r>
                      <m:r>
                        <a:rPr lang="en-GB" sz="2000" i="1" dirty="0">
                          <a:latin typeface="Cambria Math"/>
                        </a:rPr>
                        <m:t>𝑎</m:t>
                      </m:r>
                      <m:r>
                        <a:rPr lang="en-GB" sz="2000" i="1" dirty="0">
                          <a:latin typeface="Cambria Math"/>
                        </a:rPr>
                        <m:t>−5=3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941168"/>
                <a:ext cx="2035494" cy="400110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971600" y="5333146"/>
                <a:ext cx="203549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000" i="1" dirty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2000" i="1" dirty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000" i="1" dirty="0">
                          <a:latin typeface="Cambria Math"/>
                        </a:rPr>
                        <m:t>+2</m:t>
                      </m:r>
                      <m:r>
                        <a:rPr lang="en-GB" sz="2000" i="1" dirty="0">
                          <a:latin typeface="Cambria Math"/>
                        </a:rPr>
                        <m:t>𝑎</m:t>
                      </m:r>
                      <m:r>
                        <a:rPr lang="en-GB" sz="2000" i="1" dirty="0">
                          <a:latin typeface="Cambria Math"/>
                        </a:rPr>
                        <m:t>−8=0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333146"/>
                <a:ext cx="2035494" cy="400110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971600" y="5725124"/>
                <a:ext cx="234160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b="0" i="1" dirty="0" smtClean="0">
                              <a:latin typeface="Cambria Math"/>
                            </a:rPr>
                            <m:t>𝑎</m:t>
                          </m:r>
                          <m:r>
                            <a:rPr lang="en-GB" sz="2000" b="0" i="1" dirty="0" smtClean="0">
                              <a:latin typeface="Cambria Math"/>
                            </a:rPr>
                            <m:t>+4</m:t>
                          </m:r>
                        </m:e>
                      </m:d>
                      <m:d>
                        <m:dPr>
                          <m:ctrlPr>
                            <a:rPr lang="en-GB" sz="2000" b="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b="0" i="1" dirty="0" smtClean="0">
                              <a:latin typeface="Cambria Math"/>
                            </a:rPr>
                            <m:t>𝑎</m:t>
                          </m:r>
                          <m:r>
                            <a:rPr lang="en-GB" sz="2000" b="0" i="1" dirty="0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GB" sz="2000" b="0" i="1" dirty="0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725124"/>
                <a:ext cx="2341603" cy="400110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139952" y="5805264"/>
                <a:ext cx="106118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/>
                        </a:rPr>
                        <m:t>𝑎</m:t>
                      </m:r>
                      <m:r>
                        <a:rPr lang="en-GB" sz="2000" b="0" i="1" dirty="0" smtClean="0"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5805264"/>
                <a:ext cx="1061188" cy="400110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436096" y="5805264"/>
                <a:ext cx="86882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/>
                        </a:rPr>
                        <m:t>𝑎</m:t>
                      </m:r>
                      <m:r>
                        <a:rPr lang="en-GB" sz="2000" b="0" i="1" dirty="0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5805264"/>
                <a:ext cx="868828" cy="400110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4211960" y="6165304"/>
            <a:ext cx="20882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1520" y="332656"/>
                <a:ext cx="8640960" cy="19953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000" u="sng" dirty="0" smtClean="0"/>
                  <a:t>Example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000" dirty="0" smtClean="0"/>
                  <a:t>Given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𝑓</m:t>
                    </m:r>
                    <m:r>
                      <a:rPr lang="en-GB" sz="2000" i="1" dirty="0" smtClean="0">
                        <a:latin typeface="Cambria Math"/>
                      </a:rPr>
                      <m:t>(</m:t>
                    </m:r>
                    <m:r>
                      <a:rPr lang="en-GB" sz="2000" i="1" dirty="0" smtClean="0">
                        <a:latin typeface="Cambria Math"/>
                      </a:rPr>
                      <m:t>𝑥</m:t>
                    </m:r>
                    <m:r>
                      <a:rPr lang="en-GB" sz="2000" i="1" dirty="0" smtClean="0">
                        <a:latin typeface="Cambria Math"/>
                      </a:rPr>
                      <m:t>) = 4 – 2</m:t>
                    </m:r>
                    <m:r>
                      <a:rPr lang="en-GB" sz="2000" i="1" dirty="0" smtClean="0">
                        <a:latin typeface="Cambria Math"/>
                      </a:rPr>
                      <m:t>𝑥</m:t>
                    </m:r>
                    <m:r>
                      <a:rPr lang="en-GB" sz="20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GB" sz="2000" dirty="0" smtClean="0"/>
                  <a:t>		</a:t>
                </a:r>
              </a:p>
              <a:p>
                <a:pPr marL="400050" indent="-400050">
                  <a:lnSpc>
                    <a:spcPct val="150000"/>
                  </a:lnSpc>
                  <a:buAutoNum type="romanLcParenBoth"/>
                </a:pPr>
                <a:r>
                  <a:rPr lang="en-GB" sz="2000" dirty="0" smtClean="0"/>
                  <a:t>Work out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𝑓</m:t>
                    </m:r>
                    <m:r>
                      <a:rPr lang="en-GB" sz="2000" i="1" dirty="0" smtClean="0">
                        <a:latin typeface="Cambria Math"/>
                      </a:rPr>
                      <m:t>(3)</m:t>
                    </m:r>
                  </m:oMath>
                </a14:m>
                <a:endParaRPr lang="en-GB" sz="2000" dirty="0" smtClean="0"/>
              </a:p>
              <a:p>
                <a:pPr marL="400050" indent="-400050">
                  <a:lnSpc>
                    <a:spcPct val="150000"/>
                  </a:lnSpc>
                  <a:buAutoNum type="romanLcParenBoth"/>
                </a:pPr>
                <a:r>
                  <a:rPr lang="en-GB" sz="2000" dirty="0" smtClean="0"/>
                  <a:t>Solve the equation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𝑓</m:t>
                    </m:r>
                    <m:r>
                      <a:rPr lang="en-GB" sz="2000" i="1" dirty="0" smtClean="0">
                        <a:latin typeface="Cambria Math"/>
                      </a:rPr>
                      <m:t>(</m:t>
                    </m:r>
                    <m:r>
                      <a:rPr lang="en-GB" sz="2000" i="1" dirty="0" smtClean="0">
                        <a:latin typeface="Cambria Math"/>
                      </a:rPr>
                      <m:t>𝑚</m:t>
                    </m:r>
                    <m:r>
                      <a:rPr lang="en-GB" sz="2000" i="1" dirty="0" smtClean="0">
                        <a:latin typeface="Cambria Math"/>
                      </a:rPr>
                      <m:t>) = 7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32656"/>
                <a:ext cx="8640960" cy="1995354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705" b="-21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67544" y="2636912"/>
                <a:ext cx="2677400" cy="437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000" dirty="0" smtClean="0"/>
                  <a:t>(i)     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/>
                      </a:rPr>
                      <m:t>𝑓</m:t>
                    </m:r>
                    <m:r>
                      <a:rPr lang="en-GB" sz="2000" i="1" dirty="0">
                        <a:latin typeface="Cambria Math"/>
                      </a:rPr>
                      <m:t>(3) = 4 – 2</m:t>
                    </m:r>
                    <m:d>
                      <m:dPr>
                        <m:ctrlPr>
                          <a:rPr lang="en-GB" sz="20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en-GB" sz="2000" i="1" dirty="0">
                        <a:latin typeface="Cambria Math"/>
                      </a:rPr>
                      <m:t> 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636912"/>
                <a:ext cx="2677400" cy="437684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2506" t="-1408" b="-253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625267" y="2996952"/>
                <a:ext cx="107452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/>
                        </a:rPr>
                        <m:t>= 4 –</m:t>
                      </m:r>
                      <m:r>
                        <a:rPr lang="en-GB" sz="2000" b="0" i="1" dirty="0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5267" y="2996952"/>
                <a:ext cx="1074525" cy="40011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615642" y="3275692"/>
                <a:ext cx="84099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/>
                        </a:rPr>
                        <m:t>=</m:t>
                      </m:r>
                      <m:r>
                        <a:rPr lang="en-GB" sz="2000" b="0" i="1" dirty="0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642" y="3275692"/>
                <a:ext cx="840999" cy="40011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1835696" y="3645024"/>
            <a:ext cx="504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95536" y="4077072"/>
                <a:ext cx="2321918" cy="505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000" dirty="0" smtClean="0"/>
                  <a:t>(ii)           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/>
                      </a:rPr>
                      <m:t>𝑓</m:t>
                    </m:r>
                    <m:r>
                      <a:rPr lang="en-GB" sz="2000" i="1" dirty="0">
                        <a:latin typeface="Cambria Math"/>
                      </a:rPr>
                      <m:t>(</m:t>
                    </m:r>
                    <m:r>
                      <a:rPr lang="en-GB" sz="2000" i="1" dirty="0">
                        <a:latin typeface="Cambria Math"/>
                      </a:rPr>
                      <m:t>𝑚</m:t>
                    </m:r>
                    <m:r>
                      <a:rPr lang="en-GB" sz="2000" i="1" dirty="0">
                        <a:latin typeface="Cambria Math"/>
                      </a:rPr>
                      <m:t>) = 7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077072"/>
                <a:ext cx="2321918" cy="505523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l="-2887" b="-204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128850" y="4437112"/>
                <a:ext cx="1642950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/>
                        </a:rPr>
                        <m:t>4−2</m:t>
                      </m:r>
                      <m:r>
                        <a:rPr lang="en-GB" sz="2000" b="0" i="1" dirty="0" smtClean="0">
                          <a:latin typeface="Cambria Math"/>
                        </a:rPr>
                        <m:t>𝑚</m:t>
                      </m:r>
                      <m:r>
                        <a:rPr lang="en-GB" sz="2000" i="1" dirty="0">
                          <a:latin typeface="Cambria Math"/>
                        </a:rPr>
                        <m:t> = 7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850" y="4437112"/>
                <a:ext cx="1642950" cy="553998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15616" y="4797152"/>
                <a:ext cx="1586845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/>
                        </a:rPr>
                        <m:t>4−7</m:t>
                      </m:r>
                      <m:r>
                        <a:rPr lang="en-GB" sz="2000" i="1" dirty="0">
                          <a:latin typeface="Cambria Math"/>
                        </a:rPr>
                        <m:t> =</m:t>
                      </m:r>
                      <m:r>
                        <a:rPr lang="en-GB" sz="2000" b="0" i="1" dirty="0" smtClean="0">
                          <a:latin typeface="Cambria Math"/>
                        </a:rPr>
                        <m:t>2</m:t>
                      </m:r>
                      <m:r>
                        <a:rPr lang="en-GB" sz="2000" b="0" i="1" dirty="0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797152"/>
                <a:ext cx="1586845" cy="553998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325504" y="5013176"/>
                <a:ext cx="1230272" cy="956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20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000" b="0" i="1" dirty="0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2000" i="1" dirty="0">
                          <a:latin typeface="Cambria Math"/>
                        </a:rPr>
                        <m:t> =</m:t>
                      </m:r>
                      <m:r>
                        <a:rPr lang="en-GB" sz="2000" b="0" i="1" dirty="0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504" y="5013176"/>
                <a:ext cx="1230272" cy="956609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1475656" y="5949280"/>
            <a:ext cx="100811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0251" y="409432"/>
                <a:ext cx="5184624" cy="21236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200" u="sng" dirty="0" smtClean="0"/>
                  <a:t>Example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𝑔</m:t>
                    </m:r>
                    <m:r>
                      <a:rPr lang="en-GB" sz="2200" i="1" dirty="0" smtClean="0">
                        <a:latin typeface="Cambria Math"/>
                      </a:rPr>
                      <m:t>(</m:t>
                    </m:r>
                    <m:r>
                      <a:rPr lang="en-GB" sz="2200" i="1" dirty="0" smtClean="0">
                        <a:latin typeface="Cambria Math"/>
                      </a:rPr>
                      <m:t>𝑥</m:t>
                    </m:r>
                    <m:r>
                      <a:rPr lang="en-GB" sz="2200" i="1" dirty="0" smtClean="0">
                        <a:latin typeface="Cambria Math"/>
                      </a:rPr>
                      <m:t>)=</m:t>
                    </m:r>
                    <m:r>
                      <a:rPr lang="en-GB" sz="2200" i="1" dirty="0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GB" sz="22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i="1" dirty="0" smtClean="0">
                        <a:latin typeface="Cambria Math"/>
                      </a:rPr>
                      <m:t>−3 </m:t>
                    </m:r>
                  </m:oMath>
                </a14:m>
                <a:r>
                  <a:rPr lang="en-GB" sz="2200" dirty="0" smtClean="0"/>
                  <a:t>for all values of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2200" dirty="0" smtClean="0"/>
                  <a:t>.</a:t>
                </a:r>
              </a:p>
              <a:p>
                <a:pPr marL="342900" indent="-342900">
                  <a:lnSpc>
                    <a:spcPct val="150000"/>
                  </a:lnSpc>
                  <a:buAutoNum type="alphaLcParenBoth"/>
                </a:pPr>
                <a:r>
                  <a:rPr lang="en-GB" sz="2200" dirty="0" smtClean="0"/>
                  <a:t>Given that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𝑔</m:t>
                    </m:r>
                    <m:r>
                      <a:rPr lang="en-GB" sz="2200" i="1" dirty="0" smtClean="0">
                        <a:latin typeface="Cambria Math"/>
                      </a:rPr>
                      <m:t>(2)=13 </m:t>
                    </m:r>
                  </m:oMath>
                </a14:m>
                <a:r>
                  <a:rPr lang="en-GB" sz="2200" dirty="0" smtClean="0"/>
                  <a:t>find the value of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𝑎</m:t>
                    </m:r>
                  </m:oMath>
                </a14:m>
                <a:endParaRPr lang="en-GB" sz="2200" dirty="0" smtClean="0"/>
              </a:p>
              <a:p>
                <a:pPr marL="342900" indent="-342900">
                  <a:lnSpc>
                    <a:spcPct val="150000"/>
                  </a:lnSpc>
                  <a:buAutoNum type="alphaLcParenBoth"/>
                </a:pPr>
                <a:r>
                  <a:rPr lang="en-GB" sz="2200" dirty="0" smtClean="0"/>
                  <a:t>Work out the value of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𝑔</m:t>
                    </m:r>
                    <m:r>
                      <a:rPr lang="en-GB" sz="2200" i="1" dirty="0" smtClean="0">
                        <a:latin typeface="Cambria Math"/>
                      </a:rPr>
                      <m:t>(4)</m:t>
                    </m:r>
                  </m:oMath>
                </a14:m>
                <a:endParaRPr lang="en-GB" sz="2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251" y="409432"/>
                <a:ext cx="5184624" cy="2123658"/>
              </a:xfrm>
              <a:prstGeom prst="rect">
                <a:avLst/>
              </a:prstGeom>
              <a:blipFill rotWithShape="1">
                <a:blip r:embed="rId2"/>
                <a:stretch>
                  <a:fillRect l="-1528" b="-22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71326" y="2974541"/>
                <a:ext cx="1493935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dirty="0" smtClean="0">
                          <a:latin typeface="Cambria Math"/>
                        </a:rPr>
                        <m:t>𝑔</m:t>
                      </m:r>
                      <m:r>
                        <a:rPr lang="en-GB" sz="2200" i="1" dirty="0" smtClean="0">
                          <a:latin typeface="Cambria Math"/>
                        </a:rPr>
                        <m:t>(2)=13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326" y="2974541"/>
                <a:ext cx="1493935" cy="430887"/>
              </a:xfrm>
              <a:prstGeom prst="rect">
                <a:avLst/>
              </a:prstGeom>
              <a:blipFill rotWithShape="1">
                <a:blip r:embed="rId3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27156" y="2943764"/>
            <a:ext cx="4892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/>
              <a:t>(a)</a:t>
            </a:r>
            <a:endParaRPr lang="en-GB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70813" y="3378132"/>
                <a:ext cx="2101344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dirty="0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2200" b="0" i="1" dirty="0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200" b="0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dirty="0" smtClean="0"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en-GB" sz="22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b="0" i="1" dirty="0" smtClean="0">
                          <a:latin typeface="Cambria Math"/>
                        </a:rPr>
                        <m:t>−3</m:t>
                      </m:r>
                      <m:r>
                        <a:rPr lang="en-GB" sz="2200" i="1" dirty="0">
                          <a:latin typeface="Cambria Math"/>
                        </a:rPr>
                        <m:t>=</m:t>
                      </m:r>
                      <m:r>
                        <a:rPr lang="en-GB" sz="2200" b="0" i="1" dirty="0" smtClean="0">
                          <a:latin typeface="Cambria Math"/>
                        </a:rPr>
                        <m:t>13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813" y="3378132"/>
                <a:ext cx="2101344" cy="43088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41581" y="3762548"/>
                <a:ext cx="1736821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dirty="0" smtClean="0">
                          <a:latin typeface="Cambria Math"/>
                        </a:rPr>
                        <m:t>4</m:t>
                      </m:r>
                      <m:r>
                        <a:rPr lang="en-GB" sz="2200" b="0" i="1" dirty="0" smtClean="0">
                          <a:latin typeface="Cambria Math"/>
                        </a:rPr>
                        <m:t>𝑎</m:t>
                      </m:r>
                      <m:r>
                        <a:rPr lang="en-GB" sz="2200" b="0" i="1" dirty="0" smtClean="0">
                          <a:latin typeface="Cambria Math"/>
                        </a:rPr>
                        <m:t>−3=13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581" y="3762548"/>
                <a:ext cx="1736821" cy="43088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294237" y="4133316"/>
                <a:ext cx="124591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dirty="0" smtClean="0">
                          <a:latin typeface="Cambria Math"/>
                        </a:rPr>
                        <m:t>4</m:t>
                      </m:r>
                      <m:r>
                        <a:rPr lang="en-GB" sz="2200" b="0" i="1" dirty="0" smtClean="0">
                          <a:latin typeface="Cambria Math"/>
                        </a:rPr>
                        <m:t>𝑎</m:t>
                      </m:r>
                      <m:r>
                        <a:rPr lang="en-GB" sz="2200" i="1" dirty="0">
                          <a:latin typeface="Cambria Math"/>
                        </a:rPr>
                        <m:t>=</m:t>
                      </m:r>
                      <m:r>
                        <a:rPr lang="en-GB" sz="2200" b="0" i="1" dirty="0" smtClean="0">
                          <a:latin typeface="Cambria Math"/>
                        </a:rPr>
                        <m:t>16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4237" y="4133316"/>
                <a:ext cx="1245919" cy="43088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446637" y="4558676"/>
                <a:ext cx="934936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dirty="0" smtClean="0">
                          <a:latin typeface="Cambria Math"/>
                        </a:rPr>
                        <m:t>𝑎</m:t>
                      </m:r>
                      <m:r>
                        <a:rPr lang="en-GB" sz="2200" i="1" dirty="0">
                          <a:latin typeface="Cambria Math"/>
                        </a:rPr>
                        <m:t>=</m:t>
                      </m:r>
                      <m:r>
                        <a:rPr lang="en-GB" sz="2200" b="0" i="1" dirty="0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6637" y="4558676"/>
                <a:ext cx="934936" cy="43088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484875" y="3003440"/>
                <a:ext cx="234948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dirty="0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GB" sz="220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dirty="0" smtClean="0"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GB" sz="2200" i="1" dirty="0">
                          <a:latin typeface="Cambria Math"/>
                        </a:rPr>
                        <m:t>=</m:t>
                      </m:r>
                      <m:r>
                        <a:rPr lang="en-GB" sz="2200" b="0" i="1" dirty="0" smtClean="0">
                          <a:latin typeface="Cambria Math"/>
                        </a:rPr>
                        <m:t>4</m:t>
                      </m:r>
                      <m:sSup>
                        <m:sSupPr>
                          <m:ctrlPr>
                            <a:rPr lang="en-GB" sz="2200" b="0" i="1" dirty="0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200" b="0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dirty="0" smtClean="0">
                                  <a:latin typeface="Cambria Math"/>
                                </a:rPr>
                                <m:t>4</m:t>
                              </m:r>
                            </m:e>
                          </m:d>
                        </m:e>
                        <m:sup>
                          <m:r>
                            <a:rPr lang="en-GB" sz="22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b="0" i="1" dirty="0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4875" y="3003440"/>
                <a:ext cx="2349489" cy="430887"/>
              </a:xfrm>
              <a:prstGeom prst="rect">
                <a:avLst/>
              </a:prstGeom>
              <a:blipFill rotWithShape="1">
                <a:blip r:embed="rId8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740705" y="2972663"/>
            <a:ext cx="5020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/>
              <a:t>(b)</a:t>
            </a:r>
            <a:endParaRPr lang="en-GB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126317" y="3445992"/>
                <a:ext cx="182190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dirty="0" smtClean="0">
                          <a:latin typeface="Cambria Math"/>
                        </a:rPr>
                        <m:t>=</m:t>
                      </m:r>
                      <m:r>
                        <a:rPr lang="en-GB" sz="2200" b="0" i="1" dirty="0" smtClean="0">
                          <a:latin typeface="Cambria Math"/>
                        </a:rPr>
                        <m:t>4</m:t>
                      </m:r>
                      <m:r>
                        <a:rPr lang="en-GB" sz="2200" b="0" i="1" dirty="0" smtClean="0">
                          <a:latin typeface="Cambria Math"/>
                          <a:ea typeface="Cambria Math"/>
                        </a:rPr>
                        <m:t>×16</m:t>
                      </m:r>
                      <m:r>
                        <a:rPr lang="en-GB" sz="2200" b="0" i="1" dirty="0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317" y="3445992"/>
                <a:ext cx="1821909" cy="43088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126303" y="3874896"/>
                <a:ext cx="848117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dirty="0" smtClean="0">
                          <a:latin typeface="Cambria Math"/>
                        </a:rPr>
                        <m:t>=</m:t>
                      </m:r>
                      <m:r>
                        <a:rPr lang="en-GB" sz="2200" b="0" i="1" dirty="0" smtClean="0">
                          <a:latin typeface="Cambria Math"/>
                        </a:rPr>
                        <m:t>61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303" y="3874896"/>
                <a:ext cx="848117" cy="43088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>
            <a:off x="1593015" y="4956750"/>
            <a:ext cx="67580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61466" y="4269727"/>
            <a:ext cx="67580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282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2012" y="218364"/>
                <a:ext cx="5101268" cy="31393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200" u="sng" dirty="0" smtClean="0"/>
                  <a:t>Example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22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20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2200" i="1" dirty="0" smtClean="0">
                        <a:latin typeface="Cambria Math"/>
                      </a:rPr>
                      <m:t>=6</m:t>
                    </m:r>
                    <m:r>
                      <a:rPr lang="en-GB" sz="2200" i="1" dirty="0" smtClean="0">
                        <a:latin typeface="Cambria Math"/>
                      </a:rPr>
                      <m:t>𝑥</m:t>
                    </m:r>
                    <m:r>
                      <a:rPr lang="en-GB" sz="2200" b="0" i="1" dirty="0" smtClean="0">
                        <a:latin typeface="Cambria Math"/>
                      </a:rPr>
                      <m:t>−8</m:t>
                    </m:r>
                    <m:r>
                      <a:rPr lang="en-GB" sz="2200" i="1" dirty="0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GB" sz="22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i="1" dirty="0" smtClean="0">
                        <a:latin typeface="Cambria Math"/>
                      </a:rPr>
                      <m:t>   </m:t>
                    </m:r>
                  </m:oMath>
                </a14:m>
                <a:r>
                  <a:rPr lang="en-GB" sz="2200" dirty="0" smtClean="0"/>
                  <a:t>for all values of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𝑥</m:t>
                    </m:r>
                  </m:oMath>
                </a14:m>
                <a:endParaRPr lang="en-GB" sz="2200" dirty="0" smtClean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𝑔</m:t>
                    </m:r>
                    <m:r>
                      <a:rPr lang="en-GB" sz="2200" i="1" dirty="0" smtClean="0">
                        <a:latin typeface="Cambria Math"/>
                      </a:rPr>
                      <m:t>(</m:t>
                    </m:r>
                    <m:r>
                      <a:rPr lang="en-GB" sz="2200" i="1" dirty="0" smtClean="0">
                        <a:latin typeface="Cambria Math"/>
                      </a:rPr>
                      <m:t>𝑥</m:t>
                    </m:r>
                    <m:r>
                      <a:rPr lang="en-GB" sz="2200" i="1" dirty="0" smtClean="0">
                        <a:latin typeface="Cambria Math"/>
                      </a:rPr>
                      <m:t>)=(</m:t>
                    </m:r>
                    <m:r>
                      <a:rPr lang="en-GB" sz="2200" i="1" dirty="0" smtClean="0">
                        <a:latin typeface="Cambria Math"/>
                      </a:rPr>
                      <m:t>𝑥</m:t>
                    </m:r>
                    <m:r>
                      <a:rPr lang="en-GB" sz="2200" i="1" dirty="0" smtClean="0">
                        <a:latin typeface="Cambria Math"/>
                      </a:rPr>
                      <m:t>+1)(</m:t>
                    </m:r>
                    <m:r>
                      <a:rPr lang="en-GB" sz="2200" i="1" dirty="0" err="1" smtClean="0">
                        <a:latin typeface="Cambria Math"/>
                      </a:rPr>
                      <m:t>𝑥</m:t>
                    </m:r>
                    <m:r>
                      <a:rPr lang="en-GB" sz="2200" i="1" dirty="0" err="1" smtClean="0">
                        <a:latin typeface="Cambria Math"/>
                      </a:rPr>
                      <m:t>+</m:t>
                    </m:r>
                    <m:r>
                      <a:rPr lang="en-GB" sz="2200" i="1" dirty="0" err="1" smtClean="0">
                        <a:latin typeface="Cambria Math"/>
                      </a:rPr>
                      <m:t>𝑎</m:t>
                    </m:r>
                    <m:r>
                      <a:rPr lang="en-GB" sz="2200" i="1" dirty="0" smtClean="0">
                        <a:latin typeface="Cambria Math"/>
                      </a:rPr>
                      <m:t>)   </m:t>
                    </m:r>
                  </m:oMath>
                </a14:m>
                <a:r>
                  <a:rPr lang="en-GB" sz="2200" dirty="0" smtClean="0"/>
                  <a:t>for all values of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𝑥</m:t>
                    </m:r>
                  </m:oMath>
                </a14:m>
                <a:endParaRPr lang="en-GB" sz="2200" dirty="0" smtClean="0"/>
              </a:p>
              <a:p>
                <a:pPr>
                  <a:lnSpc>
                    <a:spcPct val="150000"/>
                  </a:lnSpc>
                </a:pPr>
                <a:endParaRPr lang="en-GB" sz="2200" dirty="0"/>
              </a:p>
              <a:p>
                <a:pPr marL="342900" indent="-342900">
                  <a:lnSpc>
                    <a:spcPct val="150000"/>
                  </a:lnSpc>
                  <a:buAutoNum type="alphaLcParenBoth"/>
                </a:pPr>
                <a:r>
                  <a:rPr lang="en-GB" sz="2200" dirty="0" smtClean="0"/>
                  <a:t>Given that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𝑔</m:t>
                    </m:r>
                    <m:r>
                      <a:rPr lang="en-GB" sz="2200" i="1" dirty="0" smtClean="0">
                        <a:latin typeface="Cambria Math"/>
                      </a:rPr>
                      <m:t>(3)=4</m:t>
                    </m:r>
                  </m:oMath>
                </a14:m>
                <a:r>
                  <a:rPr lang="en-GB" sz="2200" dirty="0" smtClean="0"/>
                  <a:t>, find the value of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𝑎</m:t>
                    </m:r>
                  </m:oMath>
                </a14:m>
                <a:endParaRPr lang="en-GB" sz="2200" dirty="0" smtClean="0"/>
              </a:p>
              <a:p>
                <a:pPr marL="342900" indent="-342900">
                  <a:lnSpc>
                    <a:spcPct val="150000"/>
                  </a:lnSpc>
                  <a:buAutoNum type="alphaLcParenBoth"/>
                </a:pPr>
                <a:r>
                  <a:rPr lang="en-GB" sz="2200" dirty="0" smtClean="0"/>
                  <a:t>Solve the equation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𝑓</m:t>
                    </m:r>
                    <m:r>
                      <a:rPr lang="en-GB" sz="2200" i="1" dirty="0" smtClean="0">
                        <a:latin typeface="Cambria Math"/>
                      </a:rPr>
                      <m:t>(</m:t>
                    </m:r>
                    <m:r>
                      <a:rPr lang="en-GB" sz="2200" i="1" dirty="0" smtClean="0">
                        <a:latin typeface="Cambria Math"/>
                      </a:rPr>
                      <m:t>𝑥</m:t>
                    </m:r>
                    <m:r>
                      <a:rPr lang="en-GB" sz="2200" i="1" dirty="0" smtClean="0">
                        <a:latin typeface="Cambria Math"/>
                      </a:rPr>
                      <m:t>)=</m:t>
                    </m:r>
                    <m:r>
                      <a:rPr lang="en-GB" sz="2200" i="1" dirty="0" smtClean="0">
                        <a:latin typeface="Cambria Math"/>
                      </a:rPr>
                      <m:t>𝑔</m:t>
                    </m:r>
                    <m:r>
                      <a:rPr lang="en-GB" sz="2200" i="1" dirty="0" smtClean="0">
                        <a:latin typeface="Cambria Math"/>
                      </a:rPr>
                      <m:t>(</m:t>
                    </m:r>
                    <m:r>
                      <a:rPr lang="en-GB" sz="2200" i="1" dirty="0" smtClean="0">
                        <a:latin typeface="Cambria Math"/>
                      </a:rPr>
                      <m:t>𝑥</m:t>
                    </m:r>
                    <m:r>
                      <a:rPr lang="en-GB" sz="2200" i="1" dirty="0" smtClean="0">
                        <a:latin typeface="Cambria Math"/>
                      </a:rPr>
                      <m:t>)</m:t>
                    </m:r>
                  </m:oMath>
                </a14:m>
                <a:endParaRPr lang="en-GB" sz="2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012" y="218364"/>
                <a:ext cx="5101268" cy="3139321"/>
              </a:xfrm>
              <a:prstGeom prst="rect">
                <a:avLst/>
              </a:prstGeom>
              <a:blipFill rotWithShape="1">
                <a:blip r:embed="rId2"/>
                <a:stretch>
                  <a:fillRect l="-1553" b="-13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944783" y="3668778"/>
                <a:ext cx="1338443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dirty="0">
                          <a:latin typeface="Cambria Math"/>
                        </a:rPr>
                        <m:t>𝑔</m:t>
                      </m:r>
                      <m:r>
                        <a:rPr lang="en-GB" sz="2200" i="1" dirty="0">
                          <a:latin typeface="Cambria Math"/>
                        </a:rPr>
                        <m:t>(3)=4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783" y="3668778"/>
                <a:ext cx="1338443" cy="430887"/>
              </a:xfrm>
              <a:prstGeom prst="rect">
                <a:avLst/>
              </a:prstGeom>
              <a:blipFill rotWithShape="1">
                <a:blip r:embed="rId3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27156" y="3625588"/>
            <a:ext cx="4892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/>
              <a:t>(a)</a:t>
            </a:r>
            <a:endParaRPr lang="en-GB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49198" y="4061812"/>
                <a:ext cx="2540567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20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dirty="0" smtClean="0">
                              <a:latin typeface="Cambria Math"/>
                            </a:rPr>
                            <m:t>3+1</m:t>
                          </m:r>
                        </m:e>
                      </m:d>
                      <m:d>
                        <m:dPr>
                          <m:ctrlPr>
                            <a:rPr lang="en-GB" sz="220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dirty="0" smtClean="0">
                              <a:latin typeface="Cambria Math"/>
                            </a:rPr>
                            <m:t>3+</m:t>
                          </m:r>
                          <m:r>
                            <a:rPr lang="en-GB" sz="2200" b="0" i="1" dirty="0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GB" sz="2200" i="1" dirty="0">
                          <a:latin typeface="Cambria Math"/>
                        </a:rPr>
                        <m:t>=</m:t>
                      </m:r>
                      <m:r>
                        <a:rPr lang="en-GB" sz="2200" b="0" i="1" dirty="0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198" y="4061812"/>
                <a:ext cx="2540567" cy="43088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461166" y="4432580"/>
                <a:ext cx="1815497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dirty="0" smtClean="0">
                          <a:latin typeface="Cambria Math"/>
                        </a:rPr>
                        <m:t>4</m:t>
                      </m:r>
                      <m:d>
                        <m:dPr>
                          <m:ctrlPr>
                            <a:rPr lang="en-GB" sz="220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dirty="0" smtClean="0">
                              <a:latin typeface="Cambria Math"/>
                            </a:rPr>
                            <m:t>3+</m:t>
                          </m:r>
                          <m:r>
                            <a:rPr lang="en-GB" sz="2200" b="0" i="1" dirty="0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GB" sz="2200" i="1" dirty="0">
                          <a:latin typeface="Cambria Math"/>
                        </a:rPr>
                        <m:t>=</m:t>
                      </m:r>
                      <m:r>
                        <a:rPr lang="en-GB" sz="2200" b="0" i="1" dirty="0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166" y="4432580"/>
                <a:ext cx="1815497" cy="43088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599918" y="4803348"/>
                <a:ext cx="1660006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20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dirty="0" smtClean="0">
                              <a:latin typeface="Cambria Math"/>
                            </a:rPr>
                            <m:t>3+</m:t>
                          </m:r>
                          <m:r>
                            <a:rPr lang="en-GB" sz="2200" b="0" i="1" dirty="0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GB" sz="2200" i="1" dirty="0">
                          <a:latin typeface="Cambria Math"/>
                        </a:rPr>
                        <m:t>=</m:t>
                      </m:r>
                      <m:r>
                        <a:rPr lang="en-GB" sz="2200" b="0" i="1" dirty="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9918" y="4803348"/>
                <a:ext cx="1660006" cy="43088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325534" y="5174116"/>
                <a:ext cx="114492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dirty="0" smtClean="0">
                          <a:latin typeface="Cambria Math"/>
                        </a:rPr>
                        <m:t>𝑎</m:t>
                      </m:r>
                      <m:r>
                        <a:rPr lang="en-GB" sz="2200" i="1" dirty="0">
                          <a:latin typeface="Cambria Math"/>
                        </a:rPr>
                        <m:t>=</m:t>
                      </m:r>
                      <m:r>
                        <a:rPr lang="en-GB" sz="2200" b="0" i="1" dirty="0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5534" y="5174116"/>
                <a:ext cx="1144929" cy="43088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2429921" y="5543614"/>
            <a:ext cx="86249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983317" y="3623146"/>
            <a:ext cx="5020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/>
              <a:t>(b)</a:t>
            </a:r>
            <a:endParaRPr lang="en-GB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754687" y="3499501"/>
                <a:ext cx="1743682" cy="600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dirty="0">
                          <a:latin typeface="Cambria Math"/>
                        </a:rPr>
                        <m:t>𝑓</m:t>
                      </m:r>
                      <m:r>
                        <a:rPr lang="en-GB" sz="2200" i="1" dirty="0">
                          <a:latin typeface="Cambria Math"/>
                        </a:rPr>
                        <m:t>(</m:t>
                      </m:r>
                      <m:r>
                        <a:rPr lang="en-GB" sz="2200" i="1" dirty="0">
                          <a:latin typeface="Cambria Math"/>
                        </a:rPr>
                        <m:t>𝑥</m:t>
                      </m:r>
                      <m:r>
                        <a:rPr lang="en-GB" sz="2200" i="1" dirty="0">
                          <a:latin typeface="Cambria Math"/>
                        </a:rPr>
                        <m:t>)=</m:t>
                      </m:r>
                      <m:r>
                        <a:rPr lang="en-GB" sz="2200" i="1" dirty="0">
                          <a:latin typeface="Cambria Math"/>
                        </a:rPr>
                        <m:t>𝑔</m:t>
                      </m:r>
                      <m:r>
                        <a:rPr lang="en-GB" sz="2200" i="1" dirty="0">
                          <a:latin typeface="Cambria Math"/>
                        </a:rPr>
                        <m:t>(</m:t>
                      </m:r>
                      <m:r>
                        <a:rPr lang="en-GB" sz="2200" i="1" dirty="0">
                          <a:latin typeface="Cambria Math"/>
                        </a:rPr>
                        <m:t>𝑥</m:t>
                      </m:r>
                      <m:r>
                        <a:rPr lang="en-GB" sz="2200" i="1" dirty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4687" y="3499501"/>
                <a:ext cx="1743682" cy="60016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865908" y="3905820"/>
                <a:ext cx="3821495" cy="600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dirty="0" smtClean="0">
                          <a:latin typeface="Cambria Math"/>
                        </a:rPr>
                        <m:t>6</m:t>
                      </m:r>
                      <m:r>
                        <a:rPr lang="en-GB" sz="2200" b="0" i="1" dirty="0" smtClean="0">
                          <a:latin typeface="Cambria Math"/>
                        </a:rPr>
                        <m:t>𝑥</m:t>
                      </m:r>
                      <m:r>
                        <a:rPr lang="en-GB" sz="2200" b="0" i="1" dirty="0" smtClean="0">
                          <a:latin typeface="Cambria Math"/>
                        </a:rPr>
                        <m:t>−8−</m:t>
                      </m:r>
                      <m:sSup>
                        <m:sSupPr>
                          <m:ctrlPr>
                            <a:rPr lang="en-GB" sz="22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dirty="0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2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i="1" dirty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20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dirty="0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200" b="0" i="1" dirty="0" smtClean="0"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220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dirty="0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200" b="0" i="1" dirty="0" smtClean="0">
                              <a:latin typeface="Cambria Math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5908" y="3905820"/>
                <a:ext cx="3821495" cy="60016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863547" y="4312139"/>
                <a:ext cx="3334887" cy="600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dirty="0" smtClean="0">
                          <a:latin typeface="Cambria Math"/>
                        </a:rPr>
                        <m:t>6</m:t>
                      </m:r>
                      <m:r>
                        <a:rPr lang="en-GB" sz="2200" b="0" i="1" dirty="0" smtClean="0">
                          <a:latin typeface="Cambria Math"/>
                        </a:rPr>
                        <m:t>𝑥</m:t>
                      </m:r>
                      <m:r>
                        <a:rPr lang="en-GB" sz="2200" b="0" i="1" dirty="0" smtClean="0">
                          <a:latin typeface="Cambria Math"/>
                        </a:rPr>
                        <m:t>−8−</m:t>
                      </m:r>
                      <m:sSup>
                        <m:sSupPr>
                          <m:ctrlPr>
                            <a:rPr lang="en-GB" sz="22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dirty="0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2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i="1" dirty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2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i="1" dirty="0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20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b="0" i="1" dirty="0" smtClean="0">
                          <a:latin typeface="Cambria Math"/>
                        </a:rPr>
                        <m:t>−</m:t>
                      </m:r>
                      <m:r>
                        <a:rPr lang="en-GB" sz="2200" b="0" i="1" dirty="0" smtClean="0">
                          <a:latin typeface="Cambria Math"/>
                        </a:rPr>
                        <m:t>𝑥</m:t>
                      </m:r>
                      <m:r>
                        <a:rPr lang="en-GB" sz="2200" b="0" i="1" dirty="0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3547" y="4312139"/>
                <a:ext cx="3334887" cy="60016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126834" y="4735108"/>
                <a:ext cx="2363917" cy="600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dirty="0" smtClean="0">
                          <a:latin typeface="Cambria Math"/>
                        </a:rPr>
                        <m:t>0</m:t>
                      </m:r>
                      <m:r>
                        <a:rPr lang="en-GB" sz="2200" i="1" dirty="0">
                          <a:latin typeface="Cambria Math"/>
                        </a:rPr>
                        <m:t>=</m:t>
                      </m:r>
                      <m:r>
                        <a:rPr lang="en-GB" sz="2200" b="0" i="1" dirty="0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GB" sz="22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i="1" dirty="0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20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b="0" i="1" dirty="0" smtClean="0">
                          <a:latin typeface="Cambria Math"/>
                        </a:rPr>
                        <m:t>−7</m:t>
                      </m:r>
                      <m:r>
                        <a:rPr lang="en-GB" sz="2200" b="0" i="1" dirty="0" smtClean="0">
                          <a:latin typeface="Cambria Math"/>
                        </a:rPr>
                        <m:t>𝑥</m:t>
                      </m:r>
                      <m:r>
                        <a:rPr lang="en-GB" sz="2200" b="0" i="1" dirty="0" smtClean="0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834" y="4735108"/>
                <a:ext cx="2363917" cy="60016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128850" y="5130552"/>
                <a:ext cx="2695033" cy="600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dirty="0" smtClean="0">
                          <a:latin typeface="Cambria Math"/>
                        </a:rPr>
                        <m:t>0</m:t>
                      </m:r>
                      <m:r>
                        <a:rPr lang="en-GB" sz="2200" i="1" dirty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20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dirty="0" smtClean="0">
                              <a:latin typeface="Cambria Math"/>
                            </a:rPr>
                            <m:t>2</m:t>
                          </m:r>
                          <m:r>
                            <a:rPr lang="en-GB" sz="2200" b="0" i="1" dirty="0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200" b="0" i="1" dirty="0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GB" sz="220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dirty="0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200" b="0" i="1" dirty="0" smtClean="0">
                              <a:latin typeface="Cambria Math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8850" y="5130552"/>
                <a:ext cx="2695033" cy="60016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6735616" y="5441227"/>
                <a:ext cx="1998432" cy="10431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GB" sz="22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GB" sz="2200" b="0" i="1" smtClean="0">
                                <a:latin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GB" sz="22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sz="2200" b="0" i="1" smtClean="0">
                                    <a:latin typeface="Cambria Math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GB" sz="22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m:rPr>
                                <m:brk m:alnAt="7"/>
                              </m:rPr>
                              <a:rPr lang="en-GB" sz="2200" b="0" i="1" smtClean="0">
                                <a:latin typeface="Cambria Math"/>
                              </a:rPr>
                              <m:t>,</m:t>
                            </m:r>
                          </m:e>
                          <m:e>
                            <m:r>
                              <a:rPr lang="en-GB" sz="22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GB" sz="2200" b="0" i="1" smtClean="0">
                                <a:latin typeface="Cambria Math"/>
                              </a:rPr>
                              <m:t>=2</m:t>
                            </m:r>
                          </m:e>
                        </m:mr>
                      </m:m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5616" y="5441227"/>
                <a:ext cx="1998432" cy="104310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6888606" y="6484333"/>
            <a:ext cx="179879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08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59558" y="300251"/>
                <a:ext cx="6631880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000" u="sng" dirty="0" smtClean="0"/>
                  <a:t>Example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000" dirty="0" smtClean="0"/>
                  <a:t>Given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−3</m:t>
                    </m:r>
                    <m:r>
                      <a:rPr lang="en-GB" sz="2000" b="0" i="1" smtClean="0">
                        <a:latin typeface="Cambria Math"/>
                      </a:rPr>
                      <m:t>𝑥</m:t>
                    </m:r>
                    <m:r>
                      <a:rPr lang="en-GB" sz="2000" b="0" i="1" smtClean="0">
                        <a:latin typeface="Cambria Math"/>
                      </a:rPr>
                      <m:t>−4</m:t>
                    </m:r>
                  </m:oMath>
                </a14:m>
                <a:r>
                  <a:rPr lang="en-GB" sz="2000" dirty="0" smtClean="0"/>
                  <a:t>  obtain an expression for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/>
                          </a:rPr>
                          <m:t>+2</m:t>
                        </m:r>
                      </m:e>
                    </m:d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558" y="300251"/>
                <a:ext cx="6631880" cy="1015663"/>
              </a:xfrm>
              <a:prstGeom prst="rect">
                <a:avLst/>
              </a:prstGeom>
              <a:blipFill rotWithShape="1">
                <a:blip r:embed="rId2"/>
                <a:stretch>
                  <a:fillRect l="-1011" b="-47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849959" y="1893206"/>
                <a:ext cx="23946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/>
                      </a:rPr>
                      <m:t>−3</m:t>
                    </m:r>
                    <m:r>
                      <a:rPr lang="en-GB" sz="2000" i="1">
                        <a:latin typeface="Cambria Math"/>
                      </a:rPr>
                      <m:t>𝑥</m:t>
                    </m:r>
                    <m:r>
                      <a:rPr lang="en-GB" sz="2000" i="1">
                        <a:latin typeface="Cambria Math"/>
                      </a:rPr>
                      <m:t>−4</m:t>
                    </m:r>
                  </m:oMath>
                </a14:m>
                <a:r>
                  <a:rPr lang="en-GB" sz="2000" dirty="0"/>
                  <a:t> 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959" y="1893206"/>
                <a:ext cx="2394695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1018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82134" y="2405266"/>
                <a:ext cx="416126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/>
                          </a:rPr>
                          <m:t>+2</m:t>
                        </m:r>
                      </m:e>
                    </m:d>
                    <m:r>
                      <a:rPr lang="en-GB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/>
                              </a:rPr>
                              <m:t>+2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/>
                      </a:rPr>
                      <m:t>−3</m:t>
                    </m:r>
                    <m:d>
                      <m:dPr>
                        <m:ctrlPr>
                          <a:rPr lang="en-GB" sz="20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/>
                          </a:rPr>
                          <m:t>+2</m:t>
                        </m:r>
                      </m:e>
                    </m:d>
                    <m:r>
                      <a:rPr lang="en-GB" sz="2000" i="1">
                        <a:latin typeface="Cambria Math"/>
                      </a:rPr>
                      <m:t>−4</m:t>
                    </m:r>
                  </m:oMath>
                </a14:m>
                <a:r>
                  <a:rPr lang="en-GB" sz="2000" dirty="0"/>
                  <a:t> </a:t>
                </a: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34" y="2405266"/>
                <a:ext cx="4161267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733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91989" y="2930974"/>
                <a:ext cx="433484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/>
                          </a:rPr>
                          <m:t>+2</m:t>
                        </m:r>
                      </m:e>
                    </m:d>
                    <m:r>
                      <a:rPr lang="en-GB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+4</m:t>
                    </m:r>
                    <m:r>
                      <a:rPr lang="en-GB" sz="2000" b="0" i="1" smtClean="0">
                        <a:latin typeface="Cambria Math"/>
                      </a:rPr>
                      <m:t>𝑥</m:t>
                    </m:r>
                    <m:r>
                      <a:rPr lang="en-GB" sz="2000" b="0" i="1" smtClean="0">
                        <a:latin typeface="Cambria Math"/>
                      </a:rPr>
                      <m:t>+4−3</m:t>
                    </m:r>
                    <m:r>
                      <a:rPr lang="en-GB" sz="2000" b="0" i="1" smtClean="0">
                        <a:latin typeface="Cambria Math"/>
                      </a:rPr>
                      <m:t>𝑥</m:t>
                    </m:r>
                    <m:r>
                      <a:rPr lang="en-GB" sz="2000" b="0" i="1" smtClean="0">
                        <a:latin typeface="Cambria Math"/>
                      </a:rPr>
                      <m:t>−6−4</m:t>
                    </m:r>
                  </m:oMath>
                </a14:m>
                <a:r>
                  <a:rPr lang="en-GB" sz="2000" dirty="0"/>
                  <a:t> </a:t>
                </a: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989" y="2930974"/>
                <a:ext cx="4334841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563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401844" y="3456682"/>
                <a:ext cx="270106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/>
                          </a:rPr>
                          <m:t>+2</m:t>
                        </m:r>
                      </m:e>
                    </m:d>
                    <m:r>
                      <a:rPr lang="en-GB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+</m:t>
                    </m:r>
                    <m:r>
                      <a:rPr lang="en-GB" sz="2000" b="0" i="1" smtClean="0">
                        <a:latin typeface="Cambria Math"/>
                      </a:rPr>
                      <m:t>𝑥</m:t>
                    </m:r>
                    <m:r>
                      <a:rPr lang="en-GB" sz="2000" b="0" i="1" smtClean="0">
                        <a:latin typeface="Cambria Math"/>
                      </a:rPr>
                      <m:t>−6</m:t>
                    </m:r>
                  </m:oMath>
                </a14:m>
                <a:r>
                  <a:rPr lang="en-GB" sz="2000" dirty="0"/>
                  <a:t> </a:t>
                </a: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844" y="3456682"/>
                <a:ext cx="2701060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1129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559558" y="3899382"/>
            <a:ext cx="238714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99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91386" y="233916"/>
                <a:ext cx="7825563" cy="5493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u="sng" dirty="0" smtClean="0"/>
                  <a:t>Questions</a:t>
                </a:r>
              </a:p>
              <a:p>
                <a:pPr marL="342900" indent="-342900">
                  <a:lnSpc>
                    <a:spcPct val="150000"/>
                  </a:lnSpc>
                  <a:buAutoNum type="arabicPeriod"/>
                </a:pPr>
                <a:r>
                  <a:rPr lang="en-GB" dirty="0" smtClean="0"/>
                  <a:t>The function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𝑓</m:t>
                    </m:r>
                    <m:r>
                      <a:rPr lang="en-GB" i="1" dirty="0" smtClean="0">
                        <a:latin typeface="Cambria Math"/>
                      </a:rPr>
                      <m:t>(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dirty="0" smtClean="0"/>
                  <a:t> is defined as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 </a:t>
                </a:r>
                <a:r>
                  <a:rPr lang="en-GB" dirty="0" smtClean="0"/>
                  <a:t>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−9</m:t>
                    </m:r>
                  </m:oMath>
                </a14:m>
                <a:r>
                  <a:rPr lang="en-GB" dirty="0" smtClean="0"/>
                  <a:t>        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0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≤5</m:t>
                    </m:r>
                  </m:oMath>
                </a14:m>
                <a:r>
                  <a:rPr lang="en-GB" dirty="0" smtClean="0"/>
                  <a:t>       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 smtClean="0"/>
                  <a:t>   (a) Work out the value of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𝑓</m:t>
                    </m:r>
                    <m:r>
                      <a:rPr lang="en-GB" i="1" dirty="0" smtClean="0">
                        <a:latin typeface="Cambria Math"/>
                      </a:rPr>
                      <m:t>(2)</m:t>
                    </m:r>
                  </m:oMath>
                </a14:m>
                <a:endParaRPr lang="en-GB" dirty="0" smtClean="0"/>
              </a:p>
              <a:p>
                <a:pPr>
                  <a:lnSpc>
                    <a:spcPct val="150000"/>
                  </a:lnSpc>
                </a:pPr>
                <a:endParaRPr lang="en-GB" dirty="0"/>
              </a:p>
              <a:p>
                <a:pPr>
                  <a:lnSpc>
                    <a:spcPct val="150000"/>
                  </a:lnSpc>
                </a:pPr>
                <a:r>
                  <a:rPr lang="en-GB" dirty="0" smtClean="0"/>
                  <a:t>   (b) Work out the value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𝑓</m:t>
                    </m:r>
                    <m:r>
                      <a:rPr lang="en-GB" i="1" dirty="0" smtClean="0">
                        <a:latin typeface="Cambria Math"/>
                      </a:rPr>
                      <m:t>(5)</m:t>
                    </m:r>
                  </m:oMath>
                </a14:m>
                <a:endParaRPr lang="en-GB" dirty="0" smtClean="0"/>
              </a:p>
              <a:p>
                <a:pPr>
                  <a:lnSpc>
                    <a:spcPct val="150000"/>
                  </a:lnSpc>
                </a:pPr>
                <a:endParaRPr lang="en-GB" dirty="0"/>
              </a:p>
              <a:p>
                <a:pPr>
                  <a:lnSpc>
                    <a:spcPct val="150000"/>
                  </a:lnSpc>
                </a:pPr>
                <a:r>
                  <a:rPr lang="en-GB" dirty="0" smtClean="0"/>
                  <a:t>   (c) Solve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𝑓</m:t>
                    </m:r>
                    <m:r>
                      <a:rPr lang="en-GB" i="1" dirty="0" smtClean="0">
                        <a:latin typeface="Cambria Math"/>
                      </a:rPr>
                      <m:t>(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)=0</m:t>
                    </m:r>
                  </m:oMath>
                </a14:m>
                <a:endParaRPr lang="en-GB" dirty="0" smtClean="0"/>
              </a:p>
              <a:p>
                <a:pPr>
                  <a:lnSpc>
                    <a:spcPct val="150000"/>
                  </a:lnSpc>
                </a:pPr>
                <a:endParaRPr lang="en-GB" dirty="0"/>
              </a:p>
              <a:p>
                <a:pPr>
                  <a:lnSpc>
                    <a:spcPct val="150000"/>
                  </a:lnSpc>
                </a:pPr>
                <a:endParaRPr lang="en-GB" dirty="0" smtClean="0"/>
              </a:p>
              <a:p>
                <a:pPr>
                  <a:lnSpc>
                    <a:spcPct val="150000"/>
                  </a:lnSpc>
                </a:pPr>
                <a:endParaRPr lang="en-GB" dirty="0"/>
              </a:p>
              <a:p>
                <a:pPr>
                  <a:lnSpc>
                    <a:spcPct val="150000"/>
                  </a:lnSpc>
                </a:pPr>
                <a:endParaRPr lang="en-GB" dirty="0" smtClean="0"/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 </a:t>
                </a:r>
                <a:r>
                  <a:rPr lang="en-GB" dirty="0" smtClean="0"/>
                  <a:t>  (d) Work out the highest value f(x) could be</a:t>
                </a:r>
                <a:endParaRPr lang="en-GB" dirty="0" smtClean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86" y="233916"/>
                <a:ext cx="7825563" cy="5493812"/>
              </a:xfrm>
              <a:prstGeom prst="rect">
                <a:avLst/>
              </a:prstGeom>
              <a:blipFill rotWithShape="1">
                <a:blip r:embed="rId2"/>
                <a:stretch>
                  <a:fillRect l="-6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156791" y="1488558"/>
                <a:ext cx="27006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𝑓</m:t>
                      </m:r>
                      <m:r>
                        <a:rPr lang="en-GB" i="1" dirty="0" smtClean="0">
                          <a:latin typeface="Cambria Math"/>
                        </a:rPr>
                        <m:t>(2) 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791" y="1488558"/>
                <a:ext cx="270067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677"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5975498" y="1871330"/>
            <a:ext cx="22222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170962" y="2651093"/>
                <a:ext cx="27006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962" y="2651093"/>
                <a:ext cx="2700670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451"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5989669" y="3033865"/>
            <a:ext cx="22222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185133" y="3813628"/>
                <a:ext cx="27006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𝑥</m:t>
                      </m:r>
                      <m:r>
                        <a:rPr lang="en-GB" b="0" i="1" dirty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5133" y="3813628"/>
                <a:ext cx="270067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6003840" y="4196400"/>
            <a:ext cx="22222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199304" y="5767747"/>
            <a:ext cx="2700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Highest value=</a:t>
            </a:r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769290" y="6150519"/>
            <a:ext cx="147092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44549" y="212651"/>
                <a:ext cx="7930460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GB" sz="2000" dirty="0" smtClean="0"/>
                  <a:t>2. </a:t>
                </a:r>
                <a:r>
                  <a:rPr lang="en-US" sz="2000" dirty="0"/>
                  <a:t>Given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/>
                      </a:rPr>
                      <m:t>+3</m:t>
                    </m:r>
                    <m:r>
                      <a:rPr lang="en-GB" sz="2000" b="0" i="1" dirty="0" smtClean="0">
                        <a:latin typeface="Cambria Math"/>
                      </a:rPr>
                      <m:t>𝑥</m:t>
                    </m:r>
                    <m:r>
                      <a:rPr lang="en-GB" sz="2000" b="0" i="1" dirty="0" smtClean="0">
                        <a:latin typeface="Cambria Math"/>
                      </a:rPr>
                      <m:t>−6 </m:t>
                    </m:r>
                  </m:oMath>
                </a14:m>
                <a:r>
                  <a:rPr lang="en-US" sz="2000" dirty="0" smtClean="0"/>
                  <a:t> calculate </a:t>
                </a:r>
                <a:r>
                  <a:rPr lang="en-US" sz="2000" dirty="0"/>
                  <a:t>the values of </a:t>
                </a:r>
                <a:r>
                  <a:rPr lang="en-US" sz="2000" dirty="0" smtClean="0"/>
                  <a:t> </a:t>
                </a:r>
                <a:endParaRPr lang="en-GB" sz="2000" dirty="0"/>
              </a:p>
              <a:p>
                <a:pPr>
                  <a:lnSpc>
                    <a:spcPct val="150000"/>
                  </a:lnSpc>
                </a:pPr>
                <a:r>
                  <a:rPr lang="en-US" sz="2000" dirty="0" smtClean="0"/>
                  <a:t>(</a:t>
                </a:r>
                <a:r>
                  <a:rPr lang="en-US" sz="2000" dirty="0" err="1"/>
                  <a:t>i</a:t>
                </a:r>
                <a:r>
                  <a:rPr lang="en-US" sz="2000" dirty="0"/>
                  <a:t>)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5</m:t>
                        </m:r>
                      </m:e>
                    </m:d>
                  </m:oMath>
                </a14:m>
                <a:r>
                  <a:rPr lang="en-US" sz="2000" dirty="0"/>
                  <a:t>		</a:t>
                </a:r>
                <a:r>
                  <a:rPr lang="en-US" sz="2000" dirty="0" smtClean="0"/>
                  <a:t>	(</a:t>
                </a:r>
                <a:r>
                  <a:rPr lang="en-US" sz="2000" dirty="0"/>
                  <a:t>ii)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GB" sz="20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		</a:t>
                </a:r>
                <a:r>
                  <a:rPr lang="en-US" sz="2000" dirty="0"/>
                  <a:t>	(iii)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−2</m:t>
                        </m:r>
                      </m:e>
                    </m:d>
                    <m:r>
                      <a:rPr lang="en-GB" sz="2000" i="1">
                        <a:latin typeface="Cambria Math"/>
                      </a:rPr>
                      <m:t> </m:t>
                    </m:r>
                  </m:oMath>
                </a14:m>
                <a:endParaRPr lang="en-US" sz="2000" dirty="0" smtClean="0"/>
              </a:p>
              <a:p>
                <a:pPr>
                  <a:lnSpc>
                    <a:spcPct val="150000"/>
                  </a:lnSpc>
                </a:pPr>
                <a:endParaRPr lang="en-US" sz="2000" dirty="0" smtClean="0"/>
              </a:p>
              <a:p>
                <a:pPr>
                  <a:lnSpc>
                    <a:spcPct val="150000"/>
                  </a:lnSpc>
                </a:pPr>
                <a:endParaRPr lang="en-US" sz="2000" dirty="0"/>
              </a:p>
              <a:p>
                <a:pPr>
                  <a:lnSpc>
                    <a:spcPct val="150000"/>
                  </a:lnSpc>
                </a:pPr>
                <a:endParaRPr lang="en-US" sz="2000" dirty="0" smtClean="0"/>
              </a:p>
              <a:p>
                <a:pPr>
                  <a:lnSpc>
                    <a:spcPct val="150000"/>
                  </a:lnSpc>
                </a:pPr>
                <a:endParaRPr lang="en-US" sz="2000" dirty="0"/>
              </a:p>
              <a:p>
                <a:pPr>
                  <a:lnSpc>
                    <a:spcPct val="150000"/>
                  </a:lnSpc>
                </a:pPr>
                <a:endParaRPr lang="en-US" sz="2000" dirty="0" smtClean="0"/>
              </a:p>
              <a:p>
                <a:pPr>
                  <a:lnSpc>
                    <a:spcPct val="150000"/>
                  </a:lnSpc>
                </a:pPr>
                <a:endParaRPr lang="en-US" sz="2000" dirty="0"/>
              </a:p>
              <a:p>
                <a:pPr>
                  <a:lnSpc>
                    <a:spcPct val="150000"/>
                  </a:lnSpc>
                </a:pPr>
                <a:r>
                  <a:rPr lang="en-US" sz="2000" dirty="0" smtClean="0"/>
                  <a:t>Hence solve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latin typeface="Cambria Math"/>
                      </a:rPr>
                      <m:t>=4</m:t>
                    </m:r>
                  </m:oMath>
                </a14:m>
                <a:r>
                  <a:rPr lang="en-US" sz="2000" dirty="0"/>
                  <a:t>	</a:t>
                </a:r>
                <a:endParaRPr lang="en-GB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49" y="212651"/>
                <a:ext cx="7930460" cy="4247317"/>
              </a:xfrm>
              <a:prstGeom prst="rect">
                <a:avLst/>
              </a:prstGeom>
              <a:blipFill rotWithShape="1">
                <a:blip r:embed="rId2"/>
                <a:stretch>
                  <a:fillRect l="-769" b="-4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009934" y="3616657"/>
            <a:ext cx="122829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973773" y="3616657"/>
            <a:ext cx="122829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937612" y="3616657"/>
            <a:ext cx="122829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600131" y="6212007"/>
            <a:ext cx="122829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5193152" y="5842675"/>
                <a:ext cx="605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𝑥</m:t>
                      </m:r>
                      <m:r>
                        <a:rPr lang="en-GB" i="1" dirty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3152" y="5842675"/>
                <a:ext cx="60523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877</Words>
  <Application>Microsoft Office PowerPoint</Application>
  <PresentationFormat>On-screen Show (4:3)</PresentationFormat>
  <Paragraphs>130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“eff” of x</vt:lpstr>
      <vt:lpstr>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“eff” of x</dc:title>
  <dc:creator>Administrator</dc:creator>
  <cp:lastModifiedBy>S.Cooper</cp:lastModifiedBy>
  <cp:revision>57</cp:revision>
  <cp:lastPrinted>2014-06-25T09:22:56Z</cp:lastPrinted>
  <dcterms:created xsi:type="dcterms:W3CDTF">2012-02-01T16:32:57Z</dcterms:created>
  <dcterms:modified xsi:type="dcterms:W3CDTF">2014-06-25T14:09:04Z</dcterms:modified>
</cp:coreProperties>
</file>