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2" r:id="rId5"/>
    <p:sldId id="259" r:id="rId6"/>
    <p:sldId id="263" r:id="rId7"/>
    <p:sldId id="261" r:id="rId8"/>
    <p:sldId id="257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28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A3419-AAC7-4079-99E8-74BD3CC912F7}" type="datetimeFigureOut">
              <a:rPr lang="en-GB" smtClean="0"/>
              <a:t>11/12/2012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55CA3-9F10-40EB-8380-D91B1750742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A3419-AAC7-4079-99E8-74BD3CC912F7}" type="datetimeFigureOut">
              <a:rPr lang="en-GB" smtClean="0"/>
              <a:t>11/12/2012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55CA3-9F10-40EB-8380-D91B1750742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A3419-AAC7-4079-99E8-74BD3CC912F7}" type="datetimeFigureOut">
              <a:rPr lang="en-GB" smtClean="0"/>
              <a:t>11/12/2012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55CA3-9F10-40EB-8380-D91B1750742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A3419-AAC7-4079-99E8-74BD3CC912F7}" type="datetimeFigureOut">
              <a:rPr lang="en-GB" smtClean="0"/>
              <a:t>11/12/2012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55CA3-9F10-40EB-8380-D91B1750742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A3419-AAC7-4079-99E8-74BD3CC912F7}" type="datetimeFigureOut">
              <a:rPr lang="en-GB" smtClean="0"/>
              <a:t>11/12/2012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55CA3-9F10-40EB-8380-D91B1750742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A3419-AAC7-4079-99E8-74BD3CC912F7}" type="datetimeFigureOut">
              <a:rPr lang="en-GB" smtClean="0"/>
              <a:t>11/12/2012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55CA3-9F10-40EB-8380-D91B1750742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A3419-AAC7-4079-99E8-74BD3CC912F7}" type="datetimeFigureOut">
              <a:rPr lang="en-GB" smtClean="0"/>
              <a:t>11/12/2012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55CA3-9F10-40EB-8380-D91B1750742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A3419-AAC7-4079-99E8-74BD3CC912F7}" type="datetimeFigureOut">
              <a:rPr lang="en-GB" smtClean="0"/>
              <a:t>11/12/2012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55CA3-9F10-40EB-8380-D91B1750742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A3419-AAC7-4079-99E8-74BD3CC912F7}" type="datetimeFigureOut">
              <a:rPr lang="en-GB" smtClean="0"/>
              <a:t>11/12/2012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55CA3-9F10-40EB-8380-D91B1750742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A3419-AAC7-4079-99E8-74BD3CC912F7}" type="datetimeFigureOut">
              <a:rPr lang="en-GB" smtClean="0"/>
              <a:t>11/12/2012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55CA3-9F10-40EB-8380-D91B1750742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A3419-AAC7-4079-99E8-74BD3CC912F7}" type="datetimeFigureOut">
              <a:rPr lang="en-GB" smtClean="0"/>
              <a:t>11/12/2012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55CA3-9F10-40EB-8380-D91B1750742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A3419-AAC7-4079-99E8-74BD3CC912F7}" type="datetimeFigureOut">
              <a:rPr lang="en-GB" smtClean="0"/>
              <a:t>11/12/2012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55CA3-9F10-40EB-8380-D91B17507425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13" Type="http://schemas.openxmlformats.org/officeDocument/2006/relationships/image" Target="../media/image38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12" Type="http://schemas.openxmlformats.org/officeDocument/2006/relationships/image" Target="../media/image37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11" Type="http://schemas.openxmlformats.org/officeDocument/2006/relationships/image" Target="../media/image36.png"/><Relationship Id="rId5" Type="http://schemas.openxmlformats.org/officeDocument/2006/relationships/image" Target="../media/image30.png"/><Relationship Id="rId10" Type="http://schemas.openxmlformats.org/officeDocument/2006/relationships/image" Target="../media/image35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Relationship Id="rId14" Type="http://schemas.openxmlformats.org/officeDocument/2006/relationships/image" Target="../media/image3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Relationship Id="rId9" Type="http://schemas.openxmlformats.org/officeDocument/2006/relationships/image" Target="../media/image4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13" Type="http://schemas.openxmlformats.org/officeDocument/2006/relationships/image" Target="../media/image59.png"/><Relationship Id="rId3" Type="http://schemas.openxmlformats.org/officeDocument/2006/relationships/image" Target="../media/image49.png"/><Relationship Id="rId7" Type="http://schemas.openxmlformats.org/officeDocument/2006/relationships/image" Target="../media/image53.png"/><Relationship Id="rId12" Type="http://schemas.openxmlformats.org/officeDocument/2006/relationships/image" Target="../media/image58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2.png"/><Relationship Id="rId11" Type="http://schemas.openxmlformats.org/officeDocument/2006/relationships/image" Target="../media/image57.png"/><Relationship Id="rId5" Type="http://schemas.openxmlformats.org/officeDocument/2006/relationships/image" Target="../media/image51.png"/><Relationship Id="rId10" Type="http://schemas.openxmlformats.org/officeDocument/2006/relationships/image" Target="../media/image56.png"/><Relationship Id="rId4" Type="http://schemas.openxmlformats.org/officeDocument/2006/relationships/image" Target="../media/image50.png"/><Relationship Id="rId9" Type="http://schemas.openxmlformats.org/officeDocument/2006/relationships/image" Target="../media/image5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Circle Centre (a, b) radius 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fld id="{F32D9851-570A-47B8-8EA8-BE4FF5D3A327}" type="datetime2">
              <a:rPr lang="en-GB" smtClean="0"/>
              <a:t>Tuesday, 11 December 2012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51520" y="260648"/>
                <a:ext cx="6696744" cy="5170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200" u="sng" dirty="0" smtClean="0"/>
                  <a:t>Questions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sz="2200" dirty="0" smtClean="0"/>
                  <a:t>1. Find the centre and radius for the following  circles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sz="2200" dirty="0" smtClean="0"/>
                  <a:t>    (a)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2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200" i="1" dirty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200" i="1" dirty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200" i="1" dirty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GB" sz="22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200" i="1" dirty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GB" sz="2200" i="1" dirty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200" b="0" i="1" dirty="0" smtClean="0">
                        <a:latin typeface="Cambria Math"/>
                      </a:rPr>
                      <m:t>+2</m:t>
                    </m:r>
                    <m:r>
                      <a:rPr lang="en-GB" sz="2200" i="1" dirty="0">
                        <a:latin typeface="Cambria Math"/>
                      </a:rPr>
                      <m:t>𝑥</m:t>
                    </m:r>
                    <m:r>
                      <a:rPr lang="en-GB" sz="2200" b="0" i="1" dirty="0" smtClean="0">
                        <a:latin typeface="Cambria Math"/>
                      </a:rPr>
                      <m:t>−8</m:t>
                    </m:r>
                    <m:r>
                      <a:rPr lang="en-GB" sz="2200" i="1" dirty="0">
                        <a:latin typeface="Cambria Math"/>
                      </a:rPr>
                      <m:t>𝑦</m:t>
                    </m:r>
                    <m:r>
                      <a:rPr lang="en-GB" sz="2200" i="1" dirty="0">
                        <a:latin typeface="Cambria Math"/>
                      </a:rPr>
                      <m:t>+13=0</m:t>
                    </m:r>
                  </m:oMath>
                </a14:m>
                <a:r>
                  <a:rPr lang="en-GB" sz="2200" dirty="0"/>
                  <a:t> </a:t>
                </a:r>
                <a:endParaRPr lang="en-GB" sz="2200" dirty="0" smtClean="0"/>
              </a:p>
              <a:p>
                <a:pPr>
                  <a:lnSpc>
                    <a:spcPct val="150000"/>
                  </a:lnSpc>
                </a:pPr>
                <a:endParaRPr lang="en-GB" sz="2200" dirty="0"/>
              </a:p>
              <a:p>
                <a:pPr>
                  <a:lnSpc>
                    <a:spcPct val="150000"/>
                  </a:lnSpc>
                </a:pPr>
                <a:endParaRPr lang="en-GB" sz="2200" dirty="0" smtClean="0"/>
              </a:p>
              <a:p>
                <a:pPr>
                  <a:lnSpc>
                    <a:spcPct val="150000"/>
                  </a:lnSpc>
                </a:pPr>
                <a:r>
                  <a:rPr lang="en-GB" sz="2200" dirty="0"/>
                  <a:t> </a:t>
                </a:r>
                <a:r>
                  <a:rPr lang="en-GB" sz="2200" dirty="0" smtClean="0"/>
                  <a:t>  </a:t>
                </a:r>
              </a:p>
              <a:p>
                <a:pPr>
                  <a:lnSpc>
                    <a:spcPct val="150000"/>
                  </a:lnSpc>
                </a:pPr>
                <a:endParaRPr lang="en-GB" sz="2200" dirty="0" smtClean="0"/>
              </a:p>
              <a:p>
                <a:pPr>
                  <a:lnSpc>
                    <a:spcPct val="150000"/>
                  </a:lnSpc>
                </a:pPr>
                <a:r>
                  <a:rPr lang="en-GB" sz="2200" dirty="0"/>
                  <a:t> </a:t>
                </a:r>
                <a:r>
                  <a:rPr lang="en-GB" sz="2200" dirty="0" smtClean="0"/>
                  <a:t>   (b)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2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200" i="1" dirty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200" i="1" dirty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200" i="1" dirty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GB" sz="22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200" i="1" dirty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GB" sz="2200" i="1" dirty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200" i="1" dirty="0">
                        <a:latin typeface="Cambria Math"/>
                      </a:rPr>
                      <m:t>−</m:t>
                    </m:r>
                    <m:r>
                      <a:rPr lang="en-GB" sz="2200" b="0" i="1" dirty="0" smtClean="0">
                        <a:latin typeface="Cambria Math"/>
                      </a:rPr>
                      <m:t>2</m:t>
                    </m:r>
                    <m:r>
                      <a:rPr lang="en-GB" sz="2200" i="1" dirty="0">
                        <a:latin typeface="Cambria Math"/>
                      </a:rPr>
                      <m:t>𝑥</m:t>
                    </m:r>
                    <m:r>
                      <a:rPr lang="en-GB" sz="2200" b="0" i="1" dirty="0" smtClean="0">
                        <a:latin typeface="Cambria Math"/>
                      </a:rPr>
                      <m:t>−2</m:t>
                    </m:r>
                    <m:r>
                      <a:rPr lang="en-GB" sz="2200" i="1" dirty="0">
                        <a:latin typeface="Cambria Math"/>
                      </a:rPr>
                      <m:t>𝑦</m:t>
                    </m:r>
                    <m:r>
                      <a:rPr lang="en-GB" sz="2200" b="0" i="1" dirty="0" smtClean="0">
                        <a:latin typeface="Cambria Math"/>
                      </a:rPr>
                      <m:t>−2</m:t>
                    </m:r>
                    <m:r>
                      <a:rPr lang="en-GB" sz="2200" i="1" dirty="0">
                        <a:latin typeface="Cambria Math"/>
                      </a:rPr>
                      <m:t>=0</m:t>
                    </m:r>
                  </m:oMath>
                </a14:m>
                <a:r>
                  <a:rPr lang="en-GB" sz="2200" dirty="0"/>
                  <a:t> </a:t>
                </a:r>
                <a:endParaRPr lang="en-GB" sz="2200" dirty="0" smtClean="0"/>
              </a:p>
              <a:p>
                <a:pPr>
                  <a:lnSpc>
                    <a:spcPct val="150000"/>
                  </a:lnSpc>
                </a:pPr>
                <a:endParaRPr lang="en-GB" sz="2200" dirty="0"/>
              </a:p>
              <a:p>
                <a:pPr>
                  <a:lnSpc>
                    <a:spcPct val="150000"/>
                  </a:lnSpc>
                </a:pPr>
                <a:endParaRPr lang="en-GB" sz="22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60648"/>
                <a:ext cx="6696744" cy="5170646"/>
              </a:xfrm>
              <a:prstGeom prst="rect">
                <a:avLst/>
              </a:prstGeom>
              <a:blipFill rotWithShape="1">
                <a:blip r:embed="rId2"/>
                <a:stretch>
                  <a:fillRect l="-10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844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51520" y="404664"/>
                <a:ext cx="7776864" cy="46628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200" dirty="0" smtClean="0"/>
                  <a:t>2. Find the equations for each of the following circles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sz="2200" dirty="0" smtClean="0"/>
                  <a:t>    (a) centre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2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2200" b="0" i="1" smtClean="0">
                            <a:latin typeface="Cambria Math"/>
                          </a:rPr>
                          <m:t>3,4</m:t>
                        </m:r>
                      </m:e>
                    </m:d>
                  </m:oMath>
                </a14:m>
                <a:r>
                  <a:rPr lang="en-GB" sz="2200" dirty="0" smtClean="0"/>
                  <a:t> with radius 1</a:t>
                </a:r>
              </a:p>
              <a:p>
                <a:pPr>
                  <a:lnSpc>
                    <a:spcPct val="150000"/>
                  </a:lnSpc>
                </a:pPr>
                <a:endParaRPr lang="en-GB" sz="2200" dirty="0"/>
              </a:p>
              <a:p>
                <a:pPr>
                  <a:lnSpc>
                    <a:spcPct val="150000"/>
                  </a:lnSpc>
                </a:pPr>
                <a:endParaRPr lang="en-GB" sz="2200" dirty="0" smtClean="0"/>
              </a:p>
              <a:p>
                <a:pPr>
                  <a:lnSpc>
                    <a:spcPct val="150000"/>
                  </a:lnSpc>
                </a:pPr>
                <a:endParaRPr lang="en-GB" sz="2200" dirty="0" smtClean="0"/>
              </a:p>
              <a:p>
                <a:pPr>
                  <a:lnSpc>
                    <a:spcPct val="150000"/>
                  </a:lnSpc>
                </a:pPr>
                <a:endParaRPr lang="en-GB" sz="2200" dirty="0"/>
              </a:p>
              <a:p>
                <a:pPr>
                  <a:lnSpc>
                    <a:spcPct val="150000"/>
                  </a:lnSpc>
                </a:pPr>
                <a:r>
                  <a:rPr lang="en-GB" sz="2200" dirty="0" smtClean="0"/>
                  <a:t>    (b) </a:t>
                </a:r>
                <a:r>
                  <a:rPr lang="en-GB" sz="2200" dirty="0"/>
                  <a:t>centre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200" i="1">
                            <a:latin typeface="Cambria Math"/>
                          </a:rPr>
                        </m:ctrlPr>
                      </m:dPr>
                      <m:e>
                        <m:r>
                          <a:rPr lang="en-GB" sz="2200" b="0" i="1" smtClean="0">
                            <a:latin typeface="Cambria Math"/>
                          </a:rPr>
                          <m:t>−2</m:t>
                        </m:r>
                        <m:r>
                          <a:rPr lang="en-GB" sz="2200" i="1">
                            <a:latin typeface="Cambria Math"/>
                          </a:rPr>
                          <m:t>,</m:t>
                        </m:r>
                        <m:r>
                          <a:rPr lang="en-GB" sz="2200" b="0" i="1" smtClean="0">
                            <a:latin typeface="Cambria Math"/>
                          </a:rPr>
                          <m:t>2</m:t>
                        </m:r>
                      </m:e>
                    </m:d>
                  </m:oMath>
                </a14:m>
                <a:r>
                  <a:rPr lang="en-GB" sz="2200" dirty="0"/>
                  <a:t> with radius </a:t>
                </a:r>
                <a:r>
                  <a:rPr lang="en-GB" sz="2200" dirty="0" smtClean="0"/>
                  <a:t>5</a:t>
                </a:r>
              </a:p>
              <a:p>
                <a:pPr>
                  <a:lnSpc>
                    <a:spcPct val="150000"/>
                  </a:lnSpc>
                </a:pPr>
                <a:endParaRPr lang="en-GB" sz="2200" dirty="0"/>
              </a:p>
              <a:p>
                <a:pPr>
                  <a:lnSpc>
                    <a:spcPct val="150000"/>
                  </a:lnSpc>
                </a:pPr>
                <a:endParaRPr lang="en-GB" sz="22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404664"/>
                <a:ext cx="7776864" cy="4662815"/>
              </a:xfrm>
              <a:prstGeom prst="rect">
                <a:avLst/>
              </a:prstGeom>
              <a:blipFill rotWithShape="1">
                <a:blip r:embed="rId2"/>
                <a:stretch>
                  <a:fillRect l="-9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218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323528" y="367894"/>
                <a:ext cx="7992888" cy="38164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200" dirty="0"/>
                  <a:t> (c) </a:t>
                </a:r>
                <a:r>
                  <a:rPr lang="en-GB" sz="2200" dirty="0"/>
                  <a:t>centre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200" i="1">
                            <a:latin typeface="Cambria Math"/>
                          </a:rPr>
                        </m:ctrlPr>
                      </m:dPr>
                      <m:e>
                        <m:r>
                          <a:rPr lang="en-GB" sz="2200" i="1">
                            <a:latin typeface="Cambria Math"/>
                          </a:rPr>
                          <m:t>3,</m:t>
                        </m:r>
                        <m:r>
                          <a:rPr lang="en-GB" sz="2200" i="1">
                            <a:latin typeface="Cambria Math"/>
                          </a:rPr>
                          <m:t>−2</m:t>
                        </m:r>
                      </m:e>
                    </m:d>
                  </m:oMath>
                </a14:m>
                <a:r>
                  <a:rPr lang="en-GB" sz="2200" dirty="0"/>
                  <a:t> with </a:t>
                </a:r>
                <a:r>
                  <a:rPr lang="en-GB" sz="2200" dirty="0"/>
                  <a:t>circle touching the x-axis</a:t>
                </a:r>
                <a:endParaRPr lang="en-GB" sz="2200" dirty="0" smtClean="0"/>
              </a:p>
              <a:p>
                <a:endParaRPr lang="en-GB" sz="2200" dirty="0"/>
              </a:p>
              <a:p>
                <a:endParaRPr lang="en-GB" sz="2200" dirty="0" smtClean="0"/>
              </a:p>
              <a:p>
                <a:endParaRPr lang="en-GB" sz="2200" dirty="0"/>
              </a:p>
              <a:p>
                <a:endParaRPr lang="en-GB" sz="2200" dirty="0" smtClean="0"/>
              </a:p>
              <a:p>
                <a:endParaRPr lang="en-GB" sz="2200" dirty="0"/>
              </a:p>
              <a:p>
                <a:endParaRPr lang="en-GB" sz="2200" dirty="0" smtClean="0"/>
              </a:p>
              <a:p>
                <a:endParaRPr lang="en-GB" sz="2200" dirty="0" smtClean="0"/>
              </a:p>
              <a:p>
                <a:endParaRPr lang="en-GB" sz="2200" dirty="0"/>
              </a:p>
              <a:p>
                <a:endParaRPr lang="en-GB" sz="2200" dirty="0" smtClean="0"/>
              </a:p>
              <a:p>
                <a:r>
                  <a:rPr lang="en-GB" sz="2200" dirty="0" smtClean="0"/>
                  <a:t>(d)  Centre </a:t>
                </a:r>
                <a14:m>
                  <m:oMath xmlns:m="http://schemas.openxmlformats.org/officeDocument/2006/math">
                    <m:r>
                      <a:rPr lang="en-GB" sz="2200" i="1" dirty="0" smtClean="0">
                        <a:latin typeface="Cambria Math"/>
                      </a:rPr>
                      <m:t>(1, 2) </m:t>
                    </m:r>
                  </m:oMath>
                </a14:m>
                <a:r>
                  <a:rPr lang="en-GB" sz="2200" dirty="0" smtClean="0"/>
                  <a:t>passing through the point </a:t>
                </a:r>
                <a14:m>
                  <m:oMath xmlns:m="http://schemas.openxmlformats.org/officeDocument/2006/math">
                    <m:r>
                      <a:rPr lang="en-GB" sz="2200" i="1" dirty="0" smtClean="0">
                        <a:latin typeface="Cambria Math"/>
                      </a:rPr>
                      <m:t>(−1,5)</m:t>
                    </m:r>
                  </m:oMath>
                </a14:m>
                <a:endParaRPr lang="en-GB" sz="22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367894"/>
                <a:ext cx="7992888" cy="3816429"/>
              </a:xfrm>
              <a:prstGeom prst="rect">
                <a:avLst/>
              </a:prstGeom>
              <a:blipFill rotWithShape="1">
                <a:blip r:embed="rId2"/>
                <a:stretch>
                  <a:fillRect l="-915" t="-958" b="-22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231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9512" y="332656"/>
                <a:ext cx="8712968" cy="10532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200" dirty="0" smtClean="0"/>
                  <a:t>3. Find the equation of the tangent to the circle 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sz="2200" dirty="0"/>
                  <a:t> </a:t>
                </a:r>
                <a:r>
                  <a:rPr lang="en-GB" sz="2200" dirty="0" smtClean="0"/>
                  <a:t>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200" i="1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200" b="0" i="1" smtClean="0">
                            <a:latin typeface="Cambria Math"/>
                          </a:rPr>
                          <m:t> </m:t>
                        </m:r>
                        <m:r>
                          <a:rPr lang="en-GB" sz="22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2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200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GB" sz="2200" i="1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200" i="1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GB" sz="22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200" i="1">
                        <a:latin typeface="Cambria Math"/>
                      </a:rPr>
                      <m:t>+</m:t>
                    </m:r>
                    <m:r>
                      <a:rPr lang="en-GB" sz="2200" b="0" i="1" smtClean="0">
                        <a:latin typeface="Cambria Math"/>
                      </a:rPr>
                      <m:t>6</m:t>
                    </m:r>
                    <m:r>
                      <a:rPr lang="en-GB" sz="2200" i="1">
                        <a:latin typeface="Cambria Math"/>
                      </a:rPr>
                      <m:t>𝑥</m:t>
                    </m:r>
                    <m:r>
                      <a:rPr lang="en-GB" sz="2200" b="0" i="1" smtClean="0">
                        <a:latin typeface="Cambria Math"/>
                      </a:rPr>
                      <m:t>+3</m:t>
                    </m:r>
                    <m:r>
                      <a:rPr lang="en-GB" sz="2200" i="1">
                        <a:latin typeface="Cambria Math"/>
                      </a:rPr>
                      <m:t>𝑦</m:t>
                    </m:r>
                    <m:r>
                      <a:rPr lang="en-GB" sz="2200" i="1">
                        <a:latin typeface="Cambria Math"/>
                      </a:rPr>
                      <m:t>−4=0</m:t>
                    </m:r>
                  </m:oMath>
                </a14:m>
                <a:r>
                  <a:rPr lang="en-GB" sz="2200" dirty="0" smtClean="0"/>
                  <a:t> at the point </a:t>
                </a:r>
                <a14:m>
                  <m:oMath xmlns:m="http://schemas.openxmlformats.org/officeDocument/2006/math">
                    <m:r>
                      <a:rPr lang="en-GB" sz="2200" i="1" dirty="0" smtClean="0">
                        <a:latin typeface="Cambria Math"/>
                      </a:rPr>
                      <m:t>(−1,−2)</m:t>
                    </m:r>
                  </m:oMath>
                </a14:m>
                <a:endParaRPr lang="en-GB" sz="22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332656"/>
                <a:ext cx="8712968" cy="1053237"/>
              </a:xfrm>
              <a:prstGeom prst="rect">
                <a:avLst/>
              </a:prstGeom>
              <a:blipFill rotWithShape="1">
                <a:blip r:embed="rId2"/>
                <a:stretch>
                  <a:fillRect l="-839" b="-110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646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9512" y="332656"/>
                <a:ext cx="8640960" cy="1055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200" dirty="0" smtClean="0"/>
                  <a:t>4. Find the points of intersection of the circle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200" i="1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2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2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200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GB" sz="2200" i="1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200" i="1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GB" sz="22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200" b="0" i="1" smtClean="0">
                        <a:latin typeface="Cambria Math"/>
                      </a:rPr>
                      <m:t>−4</m:t>
                    </m:r>
                    <m:r>
                      <a:rPr lang="en-GB" sz="2200" b="0" i="1" smtClean="0">
                        <a:latin typeface="Cambria Math"/>
                      </a:rPr>
                      <m:t>𝑥</m:t>
                    </m:r>
                    <m:r>
                      <a:rPr lang="en-GB" sz="2200" i="1">
                        <a:latin typeface="Cambria Math"/>
                      </a:rPr>
                      <m:t>−</m:t>
                    </m:r>
                    <m:r>
                      <a:rPr lang="en-GB" sz="2200" b="0" i="1" smtClean="0">
                        <a:latin typeface="Cambria Math"/>
                      </a:rPr>
                      <m:t>1</m:t>
                    </m:r>
                    <m:r>
                      <a:rPr lang="en-GB" sz="2200" i="1">
                        <a:latin typeface="Cambria Math"/>
                      </a:rPr>
                      <m:t>=0</m:t>
                    </m:r>
                  </m:oMath>
                </a14:m>
                <a:r>
                  <a:rPr lang="en-GB" sz="2200" dirty="0"/>
                  <a:t> </a:t>
                </a:r>
                <a:r>
                  <a:rPr lang="en-GB" sz="2200" dirty="0" smtClean="0"/>
                  <a:t> and the line </a:t>
                </a:r>
                <a14:m>
                  <m:oMath xmlns:m="http://schemas.openxmlformats.org/officeDocument/2006/math">
                    <m:r>
                      <a:rPr lang="en-GB" sz="2200" b="0" i="1" smtClean="0">
                        <a:latin typeface="Cambria Math"/>
                      </a:rPr>
                      <m:t>𝑦</m:t>
                    </m:r>
                    <m:r>
                      <a:rPr lang="en-GB" sz="2200" b="0" i="1" smtClean="0">
                        <a:latin typeface="Cambria Math"/>
                      </a:rPr>
                      <m:t>=</m:t>
                    </m:r>
                    <m:r>
                      <a:rPr lang="en-GB" sz="2200" b="0" i="1" smtClean="0">
                        <a:latin typeface="Cambria Math"/>
                      </a:rPr>
                      <m:t>𝑥</m:t>
                    </m:r>
                    <m:r>
                      <a:rPr lang="en-GB" sz="2200" b="0" i="1" smtClean="0">
                        <a:latin typeface="Cambria Math"/>
                      </a:rPr>
                      <m:t>−5</m:t>
                    </m:r>
                  </m:oMath>
                </a14:m>
                <a:endParaRPr lang="en-GB" sz="22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332656"/>
                <a:ext cx="8640960" cy="1055545"/>
              </a:xfrm>
              <a:prstGeom prst="rect">
                <a:avLst/>
              </a:prstGeom>
              <a:blipFill rotWithShape="1">
                <a:blip r:embed="rId2"/>
                <a:stretch>
                  <a:fillRect l="-846" b="-104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924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4644008" y="1916832"/>
            <a:ext cx="3384376" cy="86409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7" name="Content Placeholder 2"/>
          <p:cNvSpPr>
            <a:spLocks noGrp="1"/>
          </p:cNvSpPr>
          <p:nvPr>
            <p:ph idx="1"/>
          </p:nvPr>
        </p:nvSpPr>
        <p:spPr>
          <a:xfrm>
            <a:off x="285750" y="285750"/>
            <a:ext cx="8229600" cy="4525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GB" u="sng" dirty="0" smtClean="0"/>
              <a:t>Equation of a circle through (a, b) with radius r</a:t>
            </a:r>
            <a:endParaRPr lang="en-GB" dirty="0" smtClean="0"/>
          </a:p>
          <a:p>
            <a:pPr>
              <a:buFont typeface="Arial" charset="0"/>
              <a:buNone/>
            </a:pPr>
            <a:endParaRPr lang="en-GB" dirty="0" smtClean="0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4929188" y="2071688"/>
          <a:ext cx="2794000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r:id="rId3" imgW="1409400" imgH="279360" progId="">
                  <p:embed/>
                </p:oleObj>
              </mc:Choice>
              <mc:Fallback>
                <p:oleObj r:id="rId3" imgW="1409400" imgH="27936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9188" y="2071688"/>
                        <a:ext cx="2794000" cy="554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14313" y="1071563"/>
            <a:ext cx="4122737" cy="3929062"/>
            <a:chOff x="1223" y="3162"/>
            <a:chExt cx="3981" cy="3793"/>
          </a:xfrm>
        </p:grpSpPr>
        <p:sp>
          <p:nvSpPr>
            <p:cNvPr id="3079" name="Line 4"/>
            <p:cNvSpPr>
              <a:spLocks noChangeShapeType="1"/>
            </p:cNvSpPr>
            <p:nvPr/>
          </p:nvSpPr>
          <p:spPr bwMode="auto">
            <a:xfrm>
              <a:off x="1223" y="5687"/>
              <a:ext cx="398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0" name="Line 5"/>
            <p:cNvSpPr>
              <a:spLocks noChangeShapeType="1"/>
            </p:cNvSpPr>
            <p:nvPr/>
          </p:nvSpPr>
          <p:spPr bwMode="auto">
            <a:xfrm flipV="1">
              <a:off x="2658" y="3162"/>
              <a:ext cx="0" cy="37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1" name="Oval 6"/>
            <p:cNvSpPr>
              <a:spLocks noChangeArrowheads="1"/>
            </p:cNvSpPr>
            <p:nvPr/>
          </p:nvSpPr>
          <p:spPr bwMode="auto">
            <a:xfrm>
              <a:off x="1956" y="3507"/>
              <a:ext cx="2945" cy="2946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GB">
                <a:latin typeface="Calibri" pitchFamily="34" charset="0"/>
              </a:endParaRPr>
            </a:p>
          </p:txBody>
        </p:sp>
        <p:graphicFrame>
          <p:nvGraphicFramePr>
            <p:cNvPr id="3075" name="Object 7"/>
            <p:cNvGraphicFramePr>
              <a:graphicFrameLocks noChangeAspect="1"/>
            </p:cNvGraphicFramePr>
            <p:nvPr/>
          </p:nvGraphicFramePr>
          <p:xfrm>
            <a:off x="4226" y="3409"/>
            <a:ext cx="836" cy="4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7" r:id="rId5" imgW="507960" imgH="253800" progId="">
                    <p:embed/>
                  </p:oleObj>
                </mc:Choice>
                <mc:Fallback>
                  <p:oleObj r:id="rId5" imgW="507960" imgH="253800" progId="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26" y="3409"/>
                          <a:ext cx="836" cy="41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82" name="Text Box 8"/>
            <p:cNvSpPr txBox="1">
              <a:spLocks noChangeArrowheads="1"/>
            </p:cNvSpPr>
            <p:nvPr/>
          </p:nvSpPr>
          <p:spPr bwMode="auto">
            <a:xfrm>
              <a:off x="2332" y="5626"/>
              <a:ext cx="627" cy="4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6868" tIns="43434" rIns="86868" bIns="43434"/>
            <a:lstStyle/>
            <a:p>
              <a:pPr>
                <a:spcAft>
                  <a:spcPts val="1000"/>
                </a:spcAft>
              </a:pPr>
              <a:r>
                <a:rPr lang="en-GB" sz="1100">
                  <a:solidFill>
                    <a:srgbClr val="000000"/>
                  </a:solidFill>
                </a:rPr>
                <a:t>0</a:t>
              </a:r>
              <a:endParaRPr lang="en-US"/>
            </a:p>
          </p:txBody>
        </p:sp>
        <p:graphicFrame>
          <p:nvGraphicFramePr>
            <p:cNvPr id="3076" name="Object 9"/>
            <p:cNvGraphicFramePr>
              <a:graphicFrameLocks noChangeAspect="1"/>
            </p:cNvGraphicFramePr>
            <p:nvPr/>
          </p:nvGraphicFramePr>
          <p:xfrm>
            <a:off x="3431" y="4752"/>
            <a:ext cx="672" cy="3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8" r:id="rId7" imgW="495000" imgH="253800" progId="">
                    <p:embed/>
                  </p:oleObj>
                </mc:Choice>
                <mc:Fallback>
                  <p:oleObj r:id="rId7" imgW="495000" imgH="253800" progId="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31" y="4752"/>
                          <a:ext cx="672" cy="34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83" name="Oval 10"/>
            <p:cNvSpPr>
              <a:spLocks noChangeArrowheads="1"/>
            </p:cNvSpPr>
            <p:nvPr/>
          </p:nvSpPr>
          <p:spPr bwMode="auto">
            <a:xfrm>
              <a:off x="3380" y="4903"/>
              <a:ext cx="99" cy="99"/>
            </a:xfrm>
            <a:prstGeom prst="ellipse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GB"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357188" y="500063"/>
            <a:ext cx="8229600" cy="840705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en-GB" sz="2200" u="sng" dirty="0" smtClean="0"/>
              <a:t>Example</a:t>
            </a:r>
            <a:endParaRPr lang="en-GB" sz="2200" dirty="0" smtClean="0"/>
          </a:p>
          <a:p>
            <a:pPr>
              <a:buFont typeface="Arial" charset="0"/>
              <a:buNone/>
            </a:pPr>
            <a:r>
              <a:rPr lang="en-GB" sz="2200" dirty="0" smtClean="0"/>
              <a:t>	Find the equation the circle with centre (–2, 4) and radius 4. </a:t>
            </a:r>
          </a:p>
          <a:p>
            <a:pPr>
              <a:buFont typeface="Arial" charset="0"/>
              <a:buNone/>
            </a:pPr>
            <a:endParaRPr lang="en-GB" sz="2200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391681" y="1916832"/>
                <a:ext cx="1263423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2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2200" b="0" i="1" smtClean="0">
                                  <a:latin typeface="Cambria Math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r>
                            <a:rPr lang="en-GB" sz="2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2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1681" y="1916832"/>
                <a:ext cx="1263423" cy="43088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3399793" y="1916831"/>
                <a:ext cx="1476110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2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200" b="0" i="1" smtClean="0">
                              <a:latin typeface="Cambria Math"/>
                            </a:rPr>
                            <m:t>+</m:t>
                          </m:r>
                          <m:d>
                            <m:dPr>
                              <m:ctrlPr>
                                <a:rPr lang="en-GB" sz="2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200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GB" sz="2200" b="0" i="1" smtClean="0">
                                  <a:latin typeface="Cambria Math"/>
                                </a:rPr>
                                <m:t>−4</m:t>
                              </m:r>
                            </m:e>
                          </m:d>
                        </m:e>
                        <m:sup>
                          <m:r>
                            <a:rPr lang="en-GB" sz="2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2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9793" y="1916831"/>
                <a:ext cx="1476110" cy="430887"/>
              </a:xfrm>
              <a:prstGeom prst="rect">
                <a:avLst/>
              </a:prstGeom>
              <a:blipFill rotWithShape="1">
                <a:blip r:embed="rId3"/>
                <a:stretch>
                  <a:fillRect b="-84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4659987" y="1916830"/>
                <a:ext cx="848117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 smtClean="0">
                          <a:latin typeface="Cambria Math"/>
                        </a:rPr>
                        <m:t>=</m:t>
                      </m:r>
                      <m:r>
                        <a:rPr lang="en-GB" sz="2200" b="0" i="1" smtClean="0">
                          <a:latin typeface="Cambria Math"/>
                        </a:rPr>
                        <m:t>16</m:t>
                      </m:r>
                    </m:oMath>
                  </m:oMathPara>
                </a14:m>
                <a:endParaRPr lang="en-GB" sz="22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9987" y="1916830"/>
                <a:ext cx="848117" cy="43088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2483768" y="2348880"/>
            <a:ext cx="2900399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251520" y="260649"/>
            <a:ext cx="8496944" cy="1152128"/>
          </a:xfrm>
        </p:spPr>
        <p:txBody>
          <a:bodyPr>
            <a:noAutofit/>
          </a:bodyPr>
          <a:lstStyle/>
          <a:p>
            <a:pPr>
              <a:buFont typeface="Arial" charset="0"/>
              <a:buNone/>
            </a:pPr>
            <a:r>
              <a:rPr lang="en-GB" sz="2200" u="sng" dirty="0" smtClean="0"/>
              <a:t>Example</a:t>
            </a:r>
          </a:p>
          <a:p>
            <a:pPr>
              <a:buFont typeface="Arial" charset="0"/>
              <a:buNone/>
            </a:pPr>
            <a:r>
              <a:rPr lang="en-GB" sz="2200" dirty="0" smtClean="0"/>
              <a:t>	Find the equation of the circle centre (–2, 4) which touches the y axis. </a:t>
            </a:r>
          </a:p>
          <a:p>
            <a:pPr>
              <a:buFont typeface="Arial" charset="0"/>
              <a:buNone/>
            </a:pPr>
            <a:endParaRPr lang="en-GB" sz="2200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645514" y="2133437"/>
                <a:ext cx="1263423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2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2200" b="0" i="1" smtClean="0">
                                  <a:latin typeface="Cambria Math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r>
                            <a:rPr lang="en-GB" sz="2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2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514" y="2133437"/>
                <a:ext cx="1263423" cy="43088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653626" y="2133436"/>
                <a:ext cx="1476110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2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200" b="0" i="1" smtClean="0">
                              <a:latin typeface="Cambria Math"/>
                            </a:rPr>
                            <m:t>+</m:t>
                          </m:r>
                          <m:d>
                            <m:dPr>
                              <m:ctrlPr>
                                <a:rPr lang="en-GB" sz="2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200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GB" sz="2200" b="0" i="1" smtClean="0">
                                  <a:latin typeface="Cambria Math"/>
                                </a:rPr>
                                <m:t>−4</m:t>
                              </m:r>
                            </m:e>
                          </m:d>
                        </m:e>
                        <m:sup>
                          <m:r>
                            <a:rPr lang="en-GB" sz="2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2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3626" y="2133436"/>
                <a:ext cx="1476110" cy="430887"/>
              </a:xfrm>
              <a:prstGeom prst="rect">
                <a:avLst/>
              </a:prstGeom>
              <a:blipFill rotWithShape="1">
                <a:blip r:embed="rId3"/>
                <a:stretch>
                  <a:fillRect b="-84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913820" y="2133435"/>
                <a:ext cx="692626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 smtClean="0">
                          <a:latin typeface="Cambria Math"/>
                        </a:rPr>
                        <m:t>=</m:t>
                      </m:r>
                      <m:r>
                        <a:rPr lang="en-GB" sz="2200" b="0" i="1" smtClean="0"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en-GB" sz="22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3820" y="2133435"/>
                <a:ext cx="692626" cy="43088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737601" y="2565485"/>
            <a:ext cx="2900399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860032" y="3645024"/>
            <a:ext cx="345638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6588224" y="1556792"/>
            <a:ext cx="0" cy="34563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5148064" y="1845405"/>
            <a:ext cx="1440160" cy="14401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5508104" y="2164214"/>
                <a:ext cx="10801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</a:rPr>
                            <m:t>−2,4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2164214"/>
                <a:ext cx="1080120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Oval 11"/>
          <p:cNvSpPr/>
          <p:nvPr/>
        </p:nvSpPr>
        <p:spPr>
          <a:xfrm>
            <a:off x="5868144" y="2564322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Arrow Connector 13"/>
          <p:cNvCxnSpPr>
            <a:stCxn id="12" idx="7"/>
            <a:endCxn id="10" idx="6"/>
          </p:cNvCxnSpPr>
          <p:nvPr/>
        </p:nvCxnSpPr>
        <p:spPr>
          <a:xfrm flipV="1">
            <a:off x="5907168" y="2565485"/>
            <a:ext cx="681056" cy="55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084168" y="249289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10" grpId="0" animBg="1"/>
      <p:bldP spid="11" grpId="0"/>
      <p:bldP spid="12" grpId="0" animBg="1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099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88641"/>
                <a:ext cx="8229600" cy="1296144"/>
              </a:xfrm>
            </p:spPr>
            <p:txBody>
              <a:bodyPr>
                <a:normAutofit/>
              </a:bodyPr>
              <a:lstStyle/>
              <a:p>
                <a:pPr>
                  <a:buFont typeface="Arial" charset="0"/>
                  <a:buNone/>
                </a:pPr>
                <a:r>
                  <a:rPr lang="en-GB" sz="2200" u="sng" dirty="0" smtClean="0"/>
                  <a:t>Example</a:t>
                </a:r>
                <a:endParaRPr lang="en-GB" sz="2200" dirty="0" smtClean="0"/>
              </a:p>
              <a:p>
                <a:pPr>
                  <a:buFont typeface="Arial" charset="0"/>
                  <a:buNone/>
                </a:pPr>
                <a:r>
                  <a:rPr lang="en-GB" sz="2200" dirty="0" smtClean="0"/>
                  <a:t>Show that the equation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20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20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200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GB" sz="2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200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GB" sz="22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200" b="0" i="1" smtClean="0">
                        <a:latin typeface="Cambria Math"/>
                      </a:rPr>
                      <m:t>−2</m:t>
                    </m:r>
                    <m:r>
                      <a:rPr lang="en-GB" sz="2200" b="0" i="1" smtClean="0">
                        <a:latin typeface="Cambria Math"/>
                      </a:rPr>
                      <m:t>𝑥</m:t>
                    </m:r>
                    <m:r>
                      <a:rPr lang="en-GB" sz="2200" b="0" i="1" smtClean="0">
                        <a:latin typeface="Cambria Math"/>
                      </a:rPr>
                      <m:t>+4</m:t>
                    </m:r>
                    <m:r>
                      <a:rPr lang="en-GB" sz="2200" b="0" i="1" smtClean="0">
                        <a:latin typeface="Cambria Math"/>
                      </a:rPr>
                      <m:t>𝑦</m:t>
                    </m:r>
                    <m:r>
                      <a:rPr lang="en-GB" sz="2200" b="0" i="1" smtClean="0">
                        <a:latin typeface="Cambria Math"/>
                      </a:rPr>
                      <m:t>−4=0</m:t>
                    </m:r>
                  </m:oMath>
                </a14:m>
                <a:endParaRPr lang="en-GB" sz="2200" dirty="0" smtClean="0"/>
              </a:p>
              <a:p>
                <a:pPr>
                  <a:buFont typeface="Arial" charset="0"/>
                  <a:buNone/>
                </a:pPr>
                <a:r>
                  <a:rPr lang="en-GB" sz="2200" dirty="0" smtClean="0"/>
                  <a:t>represents a circle and find its centre and radius.</a:t>
                </a:r>
              </a:p>
              <a:p>
                <a:endParaRPr lang="en-GB" sz="2200" dirty="0" smtClean="0"/>
              </a:p>
              <a:p>
                <a:pPr>
                  <a:buFont typeface="Arial" charset="0"/>
                  <a:buNone/>
                </a:pPr>
                <a:endParaRPr lang="en-GB" sz="2200" dirty="0" smtClean="0"/>
              </a:p>
            </p:txBody>
          </p:sp>
        </mc:Choice>
        <mc:Fallback>
          <p:sp>
            <p:nvSpPr>
              <p:cNvPr id="4099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88641"/>
                <a:ext cx="8229600" cy="1296144"/>
              </a:xfrm>
              <a:blipFill rotWithShape="1">
                <a:blip r:embed="rId2"/>
                <a:stretch>
                  <a:fillRect l="-889" t="-2817" b="-42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0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>
              <a:latin typeface="Calibri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1722191" y="1660152"/>
                <a:ext cx="3497881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2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200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2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200" i="1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GB" sz="22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200" i="1">
                          <a:latin typeface="Cambria Math"/>
                        </a:rPr>
                        <m:t>−2</m:t>
                      </m:r>
                      <m:r>
                        <a:rPr lang="en-GB" sz="2200" i="1">
                          <a:latin typeface="Cambria Math"/>
                        </a:rPr>
                        <m:t>𝑥</m:t>
                      </m:r>
                      <m:r>
                        <a:rPr lang="en-GB" sz="2200" i="1">
                          <a:latin typeface="Cambria Math"/>
                        </a:rPr>
                        <m:t>+4</m:t>
                      </m:r>
                      <m:r>
                        <a:rPr lang="en-GB" sz="2200" i="1">
                          <a:latin typeface="Cambria Math"/>
                        </a:rPr>
                        <m:t>𝑦</m:t>
                      </m:r>
                      <m:r>
                        <a:rPr lang="en-GB" sz="2200" i="1">
                          <a:latin typeface="Cambria Math"/>
                        </a:rPr>
                        <m:t>−4=0</m:t>
                      </m:r>
                    </m:oMath>
                  </m:oMathPara>
                </a14:m>
                <a:endParaRPr lang="en-GB" sz="2200" dirty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2191" y="1660152"/>
                <a:ext cx="3497881" cy="430887"/>
              </a:xfrm>
              <a:prstGeom prst="rect">
                <a:avLst/>
              </a:prstGeom>
              <a:blipFill rotWithShape="1">
                <a:blip r:embed="rId3"/>
                <a:stretch>
                  <a:fillRect b="-140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1722191" y="2243439"/>
                <a:ext cx="3475310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200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22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220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20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200" b="0" i="1" smtClean="0">
                              <a:latin typeface="Cambria Math"/>
                            </a:rPr>
                            <m:t>−2</m:t>
                          </m:r>
                          <m:r>
                            <a:rPr lang="en-GB" sz="22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2200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GB" sz="2200" b="0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2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22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GB" sz="2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200" b="0" i="1" smtClean="0">
                              <a:latin typeface="Cambria Math"/>
                            </a:rPr>
                            <m:t>+4</m:t>
                          </m:r>
                          <m:r>
                            <a:rPr lang="en-GB" sz="2200" b="0" i="1" smtClean="0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GB" sz="2200" i="1">
                          <a:latin typeface="Cambria Math"/>
                        </a:rPr>
                        <m:t>=</m:t>
                      </m:r>
                      <m:r>
                        <a:rPr lang="en-GB" sz="2200" b="0" i="1" smtClean="0"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en-GB" sz="2200" dirty="0"/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2191" y="2243439"/>
                <a:ext cx="3475310" cy="430887"/>
              </a:xfrm>
              <a:prstGeom prst="rect">
                <a:avLst/>
              </a:prstGeom>
              <a:blipFill rotWithShape="1">
                <a:blip r:embed="rId4"/>
                <a:stretch>
                  <a:fillRect b="-140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467544" y="2826726"/>
                <a:ext cx="5699637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200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22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220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20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200" b="0" i="1" smtClean="0">
                              <a:latin typeface="Cambria Math"/>
                            </a:rPr>
                            <m:t>−2</m:t>
                          </m:r>
                          <m:r>
                            <a:rPr lang="en-GB" sz="2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2200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2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2200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  <m:sup>
                              <m:r>
                                <a:rPr lang="en-GB" sz="2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GB" sz="2200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GB" sz="2200" b="0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2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22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GB" sz="2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200" b="0" i="1" smtClean="0">
                              <a:latin typeface="Cambria Math"/>
                            </a:rPr>
                            <m:t>+4</m:t>
                          </m:r>
                          <m:r>
                            <a:rPr lang="en-GB" sz="2200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GB" sz="2200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2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22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GB" sz="2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GB" sz="2200" i="1">
                          <a:latin typeface="Cambria Math"/>
                        </a:rPr>
                        <m:t>=</m:t>
                      </m:r>
                      <m:r>
                        <a:rPr lang="en-GB" sz="2200" b="0" i="1" smtClean="0">
                          <a:latin typeface="Cambria Math"/>
                        </a:rPr>
                        <m:t>4+1+4</m:t>
                      </m:r>
                    </m:oMath>
                  </m:oMathPara>
                </a14:m>
                <a:endParaRPr lang="en-GB" sz="2200" dirty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826726"/>
                <a:ext cx="5699637" cy="430887"/>
              </a:xfrm>
              <a:prstGeom prst="rect">
                <a:avLst/>
              </a:prstGeom>
              <a:blipFill rotWithShape="1">
                <a:blip r:embed="rId5"/>
                <a:stretch>
                  <a:fillRect b="-1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1907704" y="3356993"/>
                <a:ext cx="1263423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2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2200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GB" sz="2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200" dirty="0"/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3356993"/>
                <a:ext cx="1263423" cy="43088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3061365" y="3369770"/>
                <a:ext cx="1476109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22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2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200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GB" sz="2200" b="0" i="1" smtClean="0">
                                  <a:latin typeface="Cambria Math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r>
                            <a:rPr lang="en-GB" sz="2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200" dirty="0"/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1365" y="3369770"/>
                <a:ext cx="1476109" cy="430887"/>
              </a:xfrm>
              <a:prstGeom prst="rect">
                <a:avLst/>
              </a:prstGeom>
              <a:blipFill rotWithShape="1">
                <a:blip r:embed="rId7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4501525" y="3356992"/>
                <a:ext cx="692626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latin typeface="Cambria Math"/>
                        </a:rPr>
                        <m:t>=9</m:t>
                      </m:r>
                    </m:oMath>
                  </m:oMathPara>
                </a14:m>
                <a:endParaRPr lang="en-GB" sz="2200" dirty="0"/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1525" y="3356992"/>
                <a:ext cx="692626" cy="43088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/>
          <p:cNvCxnSpPr/>
          <p:nvPr/>
        </p:nvCxnSpPr>
        <p:spPr>
          <a:xfrm>
            <a:off x="2020931" y="3861048"/>
            <a:ext cx="3055125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467544" y="4581128"/>
                <a:ext cx="6984776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200" i="1" smtClean="0">
                        <a:latin typeface="Cambria Math"/>
                        <a:ea typeface="Cambria Math"/>
                      </a:rPr>
                      <m:t>∴</m:t>
                    </m:r>
                  </m:oMath>
                </a14:m>
                <a:r>
                  <a:rPr lang="en-GB" sz="2200" dirty="0" smtClean="0"/>
                  <a:t> Circle centre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2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2200" b="0" i="1" smtClean="0">
                            <a:latin typeface="Cambria Math"/>
                          </a:rPr>
                          <m:t>1,−2</m:t>
                        </m:r>
                      </m:e>
                    </m:d>
                  </m:oMath>
                </a14:m>
                <a:r>
                  <a:rPr lang="en-GB" sz="2200" dirty="0" smtClean="0"/>
                  <a:t> and radius 3</a:t>
                </a:r>
                <a:endParaRPr lang="en-GB" sz="22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581128"/>
                <a:ext cx="6984776" cy="430887"/>
              </a:xfrm>
              <a:prstGeom prst="rect">
                <a:avLst/>
              </a:prstGeom>
              <a:blipFill rotWithShape="1">
                <a:blip r:embed="rId9"/>
                <a:stretch>
                  <a:fillRect t="-8451" b="-267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/>
      <p:bldP spid="10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123" name="Text Box 4"/>
              <p:cNvSpPr txBox="1">
                <a:spLocks noChangeArrowheads="1"/>
              </p:cNvSpPr>
              <p:nvPr/>
            </p:nvSpPr>
            <p:spPr bwMode="auto">
              <a:xfrm>
                <a:off x="323528" y="332656"/>
                <a:ext cx="8125593" cy="12772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200" u="sng" dirty="0" smtClean="0"/>
                  <a:t>Example</a:t>
                </a:r>
              </a:p>
              <a:p>
                <a:pPr>
                  <a:spcBef>
                    <a:spcPct val="50000"/>
                  </a:spcBef>
                </a:pPr>
                <a:r>
                  <a:rPr lang="en-GB" sz="2200" dirty="0" smtClean="0"/>
                  <a:t>Show that the </a:t>
                </a:r>
                <a:r>
                  <a:rPr lang="en-GB" sz="2200" dirty="0"/>
                  <a:t>equation </a:t>
                </a:r>
                <a:r>
                  <a:rPr lang="en-GB" sz="2200" dirty="0" smtClean="0"/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2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200" i="1" dirty="0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20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200" b="0" i="1" dirty="0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GB" sz="2200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200" b="0" i="1" dirty="0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GB" sz="2200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200" b="0" i="1" dirty="0" smtClean="0">
                        <a:latin typeface="Cambria Math"/>
                      </a:rPr>
                      <m:t>−16</m:t>
                    </m:r>
                    <m:r>
                      <a:rPr lang="en-GB" sz="2200" b="0" i="1" dirty="0" smtClean="0">
                        <a:latin typeface="Cambria Math"/>
                      </a:rPr>
                      <m:t>𝑥</m:t>
                    </m:r>
                    <m:r>
                      <a:rPr lang="en-GB" sz="2200" b="0" i="1" dirty="0" smtClean="0">
                        <a:latin typeface="Cambria Math"/>
                      </a:rPr>
                      <m:t>+10</m:t>
                    </m:r>
                    <m:r>
                      <a:rPr lang="en-GB" sz="2200" b="0" i="1" dirty="0" smtClean="0">
                        <a:latin typeface="Cambria Math"/>
                      </a:rPr>
                      <m:t>𝑦</m:t>
                    </m:r>
                    <m:r>
                      <a:rPr lang="en-GB" sz="2200" b="0" i="1" dirty="0" smtClean="0">
                        <a:latin typeface="Cambria Math"/>
                      </a:rPr>
                      <m:t>+85=0</m:t>
                    </m:r>
                  </m:oMath>
                </a14:m>
                <a:r>
                  <a:rPr lang="en-GB" sz="2200" dirty="0" smtClean="0"/>
                  <a:t>  represents </a:t>
                </a:r>
                <a:r>
                  <a:rPr lang="en-GB" sz="2200" dirty="0" smtClean="0"/>
                  <a:t>a circle.</a:t>
                </a:r>
                <a:endParaRPr lang="en-GB" sz="2200" dirty="0"/>
              </a:p>
            </p:txBody>
          </p:sp>
        </mc:Choice>
        <mc:Fallback>
          <p:sp>
            <p:nvSpPr>
              <p:cNvPr id="5123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3528" y="332656"/>
                <a:ext cx="8125593" cy="1277273"/>
              </a:xfrm>
              <a:prstGeom prst="rect">
                <a:avLst/>
              </a:prstGeom>
              <a:blipFill rotWithShape="1">
                <a:blip r:embed="rId2"/>
                <a:stretch>
                  <a:fillRect l="-900" t="-2871" r="-975" b="-8612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1722191" y="1660152"/>
                <a:ext cx="3964355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2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2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200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2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200" i="1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GB" sz="22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200" i="1">
                          <a:latin typeface="Cambria Math"/>
                        </a:rPr>
                        <m:t>−</m:t>
                      </m:r>
                      <m:r>
                        <a:rPr lang="en-GB" sz="2200" b="0" i="1" smtClean="0">
                          <a:latin typeface="Cambria Math"/>
                        </a:rPr>
                        <m:t>16</m:t>
                      </m:r>
                      <m:r>
                        <a:rPr lang="en-GB" sz="2200" i="1">
                          <a:latin typeface="Cambria Math"/>
                        </a:rPr>
                        <m:t>𝑥</m:t>
                      </m:r>
                      <m:r>
                        <a:rPr lang="en-GB" sz="2200" i="1">
                          <a:latin typeface="Cambria Math"/>
                        </a:rPr>
                        <m:t>+10</m:t>
                      </m:r>
                      <m:r>
                        <a:rPr lang="en-GB" sz="2200" i="1">
                          <a:latin typeface="Cambria Math"/>
                        </a:rPr>
                        <m:t>𝑦</m:t>
                      </m:r>
                      <m:r>
                        <a:rPr lang="en-GB" sz="2200" b="0" i="1" smtClean="0">
                          <a:latin typeface="Cambria Math"/>
                        </a:rPr>
                        <m:t>+85</m:t>
                      </m:r>
                      <m:r>
                        <a:rPr lang="en-GB" sz="2200" i="1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2200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2191" y="1660152"/>
                <a:ext cx="3964355" cy="430887"/>
              </a:xfrm>
              <a:prstGeom prst="rect">
                <a:avLst/>
              </a:prstGeom>
              <a:blipFill rotWithShape="1">
                <a:blip r:embed="rId3"/>
                <a:stretch>
                  <a:fillRect b="-84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1722191" y="2243439"/>
                <a:ext cx="4151778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200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22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220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20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200" b="0" i="1" smtClean="0">
                              <a:latin typeface="Cambria Math"/>
                            </a:rPr>
                            <m:t>−16</m:t>
                          </m:r>
                          <m:r>
                            <a:rPr lang="en-GB" sz="22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2200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GB" sz="2200" b="0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2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22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GB" sz="2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200" b="0" i="1" smtClean="0">
                              <a:latin typeface="Cambria Math"/>
                            </a:rPr>
                            <m:t>+10</m:t>
                          </m:r>
                          <m:r>
                            <a:rPr lang="en-GB" sz="2200" b="0" i="1" smtClean="0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GB" sz="2200" i="1">
                          <a:latin typeface="Cambria Math"/>
                        </a:rPr>
                        <m:t>=</m:t>
                      </m:r>
                      <m:r>
                        <a:rPr lang="en-GB" sz="2200" b="0" i="1" smtClean="0">
                          <a:latin typeface="Cambria Math"/>
                        </a:rPr>
                        <m:t>−85</m:t>
                      </m:r>
                    </m:oMath>
                  </m:oMathPara>
                </a14:m>
                <a:endParaRPr lang="en-GB" sz="2200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2191" y="2243439"/>
                <a:ext cx="4151778" cy="430887"/>
              </a:xfrm>
              <a:prstGeom prst="rect">
                <a:avLst/>
              </a:prstGeom>
              <a:blipFill rotWithShape="1">
                <a:blip r:embed="rId4"/>
                <a:stretch>
                  <a:fillRect b="-140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467544" y="2826726"/>
                <a:ext cx="6687087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200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22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220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20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200" b="0" i="1" smtClean="0">
                              <a:latin typeface="Cambria Math"/>
                            </a:rPr>
                            <m:t>−16</m:t>
                          </m:r>
                          <m:r>
                            <a:rPr lang="en-GB" sz="2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2200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2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2200" b="0" i="1" smtClean="0">
                                  <a:latin typeface="Cambria Math"/>
                                </a:rPr>
                                <m:t>8</m:t>
                              </m:r>
                            </m:e>
                            <m:sup>
                              <m:r>
                                <a:rPr lang="en-GB" sz="2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GB" sz="2200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GB" sz="2200" b="0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2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22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GB" sz="2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200" b="0" i="1" smtClean="0">
                              <a:latin typeface="Cambria Math"/>
                            </a:rPr>
                            <m:t>+10</m:t>
                          </m:r>
                          <m:r>
                            <a:rPr lang="en-GB" sz="2200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GB" sz="2200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2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2200" b="0" i="1" smtClean="0">
                                  <a:latin typeface="Cambria Math"/>
                                </a:rPr>
                                <m:t>5</m:t>
                              </m:r>
                            </m:e>
                            <m:sup>
                              <m:r>
                                <a:rPr lang="en-GB" sz="2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GB" sz="2200" i="1">
                          <a:latin typeface="Cambria Math"/>
                        </a:rPr>
                        <m:t>=</m:t>
                      </m:r>
                      <m:r>
                        <a:rPr lang="en-GB" sz="2200" b="0" i="1" smtClean="0">
                          <a:latin typeface="Cambria Math"/>
                        </a:rPr>
                        <m:t>−85+64+25</m:t>
                      </m:r>
                    </m:oMath>
                  </m:oMathPara>
                </a14:m>
                <a:endParaRPr lang="en-GB" sz="2200" dirty="0"/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826726"/>
                <a:ext cx="6687087" cy="430887"/>
              </a:xfrm>
              <a:prstGeom prst="rect">
                <a:avLst/>
              </a:prstGeom>
              <a:blipFill rotWithShape="1">
                <a:blip r:embed="rId5"/>
                <a:stretch>
                  <a:fillRect b="-1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1907704" y="3356993"/>
                <a:ext cx="1263423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2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2200" b="0" i="1" smtClean="0">
                                  <a:latin typeface="Cambria Math"/>
                                </a:rPr>
                                <m:t>−8</m:t>
                              </m:r>
                            </m:e>
                          </m:d>
                        </m:e>
                        <m:sup>
                          <m:r>
                            <a:rPr lang="en-GB" sz="2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200" dirty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3356993"/>
                <a:ext cx="1263423" cy="43088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3061365" y="3369770"/>
                <a:ext cx="1476110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22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2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200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GB" sz="2200" b="0" i="1" smtClean="0">
                                  <a:latin typeface="Cambria Math"/>
                                </a:rPr>
                                <m:t>+5</m:t>
                              </m:r>
                            </m:e>
                          </m:d>
                        </m:e>
                        <m:sup>
                          <m:r>
                            <a:rPr lang="en-GB" sz="2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200" dirty="0"/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1365" y="3369770"/>
                <a:ext cx="1476110" cy="430887"/>
              </a:xfrm>
              <a:prstGeom prst="rect">
                <a:avLst/>
              </a:prstGeom>
              <a:blipFill rotWithShape="1">
                <a:blip r:embed="rId7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4501525" y="3356992"/>
                <a:ext cx="692626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latin typeface="Cambria Math"/>
                        </a:rPr>
                        <m:t>=4</m:t>
                      </m:r>
                    </m:oMath>
                  </m:oMathPara>
                </a14:m>
                <a:endParaRPr lang="en-GB" sz="2200" dirty="0"/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1525" y="3356992"/>
                <a:ext cx="692626" cy="43088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/>
          <p:cNvCxnSpPr/>
          <p:nvPr/>
        </p:nvCxnSpPr>
        <p:spPr>
          <a:xfrm>
            <a:off x="2020931" y="3861048"/>
            <a:ext cx="3055125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467544" y="4581128"/>
                <a:ext cx="6984776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200" i="1" smtClean="0">
                        <a:latin typeface="Cambria Math"/>
                        <a:ea typeface="Cambria Math"/>
                      </a:rPr>
                      <m:t>∴</m:t>
                    </m:r>
                  </m:oMath>
                </a14:m>
                <a:r>
                  <a:rPr lang="en-GB" sz="2200" dirty="0" smtClean="0"/>
                  <a:t> Circle centre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2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2200" b="0" i="1" smtClean="0">
                            <a:latin typeface="Cambria Math"/>
                          </a:rPr>
                          <m:t>8,−5</m:t>
                        </m:r>
                      </m:e>
                    </m:d>
                  </m:oMath>
                </a14:m>
                <a:r>
                  <a:rPr lang="en-GB" sz="2200" dirty="0" smtClean="0"/>
                  <a:t> and radius 2</a:t>
                </a:r>
                <a:endParaRPr lang="en-GB" sz="2200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581128"/>
                <a:ext cx="6984776" cy="430887"/>
              </a:xfrm>
              <a:prstGeom prst="rect">
                <a:avLst/>
              </a:prstGeom>
              <a:blipFill rotWithShape="1">
                <a:blip r:embed="rId9"/>
                <a:stretch>
                  <a:fillRect t="-8451" b="-267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7172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260649"/>
                <a:ext cx="8229600" cy="1296144"/>
              </a:xfrm>
            </p:spPr>
            <p:txBody>
              <a:bodyPr>
                <a:normAutofit/>
              </a:bodyPr>
              <a:lstStyle/>
              <a:p>
                <a:pPr>
                  <a:buFont typeface="Arial" charset="0"/>
                  <a:buNone/>
                </a:pPr>
                <a:r>
                  <a:rPr lang="en-GB" sz="2200" u="sng" dirty="0" smtClean="0"/>
                  <a:t>Example</a:t>
                </a:r>
              </a:p>
              <a:p>
                <a:pPr>
                  <a:buFont typeface="Arial" charset="0"/>
                  <a:buNone/>
                </a:pPr>
                <a:r>
                  <a:rPr lang="en-GB" sz="2200" dirty="0" smtClean="0"/>
                  <a:t>	Find </a:t>
                </a:r>
                <a:r>
                  <a:rPr lang="en-GB" sz="2200" dirty="0" smtClean="0"/>
                  <a:t>the points of intersection of the circle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20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20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200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GB" sz="2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200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GB" sz="22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200" b="0" i="1" smtClean="0">
                        <a:latin typeface="Cambria Math"/>
                      </a:rPr>
                      <m:t>=20</m:t>
                    </m:r>
                  </m:oMath>
                </a14:m>
                <a:r>
                  <a:rPr lang="en-GB" sz="2200" dirty="0" smtClean="0"/>
                  <a:t>  with </a:t>
                </a:r>
                <a:r>
                  <a:rPr lang="en-GB" sz="2200" dirty="0" smtClean="0"/>
                  <a:t>the line</a:t>
                </a:r>
                <a:r>
                  <a:rPr lang="en-GB" sz="2200" dirty="0" smtClean="0"/>
                  <a:t>  </a:t>
                </a:r>
                <a14:m>
                  <m:oMath xmlns:m="http://schemas.openxmlformats.org/officeDocument/2006/math">
                    <m:r>
                      <a:rPr lang="en-GB" sz="2200" b="0" i="1" smtClean="0">
                        <a:latin typeface="Cambria Math"/>
                      </a:rPr>
                      <m:t>𝑦</m:t>
                    </m:r>
                    <m:r>
                      <a:rPr lang="en-GB" sz="2200" b="0" i="1" smtClean="0">
                        <a:latin typeface="Cambria Math"/>
                      </a:rPr>
                      <m:t>=3</m:t>
                    </m:r>
                    <m:r>
                      <a:rPr lang="en-GB" sz="2200" b="0" i="1" smtClean="0">
                        <a:latin typeface="Cambria Math"/>
                      </a:rPr>
                      <m:t>𝑥</m:t>
                    </m:r>
                    <m:r>
                      <a:rPr lang="en-GB" sz="2200" b="0" i="1" smtClean="0">
                        <a:latin typeface="Cambria Math"/>
                      </a:rPr>
                      <m:t>−2</m:t>
                    </m:r>
                  </m:oMath>
                </a14:m>
                <a:endParaRPr lang="en-GB" sz="2200" dirty="0" smtClean="0"/>
              </a:p>
            </p:txBody>
          </p:sp>
        </mc:Choice>
        <mc:Fallback>
          <p:sp>
            <p:nvSpPr>
              <p:cNvPr id="7172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260649"/>
                <a:ext cx="8229600" cy="1296144"/>
              </a:xfrm>
              <a:blipFill rotWithShape="1">
                <a:blip r:embed="rId2"/>
                <a:stretch>
                  <a:fillRect l="-889" t="-2830" r="-5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7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717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1844824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Solve simultaneous equations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1956368" y="2348880"/>
                <a:ext cx="1859548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200" i="1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2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2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200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GB" sz="2200" i="1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200" i="1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GB" sz="22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200" i="1">
                        <a:latin typeface="Cambria Math"/>
                      </a:rPr>
                      <m:t>=20</m:t>
                    </m:r>
                  </m:oMath>
                </a14:m>
                <a:r>
                  <a:rPr lang="en-GB" sz="2200" dirty="0"/>
                  <a:t> </a:t>
                </a: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6368" y="2348880"/>
                <a:ext cx="1859548" cy="430887"/>
              </a:xfrm>
              <a:prstGeom prst="rect">
                <a:avLst/>
              </a:prstGeom>
              <a:blipFill rotWithShape="1">
                <a:blip r:embed="rId3"/>
                <a:stretch>
                  <a:fillRect b="-84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1123481" y="2853516"/>
                <a:ext cx="2728439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2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2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200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GB" sz="22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2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sz="2200" b="0" i="1" smtClean="0">
                                <a:latin typeface="Cambria Math"/>
                              </a:rPr>
                              <m:t>3</m:t>
                            </m:r>
                            <m:r>
                              <a:rPr lang="en-GB" sz="2200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GB" sz="2200" b="0" i="1" smtClean="0">
                                <a:latin typeface="Cambria Math"/>
                              </a:rPr>
                              <m:t>−2</m:t>
                            </m:r>
                          </m:e>
                        </m:d>
                      </m:e>
                      <m:sup>
                        <m:r>
                          <a:rPr lang="en-GB" sz="22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200" i="1">
                        <a:latin typeface="Cambria Math"/>
                      </a:rPr>
                      <m:t>=20</m:t>
                    </m:r>
                  </m:oMath>
                </a14:m>
                <a:r>
                  <a:rPr lang="en-GB" sz="2200" dirty="0"/>
                  <a:t> </a:t>
                </a:r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3481" y="2853516"/>
                <a:ext cx="2728439" cy="43088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545181" y="3356992"/>
                <a:ext cx="3306739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2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2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200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GB" sz="2200" i="1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200" b="0" i="1" smtClean="0">
                            <a:latin typeface="Cambria Math"/>
                          </a:rPr>
                          <m:t>9</m:t>
                        </m:r>
                        <m:r>
                          <a:rPr lang="en-GB" sz="22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2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200" b="0" i="1" smtClean="0">
                        <a:latin typeface="Cambria Math"/>
                      </a:rPr>
                      <m:t>−12</m:t>
                    </m:r>
                    <m:r>
                      <a:rPr lang="en-GB" sz="2200" b="0" i="1" smtClean="0">
                        <a:latin typeface="Cambria Math"/>
                      </a:rPr>
                      <m:t>𝑥</m:t>
                    </m:r>
                    <m:r>
                      <a:rPr lang="en-GB" sz="2200" b="0" i="1" smtClean="0">
                        <a:latin typeface="Cambria Math"/>
                      </a:rPr>
                      <m:t>+4=20</m:t>
                    </m:r>
                  </m:oMath>
                </a14:m>
                <a:r>
                  <a:rPr lang="en-GB" sz="2200" dirty="0"/>
                  <a:t> </a:t>
                </a:r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181" y="3356992"/>
                <a:ext cx="3306739" cy="43088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827584" y="3789040"/>
                <a:ext cx="2830390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200" b="0" i="1" smtClean="0">
                            <a:latin typeface="Cambria Math"/>
                          </a:rPr>
                          <m:t>10</m:t>
                        </m:r>
                        <m:r>
                          <a:rPr lang="en-GB" sz="22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2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200" b="0" i="1" smtClean="0">
                        <a:latin typeface="Cambria Math"/>
                      </a:rPr>
                      <m:t>−12</m:t>
                    </m:r>
                    <m:r>
                      <a:rPr lang="en-GB" sz="2200" b="0" i="1" smtClean="0">
                        <a:latin typeface="Cambria Math"/>
                      </a:rPr>
                      <m:t>𝑥</m:t>
                    </m:r>
                    <m:r>
                      <a:rPr lang="en-GB" sz="2200" b="0" i="1" smtClean="0">
                        <a:latin typeface="Cambria Math"/>
                      </a:rPr>
                      <m:t>−16=0</m:t>
                    </m:r>
                  </m:oMath>
                </a14:m>
                <a:r>
                  <a:rPr lang="en-GB" sz="2200" dirty="0"/>
                  <a:t> </a:t>
                </a:r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3789040"/>
                <a:ext cx="2830390" cy="430887"/>
              </a:xfrm>
              <a:prstGeom prst="rect">
                <a:avLst/>
              </a:prstGeom>
              <a:blipFill rotWithShape="1">
                <a:blip r:embed="rId6"/>
                <a:stretch>
                  <a:fillRect l="-2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1271979" y="4222976"/>
                <a:ext cx="2363917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200" b="0" i="1" smtClean="0">
                            <a:latin typeface="Cambria Math"/>
                          </a:rPr>
                          <m:t>5</m:t>
                        </m:r>
                        <m:r>
                          <a:rPr lang="en-GB" sz="22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2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200" b="0" i="1" smtClean="0">
                        <a:latin typeface="Cambria Math"/>
                      </a:rPr>
                      <m:t>−6</m:t>
                    </m:r>
                    <m:r>
                      <a:rPr lang="en-GB" sz="2200" b="0" i="1" smtClean="0">
                        <a:latin typeface="Cambria Math"/>
                      </a:rPr>
                      <m:t>𝑥</m:t>
                    </m:r>
                    <m:r>
                      <a:rPr lang="en-GB" sz="2200" b="0" i="1" smtClean="0">
                        <a:latin typeface="Cambria Math"/>
                      </a:rPr>
                      <m:t>−8=0</m:t>
                    </m:r>
                  </m:oMath>
                </a14:m>
                <a:r>
                  <a:rPr lang="en-GB" sz="2200" dirty="0"/>
                  <a:t> </a:t>
                </a:r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1979" y="4222976"/>
                <a:ext cx="2363917" cy="430887"/>
              </a:xfrm>
              <a:prstGeom prst="rect">
                <a:avLst/>
              </a:prstGeom>
              <a:blipFill rotWithShape="1">
                <a:blip r:embed="rId7"/>
                <a:stretch>
                  <a:fillRect l="-5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/>
              <p:cNvSpPr/>
              <p:nvPr/>
            </p:nvSpPr>
            <p:spPr>
              <a:xfrm>
                <a:off x="971600" y="4656912"/>
                <a:ext cx="1288558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GB" sz="22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2200" b="0" i="1" smtClean="0">
                            <a:latin typeface="Cambria Math"/>
                          </a:rPr>
                          <m:t>5</m:t>
                        </m:r>
                        <m:r>
                          <a:rPr lang="en-GB" sz="2200" b="0" i="1" smtClean="0">
                            <a:latin typeface="Cambria Math"/>
                          </a:rPr>
                          <m:t>𝑥</m:t>
                        </m:r>
                        <m:r>
                          <a:rPr lang="en-GB" sz="2200" b="0" i="1" smtClean="0">
                            <a:latin typeface="Cambria Math"/>
                          </a:rPr>
                          <m:t>+4</m:t>
                        </m:r>
                      </m:e>
                    </m:d>
                  </m:oMath>
                </a14:m>
                <a:r>
                  <a:rPr lang="en-GB" sz="2200" dirty="0"/>
                  <a:t> </a:t>
                </a:r>
              </a:p>
            </p:txBody>
          </p:sp>
        </mc:Choice>
        <mc:Fallback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4656912"/>
                <a:ext cx="1288558" cy="43088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/>
              <p:cNvSpPr/>
              <p:nvPr/>
            </p:nvSpPr>
            <p:spPr>
              <a:xfrm>
                <a:off x="1987298" y="4653136"/>
                <a:ext cx="1655261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GB" sz="22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2200" b="0" i="1" smtClean="0">
                            <a:latin typeface="Cambria Math"/>
                          </a:rPr>
                          <m:t>𝑥</m:t>
                        </m:r>
                        <m:r>
                          <a:rPr lang="en-GB" sz="2200" b="0" i="1" smtClean="0">
                            <a:latin typeface="Cambria Math"/>
                          </a:rPr>
                          <m:t>−2</m:t>
                        </m:r>
                      </m:e>
                    </m:d>
                    <m:r>
                      <a:rPr lang="en-GB" sz="2200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GB" sz="2200" dirty="0"/>
                  <a:t> </a:t>
                </a:r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7298" y="4653136"/>
                <a:ext cx="1655261" cy="43088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736674" y="5213967"/>
                <a:ext cx="1411187" cy="7271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latin typeface="Cambria Math"/>
                        </a:rPr>
                        <m:t>𝑥</m:t>
                      </m:r>
                      <m:r>
                        <a:rPr lang="en-GB" sz="2200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GB" sz="2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2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GB" sz="22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2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674" y="5213967"/>
                <a:ext cx="1411187" cy="72718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2109334" y="5446385"/>
                <a:ext cx="1411187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latin typeface="Cambria Math"/>
                        </a:rPr>
                        <m:t>𝑥</m:t>
                      </m:r>
                      <m:r>
                        <a:rPr lang="en-GB" sz="2200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n-GB" sz="2200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9334" y="5446385"/>
                <a:ext cx="1411187" cy="43088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2123728" y="5941828"/>
                <a:ext cx="1411187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latin typeface="Cambria Math"/>
                        </a:rPr>
                        <m:t>𝑦</m:t>
                      </m:r>
                      <m:r>
                        <a:rPr lang="en-GB" sz="2200" b="0" i="1" smtClean="0">
                          <a:latin typeface="Cambria Math"/>
                        </a:rPr>
                        <m:t>=4</m:t>
                      </m:r>
                    </m:oMath>
                  </m:oMathPara>
                </a14:m>
                <a:endParaRPr lang="en-GB" sz="2200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5941828"/>
                <a:ext cx="1411187" cy="430887"/>
              </a:xfrm>
              <a:prstGeom prst="rect">
                <a:avLst/>
              </a:prstGeom>
              <a:blipFill rotWithShape="1">
                <a:blip r:embed="rId12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784549" y="6021288"/>
                <a:ext cx="1411187" cy="7261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latin typeface="Cambria Math"/>
                        </a:rPr>
                        <m:t>𝑦</m:t>
                      </m:r>
                      <m:r>
                        <a:rPr lang="en-GB" sz="2200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GB" sz="2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200" b="0" i="1" smtClean="0">
                              <a:latin typeface="Cambria Math"/>
                            </a:rPr>
                            <m:t>22</m:t>
                          </m:r>
                        </m:num>
                        <m:den>
                          <m:r>
                            <a:rPr lang="en-GB" sz="22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200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549" y="6021288"/>
                <a:ext cx="1411187" cy="726161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534915" y="6204186"/>
                <a:ext cx="53280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 smtClean="0">
                        <a:latin typeface="Cambria Math"/>
                        <a:ea typeface="Cambria Math"/>
                      </a:rPr>
                      <m:t>∴</m:t>
                    </m:r>
                  </m:oMath>
                </a14:m>
                <a:r>
                  <a:rPr lang="en-GB" dirty="0" smtClean="0"/>
                  <a:t>  points of intersection are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/>
                          </a:rPr>
                          <m:t>2,4</m:t>
                        </m:r>
                      </m:e>
                    </m:d>
                  </m:oMath>
                </a14:m>
                <a:r>
                  <a:rPr lang="en-GB" dirty="0" smtClean="0"/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/>
                          </a:rPr>
                          <m:t>−0.8,−4.4</m:t>
                        </m:r>
                      </m:e>
                    </m:d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4915" y="6204186"/>
                <a:ext cx="5328084" cy="369332"/>
              </a:xfrm>
              <a:prstGeom prst="rect">
                <a:avLst/>
              </a:prstGeom>
              <a:blipFill rotWithShape="1">
                <a:blip r:embed="rId14"/>
                <a:stretch>
                  <a:fillRect t="-8333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>
            <a:stCxn id="5" idx="2"/>
          </p:cNvCxnSpPr>
          <p:nvPr/>
        </p:nvCxnSpPr>
        <p:spPr>
          <a:xfrm>
            <a:off x="6198957" y="6573518"/>
            <a:ext cx="2261475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9" grpId="0"/>
      <p:bldP spid="10" grpId="0"/>
      <p:bldP spid="11" grpId="0"/>
      <p:bldP spid="12" grpId="0"/>
      <p:bldP spid="13" grpId="0"/>
      <p:bldP spid="14" grpId="0"/>
      <p:bldP spid="4" grpId="0"/>
      <p:bldP spid="16" grpId="0"/>
      <p:bldP spid="17" grpId="0"/>
      <p:bldP spid="18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51520" y="260648"/>
                <a:ext cx="8424936" cy="16158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200" u="sng" dirty="0" smtClean="0"/>
                  <a:t>Example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sz="2200" dirty="0" smtClean="0"/>
                  <a:t>Work out the equation of the tangent that can be drawn to the circle with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20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20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200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GB" sz="2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200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GB" sz="22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200" b="0" i="1" smtClean="0">
                        <a:latin typeface="Cambria Math"/>
                      </a:rPr>
                      <m:t>+2</m:t>
                    </m:r>
                    <m:r>
                      <a:rPr lang="en-GB" sz="2200" b="0" i="1" smtClean="0">
                        <a:latin typeface="Cambria Math"/>
                      </a:rPr>
                      <m:t>𝑥</m:t>
                    </m:r>
                    <m:r>
                      <a:rPr lang="en-GB" sz="2200" b="0" i="1" smtClean="0">
                        <a:latin typeface="Cambria Math"/>
                      </a:rPr>
                      <m:t>−6</m:t>
                    </m:r>
                    <m:r>
                      <a:rPr lang="en-GB" sz="2200" b="0" i="1" smtClean="0">
                        <a:latin typeface="Cambria Math"/>
                      </a:rPr>
                      <m:t>𝑦</m:t>
                    </m:r>
                    <m:r>
                      <a:rPr lang="en-GB" sz="2200" b="0" i="1" smtClean="0">
                        <a:latin typeface="Cambria Math"/>
                      </a:rPr>
                      <m:t>−3=0</m:t>
                    </m:r>
                  </m:oMath>
                </a14:m>
                <a:r>
                  <a:rPr lang="en-GB" sz="2200" dirty="0" smtClean="0"/>
                  <a:t> from the point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2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2200" b="0" i="1" smtClean="0">
                            <a:latin typeface="Cambria Math"/>
                          </a:rPr>
                          <m:t>2,1</m:t>
                        </m:r>
                      </m:e>
                    </m:d>
                  </m:oMath>
                </a14:m>
                <a:endParaRPr lang="en-GB" sz="22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60648"/>
                <a:ext cx="8424936" cy="1615827"/>
              </a:xfrm>
              <a:prstGeom prst="rect">
                <a:avLst/>
              </a:prstGeom>
              <a:blipFill rotWithShape="1">
                <a:blip r:embed="rId2"/>
                <a:stretch>
                  <a:fillRect l="-868" b="-33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1403648" y="2060848"/>
                <a:ext cx="3497881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2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2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200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GB" sz="2200" i="1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200" i="1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GB" sz="22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200" i="1">
                        <a:latin typeface="Cambria Math"/>
                      </a:rPr>
                      <m:t>+2</m:t>
                    </m:r>
                    <m:r>
                      <a:rPr lang="en-GB" sz="2200" i="1">
                        <a:latin typeface="Cambria Math"/>
                      </a:rPr>
                      <m:t>𝑥</m:t>
                    </m:r>
                    <m:r>
                      <a:rPr lang="en-GB" sz="2200" i="1">
                        <a:latin typeface="Cambria Math"/>
                      </a:rPr>
                      <m:t>−6</m:t>
                    </m:r>
                    <m:r>
                      <a:rPr lang="en-GB" sz="2200" i="1">
                        <a:latin typeface="Cambria Math"/>
                      </a:rPr>
                      <m:t>𝑦</m:t>
                    </m:r>
                    <m:r>
                      <a:rPr lang="en-GB" sz="2200" b="0" i="1" smtClean="0">
                        <a:latin typeface="Cambria Math"/>
                      </a:rPr>
                      <m:t>−3</m:t>
                    </m:r>
                    <m:r>
                      <a:rPr lang="en-GB" sz="2200" i="1">
                        <a:latin typeface="Cambria Math"/>
                      </a:rPr>
                      <m:t>=0</m:t>
                    </m:r>
                  </m:oMath>
                </a14:m>
                <a:r>
                  <a:rPr lang="en-GB" sz="2200" dirty="0"/>
                  <a:t> </a:t>
                </a: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2060848"/>
                <a:ext cx="3497881" cy="430887"/>
              </a:xfrm>
              <a:prstGeom prst="rect">
                <a:avLst/>
              </a:prstGeom>
              <a:blipFill rotWithShape="1">
                <a:blip r:embed="rId3"/>
                <a:stretch>
                  <a:fillRect b="-140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1362151" y="2492896"/>
                <a:ext cx="3475310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200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22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220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20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200" b="0" i="1" smtClean="0">
                              <a:latin typeface="Cambria Math"/>
                            </a:rPr>
                            <m:t>+2</m:t>
                          </m:r>
                          <m:r>
                            <a:rPr lang="en-GB" sz="22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2200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GB" sz="2200" b="0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2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22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GB" sz="2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200" b="0" i="1" smtClean="0">
                              <a:latin typeface="Cambria Math"/>
                            </a:rPr>
                            <m:t>−6</m:t>
                          </m:r>
                          <m:r>
                            <a:rPr lang="en-GB" sz="2200" b="0" i="1" smtClean="0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GB" sz="2200" i="1">
                          <a:latin typeface="Cambria Math"/>
                        </a:rPr>
                        <m:t>=</m:t>
                      </m:r>
                      <m:r>
                        <a:rPr lang="en-GB" sz="2200" b="0" i="1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GB" sz="2200" dirty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2151" y="2492896"/>
                <a:ext cx="3475310" cy="430887"/>
              </a:xfrm>
              <a:prstGeom prst="rect">
                <a:avLst/>
              </a:prstGeom>
              <a:blipFill rotWithShape="1">
                <a:blip r:embed="rId4"/>
                <a:stretch>
                  <a:fillRect b="-140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107504" y="3076183"/>
                <a:ext cx="5699637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200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22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220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20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200" b="0" i="1" smtClean="0">
                              <a:latin typeface="Cambria Math"/>
                            </a:rPr>
                            <m:t>+2</m:t>
                          </m:r>
                          <m:r>
                            <a:rPr lang="en-GB" sz="2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2200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2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2200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  <m:sup>
                              <m:r>
                                <a:rPr lang="en-GB" sz="2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GB" sz="2200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GB" sz="2200" b="0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2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22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GB" sz="2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200" b="0" i="1" smtClean="0">
                              <a:latin typeface="Cambria Math"/>
                            </a:rPr>
                            <m:t>−6</m:t>
                          </m:r>
                          <m:r>
                            <a:rPr lang="en-GB" sz="2200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GB" sz="2200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2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22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GB" sz="2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GB" sz="2200" i="1">
                          <a:latin typeface="Cambria Math"/>
                        </a:rPr>
                        <m:t>=</m:t>
                      </m:r>
                      <m:r>
                        <a:rPr lang="en-GB" sz="2200" b="0" i="1" smtClean="0">
                          <a:latin typeface="Cambria Math"/>
                        </a:rPr>
                        <m:t>3+1+9</m:t>
                      </m:r>
                    </m:oMath>
                  </m:oMathPara>
                </a14:m>
                <a:endParaRPr lang="en-GB" sz="2200" dirty="0"/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3076183"/>
                <a:ext cx="5699637" cy="430887"/>
              </a:xfrm>
              <a:prstGeom prst="rect">
                <a:avLst/>
              </a:prstGeom>
              <a:blipFill rotWithShape="1">
                <a:blip r:embed="rId5"/>
                <a:stretch>
                  <a:fillRect b="-1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1547664" y="3606450"/>
                <a:ext cx="1263423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2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2200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GB" sz="2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200" dirty="0"/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3606450"/>
                <a:ext cx="1263423" cy="43088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2701325" y="3619227"/>
                <a:ext cx="1476110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22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2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200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GB" sz="2200" b="0" i="1" smtClean="0">
                                  <a:latin typeface="Cambria Math"/>
                                </a:rPr>
                                <m:t>−3</m:t>
                              </m:r>
                            </m:e>
                          </m:d>
                        </m:e>
                        <m:sup>
                          <m:r>
                            <a:rPr lang="en-GB" sz="2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200" dirty="0"/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1325" y="3619227"/>
                <a:ext cx="1476110" cy="430887"/>
              </a:xfrm>
              <a:prstGeom prst="rect">
                <a:avLst/>
              </a:prstGeom>
              <a:blipFill rotWithShape="1">
                <a:blip r:embed="rId7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4141485" y="3606449"/>
                <a:ext cx="848117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latin typeface="Cambria Math"/>
                        </a:rPr>
                        <m:t>=13</m:t>
                      </m:r>
                    </m:oMath>
                  </m:oMathPara>
                </a14:m>
                <a:endParaRPr lang="en-GB" sz="2200" dirty="0"/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1485" y="3606449"/>
                <a:ext cx="848117" cy="43088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/>
          <p:cNvCxnSpPr/>
          <p:nvPr/>
        </p:nvCxnSpPr>
        <p:spPr>
          <a:xfrm>
            <a:off x="1660891" y="4110505"/>
            <a:ext cx="3055125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201420" y="4315673"/>
                <a:ext cx="6984776" cy="4785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200" i="1" smtClean="0">
                        <a:latin typeface="Cambria Math"/>
                        <a:ea typeface="Cambria Math"/>
                      </a:rPr>
                      <m:t>∴</m:t>
                    </m:r>
                  </m:oMath>
                </a14:m>
                <a:r>
                  <a:rPr lang="en-GB" sz="2200" dirty="0" smtClean="0"/>
                  <a:t> Circle centre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2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2200" b="0" i="1" smtClean="0">
                            <a:latin typeface="Cambria Math"/>
                          </a:rPr>
                          <m:t>−1,3</m:t>
                        </m:r>
                      </m:e>
                    </m:d>
                  </m:oMath>
                </a14:m>
                <a:r>
                  <a:rPr lang="en-GB" sz="2200" dirty="0" smtClean="0"/>
                  <a:t> and radius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2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sz="2200" b="0" i="1" smtClean="0">
                            <a:latin typeface="Cambria Math"/>
                          </a:rPr>
                          <m:t>13</m:t>
                        </m:r>
                      </m:e>
                    </m:rad>
                  </m:oMath>
                </a14:m>
                <a:endParaRPr lang="en-GB" sz="2200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420" y="4315673"/>
                <a:ext cx="6984776" cy="478529"/>
              </a:xfrm>
              <a:prstGeom prst="rect">
                <a:avLst/>
              </a:prstGeom>
              <a:blipFill rotWithShape="1">
                <a:blip r:embed="rId9"/>
                <a:stretch>
                  <a:fillRect t="-1282" b="-217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/>
          <p:nvPr/>
        </p:nvCxnSpPr>
        <p:spPr>
          <a:xfrm>
            <a:off x="418746" y="2204864"/>
            <a:ext cx="29523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1570874" y="260648"/>
            <a:ext cx="0" cy="33123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1066818" y="1628800"/>
            <a:ext cx="1656184" cy="16561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1714890" y="2483604"/>
                <a:ext cx="10801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</a:rPr>
                            <m:t>1,−3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4890" y="2483604"/>
                <a:ext cx="1080120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val 8"/>
          <p:cNvSpPr/>
          <p:nvPr/>
        </p:nvSpPr>
        <p:spPr>
          <a:xfrm>
            <a:off x="1899579" y="2447177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2218946" y="1530367"/>
                <a:ext cx="10801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</a:rPr>
                            <m:t>2,1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8946" y="1530367"/>
                <a:ext cx="1080120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Oval 12"/>
          <p:cNvSpPr/>
          <p:nvPr/>
        </p:nvSpPr>
        <p:spPr>
          <a:xfrm>
            <a:off x="2461259" y="1844824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9091" y="404664"/>
            <a:ext cx="3024336" cy="288032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9" idx="7"/>
            <a:endCxn id="13" idx="3"/>
          </p:cNvCxnSpPr>
          <p:nvPr/>
        </p:nvCxnSpPr>
        <p:spPr>
          <a:xfrm flipV="1">
            <a:off x="1938603" y="1883848"/>
            <a:ext cx="529351" cy="570024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948275" y="611444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Gradient of radius =</a:t>
            </a:r>
            <a:endParaRPr lang="en-GB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6171966" y="494104"/>
                <a:ext cx="1026435" cy="6685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/>
                            </a:rPr>
                            <m:t>1−−3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/>
                            </a:rPr>
                            <m:t>2−1</m:t>
                          </m:r>
                        </m:den>
                      </m:f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1966" y="494104"/>
                <a:ext cx="1026435" cy="66851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7239257" y="494222"/>
                <a:ext cx="648639" cy="6674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2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257" y="494222"/>
                <a:ext cx="648639" cy="66742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4075669" y="1467573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Gradient of tangent =</a:t>
            </a:r>
            <a:endParaRPr lang="en-GB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6372200" y="1350351"/>
                <a:ext cx="620170" cy="6685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2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2200" y="1350351"/>
                <a:ext cx="620170" cy="66851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4228069" y="2433508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 smtClean="0"/>
              <a:t>Equation of tangent </a:t>
            </a:r>
            <a:endParaRPr lang="en-GB" sz="2000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4791126" y="3007070"/>
                <a:ext cx="274363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𝑦</m:t>
                      </m:r>
                      <m:r>
                        <a:rPr lang="en-GB" sz="2000" b="0" i="1" smtClean="0">
                          <a:latin typeface="Cambria Math"/>
                        </a:rPr>
                        <m:t>−     =          </m:t>
                      </m:r>
                      <m:d>
                        <m:dPr>
                          <m:ctrlPr>
                            <a:rPr lang="en-GB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/>
                            </a:rPr>
                            <m:t>−        </m:t>
                          </m:r>
                        </m:e>
                      </m:d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1126" y="3007070"/>
                <a:ext cx="2743636" cy="400110"/>
              </a:xfrm>
              <a:prstGeom prst="rect">
                <a:avLst/>
              </a:prstGeom>
              <a:blipFill rotWithShape="1">
                <a:blip r:embed="rId7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6995270" y="3007070"/>
                <a:ext cx="38504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5270" y="3007070"/>
                <a:ext cx="385042" cy="40011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/>
              <p:cNvSpPr txBox="1"/>
              <p:nvPr/>
            </p:nvSpPr>
            <p:spPr>
              <a:xfrm>
                <a:off x="5220072" y="3007070"/>
                <a:ext cx="38504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3007070"/>
                <a:ext cx="385042" cy="40011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>
                <a:off x="5796136" y="2832492"/>
                <a:ext cx="620170" cy="6685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2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2832492"/>
                <a:ext cx="620170" cy="668516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/>
              <p:cNvSpPr txBox="1"/>
              <p:nvPr/>
            </p:nvSpPr>
            <p:spPr>
              <a:xfrm>
                <a:off x="4577681" y="3573016"/>
                <a:ext cx="251459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4</m:t>
                      </m:r>
                      <m:r>
                        <a:rPr lang="en-GB" sz="2000" b="0" i="1" smtClean="0">
                          <a:latin typeface="Cambria Math"/>
                        </a:rPr>
                        <m:t>𝑦</m:t>
                      </m:r>
                      <m:r>
                        <a:rPr lang="en-GB" sz="2000" b="0" i="1" smtClean="0">
                          <a:latin typeface="Cambria Math"/>
                        </a:rPr>
                        <m:t>−8 =−1</m:t>
                      </m:r>
                      <m:d>
                        <m:dPr>
                          <m:ctrlPr>
                            <a:rPr lang="en-GB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681" y="3573016"/>
                <a:ext cx="2514599" cy="400110"/>
              </a:xfrm>
              <a:prstGeom prst="rect">
                <a:avLst/>
              </a:prstGeom>
              <a:blipFill rotWithShape="1">
                <a:blip r:embed="rId11"/>
                <a:stretch>
                  <a:fillRect b="-121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/>
              <p:cNvSpPr txBox="1"/>
              <p:nvPr/>
            </p:nvSpPr>
            <p:spPr>
              <a:xfrm>
                <a:off x="4572000" y="4125526"/>
                <a:ext cx="215905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4</m:t>
                      </m:r>
                      <m:r>
                        <a:rPr lang="en-GB" sz="2000" b="0" i="1" smtClean="0">
                          <a:latin typeface="Cambria Math"/>
                        </a:rPr>
                        <m:t>𝑦</m:t>
                      </m:r>
                      <m:r>
                        <a:rPr lang="en-GB" sz="2000" b="0" i="1" smtClean="0">
                          <a:latin typeface="Cambria Math"/>
                        </a:rPr>
                        <m:t>−8 =−</m:t>
                      </m:r>
                      <m:r>
                        <a:rPr lang="en-GB" sz="2000" b="0" i="1" smtClean="0">
                          <a:latin typeface="Cambria Math"/>
                        </a:rPr>
                        <m:t>𝑥</m:t>
                      </m:r>
                      <m:r>
                        <a:rPr lang="en-GB" sz="2000" b="0" i="1" smtClean="0">
                          <a:latin typeface="Cambria Math"/>
                        </a:rPr>
                        <m:t>+1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125526"/>
                <a:ext cx="2159053" cy="400110"/>
              </a:xfrm>
              <a:prstGeom prst="rect">
                <a:avLst/>
              </a:prstGeom>
              <a:blipFill rotWithShape="1">
                <a:blip r:embed="rId12"/>
                <a:stretch>
                  <a:fillRect b="-1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/>
              <p:cNvSpPr txBox="1"/>
              <p:nvPr/>
            </p:nvSpPr>
            <p:spPr>
              <a:xfrm>
                <a:off x="4566319" y="4678036"/>
                <a:ext cx="151766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4</m:t>
                      </m:r>
                      <m:r>
                        <a:rPr lang="en-GB" sz="2000" b="0" i="1" smtClean="0">
                          <a:latin typeface="Cambria Math"/>
                        </a:rPr>
                        <m:t>𝑦</m:t>
                      </m:r>
                      <m:r>
                        <a:rPr lang="en-GB" sz="2000" b="0" i="1" smtClean="0">
                          <a:latin typeface="Cambria Math"/>
                        </a:rPr>
                        <m:t>+</m:t>
                      </m:r>
                      <m:r>
                        <a:rPr lang="en-GB" sz="2000" b="0" i="1" smtClean="0">
                          <a:latin typeface="Cambria Math"/>
                        </a:rPr>
                        <m:t>𝑥</m:t>
                      </m:r>
                      <m:r>
                        <a:rPr lang="en-GB" sz="2000" b="0" i="1" smtClean="0">
                          <a:latin typeface="Cambria Math"/>
                        </a:rPr>
                        <m:t> =9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319" y="4678036"/>
                <a:ext cx="1517660" cy="400110"/>
              </a:xfrm>
              <a:prstGeom prst="rect">
                <a:avLst/>
              </a:prstGeom>
              <a:blipFill rotWithShape="1">
                <a:blip r:embed="rId13"/>
                <a:stretch>
                  <a:fillRect b="-121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Connector 31"/>
          <p:cNvCxnSpPr/>
          <p:nvPr/>
        </p:nvCxnSpPr>
        <p:spPr>
          <a:xfrm>
            <a:off x="4688424" y="5091086"/>
            <a:ext cx="1395555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0873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2" grpId="0"/>
      <p:bldP spid="13" grpId="0" animBg="1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809</Words>
  <Application>Microsoft Office PowerPoint</Application>
  <PresentationFormat>On-screen Show (4:3)</PresentationFormat>
  <Paragraphs>103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Circle Centre (a, b) radius 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Circle Centre (a, b) radius r</dc:title>
  <dc:creator>Administrator</dc:creator>
  <cp:lastModifiedBy>S.Cooper</cp:lastModifiedBy>
  <cp:revision>13</cp:revision>
  <dcterms:created xsi:type="dcterms:W3CDTF">2012-02-01T16:22:21Z</dcterms:created>
  <dcterms:modified xsi:type="dcterms:W3CDTF">2012-12-11T14:28:12Z</dcterms:modified>
</cp:coreProperties>
</file>