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4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4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4.wmf"/><Relationship Id="rId7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.wmf"/><Relationship Id="rId7" Type="http://schemas.openxmlformats.org/officeDocument/2006/relationships/image" Target="../media/image37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C1989-C89F-4B6B-8CE0-BAA7E30EB1B3}" type="datetimeFigureOut">
              <a:rPr lang="en-US"/>
              <a:pPr>
                <a:defRPr/>
              </a:pPr>
              <a:t>1/16/2014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DD12-9123-4190-BC6E-4B561EA110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4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09963-1F27-4A11-8AA2-7C97E0DF3B1B}" type="datetimeFigureOut">
              <a:rPr lang="en-GB" smtClean="0"/>
              <a:t>16/01/2014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5D7D-943B-4B3D-92AC-079BAF436A4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43.bin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.png"/><Relationship Id="rId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4.bin"/><Relationship Id="rId3" Type="http://schemas.openxmlformats.org/officeDocument/2006/relationships/image" Target="../media/image31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5" Type="http://schemas.openxmlformats.org/officeDocument/2006/relationships/image" Target="../media/image24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39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4.wmf"/><Relationship Id="rId5" Type="http://schemas.openxmlformats.org/officeDocument/2006/relationships/image" Target="../media/image32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Calculus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AAEC5E0D-F2FA-4FC7-A435-8FF0CFC5C163}" type="datetime2">
              <a:rPr lang="en-GB" smtClean="0"/>
              <a:t>Thursday, 16 January 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ubtitle 2"/>
          <p:cNvSpPr>
            <a:spLocks noGrp="1"/>
          </p:cNvSpPr>
          <p:nvPr>
            <p:ph type="subTitle" idx="1"/>
          </p:nvPr>
        </p:nvSpPr>
        <p:spPr>
          <a:xfrm>
            <a:off x="323528" y="219447"/>
            <a:ext cx="7232650" cy="1752600"/>
          </a:xfrm>
        </p:spPr>
        <p:txBody>
          <a:bodyPr/>
          <a:lstStyle/>
          <a:p>
            <a:pPr algn="l" eaLnBrk="1" hangingPunct="1"/>
            <a:r>
              <a:rPr lang="en-GB" dirty="0" smtClean="0">
                <a:solidFill>
                  <a:srgbClr val="898989"/>
                </a:solidFill>
              </a:rPr>
              <a:t>The gradient of a tangent to a curve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56865" y="1288291"/>
            <a:ext cx="7786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GB" sz="2200" dirty="0">
                <a:ea typeface="Calibri" pitchFamily="34" charset="0"/>
                <a:cs typeface="Times New Roman" pitchFamily="18" charset="0"/>
              </a:rPr>
              <a:t>The gradient of a tangent to a curve is given by the notation  </a:t>
            </a:r>
            <a:endParaRPr lang="en-GB" sz="2200" dirty="0">
              <a:ea typeface="Calibri" pitchFamily="34" charset="0"/>
            </a:endParaRPr>
          </a:p>
        </p:txBody>
      </p:sp>
      <p:graphicFrame>
        <p:nvGraphicFramePr>
          <p:cNvPr id="410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32062"/>
              </p:ext>
            </p:extLst>
          </p:nvPr>
        </p:nvGraphicFramePr>
        <p:xfrm>
          <a:off x="7436693" y="1143720"/>
          <a:ext cx="4476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228600" imgH="393480" progId="Equation.3">
                  <p:embed/>
                </p:oleObj>
              </mc:Choice>
              <mc:Fallback>
                <p:oleObj name="Equation" r:id="rId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6693" y="1143720"/>
                        <a:ext cx="44767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6865" y="2375272"/>
                <a:ext cx="7572375" cy="76944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defRPr/>
                </a:pPr>
                <a:r>
                  <a:rPr lang="en-GB" sz="2200" dirty="0" smtClean="0"/>
                  <a:t>Given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GB" sz="2200" dirty="0"/>
                  <a:t> as a function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200" dirty="0" smtClean="0"/>
                  <a:t>.           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200" dirty="0" smtClean="0"/>
                  <a:t>  </a:t>
                </a:r>
                <a:endParaRPr lang="en-GB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65" y="2375272"/>
                <a:ext cx="7572375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1047"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6865" y="3518272"/>
            <a:ext cx="7786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200">
                <a:latin typeface="+mn-lt"/>
              </a:rPr>
              <a:t>Then  The gradient of the tangent to the curve will be given by</a:t>
            </a:r>
          </a:p>
        </p:txBody>
      </p:sp>
      <p:graphicFrame>
        <p:nvGraphicFramePr>
          <p:cNvPr id="41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336854"/>
              </p:ext>
            </p:extLst>
          </p:nvPr>
        </p:nvGraphicFramePr>
        <p:xfrm>
          <a:off x="7598667" y="3347158"/>
          <a:ext cx="12938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6" imgW="660240" imgH="393480" progId="Equation.3">
                  <p:embed/>
                </p:oleObj>
              </mc:Choice>
              <mc:Fallback>
                <p:oleObj name="Equation" r:id="rId6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8667" y="3347158"/>
                        <a:ext cx="129381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3"/>
              <p:cNvSpPr txBox="1">
                <a:spLocks noChangeArrowheads="1"/>
              </p:cNvSpPr>
              <p:nvPr/>
            </p:nvSpPr>
            <p:spPr bwMode="auto">
              <a:xfrm>
                <a:off x="395536" y="4509120"/>
                <a:ext cx="8496944" cy="8238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200" dirty="0">
                    <a:latin typeface="+mn-lt"/>
                    <a:ea typeface="Verdana" pitchFamily="34" charset="0"/>
                    <a:cs typeface="Verdana" pitchFamily="34" charset="0"/>
                  </a:rPr>
                  <a:t>The process of finding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  <a:ea typeface="Verdana" pitchFamily="34" charset="0"/>
                            <a:cs typeface="Verdana" pitchFamily="34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>
                    <a:latin typeface="+mn-lt"/>
                    <a:ea typeface="Verdana" pitchFamily="34" charset="0"/>
                    <a:cs typeface="Verdana" pitchFamily="34" charset="0"/>
                  </a:rPr>
                  <a:t>   </a:t>
                </a:r>
                <a:r>
                  <a:rPr lang="en-GB" sz="2200" dirty="0">
                    <a:latin typeface="+mn-lt"/>
                    <a:ea typeface="Verdana" pitchFamily="34" charset="0"/>
                    <a:cs typeface="Verdana" pitchFamily="34" charset="0"/>
                  </a:rPr>
                  <a:t>is called </a:t>
                </a:r>
                <a:r>
                  <a:rPr lang="en-GB" sz="2200" dirty="0">
                    <a:solidFill>
                      <a:srgbClr val="FF0000"/>
                    </a:solidFill>
                    <a:latin typeface="+mn-lt"/>
                    <a:ea typeface="Verdana" pitchFamily="34" charset="0"/>
                    <a:cs typeface="Verdana" pitchFamily="34" charset="0"/>
                  </a:rPr>
                  <a:t>Differentiation</a:t>
                </a:r>
                <a:r>
                  <a:rPr lang="en-GB" sz="2200" dirty="0">
                    <a:latin typeface="+mn-lt"/>
                    <a:ea typeface="Verdana" pitchFamily="34" charset="0"/>
                    <a:cs typeface="Verdana" pitchFamily="34" charset="0"/>
                  </a:rPr>
                  <a:t> (of y with respect to x) </a:t>
                </a:r>
              </a:p>
            </p:txBody>
          </p:sp>
        </mc:Choice>
        <mc:Fallback xmlns="">
          <p:sp>
            <p:nvSpPr>
              <p:cNvPr id="12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509120"/>
                <a:ext cx="8496944" cy="823880"/>
              </a:xfrm>
              <a:prstGeom prst="rect">
                <a:avLst/>
              </a:prstGeom>
              <a:blipFill rotWithShape="1">
                <a:blip r:embed="rId8"/>
                <a:stretch>
                  <a:fillRect l="-933" r="-14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1951" y="5301208"/>
            <a:ext cx="868454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sz="2200" dirty="0">
                <a:latin typeface="+mn-lt"/>
                <a:ea typeface="Verdana" pitchFamily="34" charset="0"/>
                <a:cs typeface="Verdana" pitchFamily="34" charset="0"/>
              </a:rPr>
              <a:t>The function thereby obtained is called the </a:t>
            </a:r>
            <a:r>
              <a:rPr lang="en-GB" sz="2200" u="sng" dirty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derived function</a:t>
            </a:r>
            <a:r>
              <a:rPr lang="en-GB" sz="2200" dirty="0">
                <a:latin typeface="+mn-lt"/>
                <a:ea typeface="Verdana" pitchFamily="34" charset="0"/>
                <a:cs typeface="Verdana" pitchFamily="34" charset="0"/>
              </a:rPr>
              <a:t> or </a:t>
            </a:r>
            <a:r>
              <a:rPr lang="en-GB" sz="2200" u="sng" dirty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derivative</a:t>
            </a:r>
            <a:r>
              <a:rPr lang="en-GB" sz="2200" dirty="0">
                <a:latin typeface="+mn-lt"/>
                <a:ea typeface="Verdana" pitchFamily="34" charset="0"/>
                <a:cs typeface="Verdana" pitchFamily="34" charset="0"/>
              </a:rPr>
              <a:t> (with respect to x)</a:t>
            </a:r>
          </a:p>
        </p:txBody>
      </p:sp>
    </p:spTree>
    <p:extLst>
      <p:ext uri="{BB962C8B-B14F-4D97-AF65-F5344CB8AC3E}">
        <p14:creationId xmlns:p14="http://schemas.microsoft.com/office/powerpoint/2010/main" val="271626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8" grpId="0"/>
      <p:bldP spid="10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154" name="Group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1468059"/>
                  </p:ext>
                </p:extLst>
              </p:nvPr>
            </p:nvGraphicFramePr>
            <p:xfrm>
              <a:off x="2483768" y="1196752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154" name="Group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351802"/>
                  </p:ext>
                </p:extLst>
              </p:nvPr>
            </p:nvGraphicFramePr>
            <p:xfrm>
              <a:off x="2483768" y="1196752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r="-98502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01908" r="-382" b="-8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104" name="Rectangle 11"/>
          <p:cNvSpPr>
            <a:spLocks noChangeArrowheads="1"/>
          </p:cNvSpPr>
          <p:nvPr/>
        </p:nvSpPr>
        <p:spPr bwMode="auto">
          <a:xfrm>
            <a:off x="714375" y="627520"/>
            <a:ext cx="6572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GB" sz="2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In general </a:t>
            </a:r>
            <a:endParaRPr lang="en-GB" sz="2200" dirty="0">
              <a:ea typeface="Calibri" pitchFamily="34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3853828"/>
                  </p:ext>
                </p:extLst>
              </p:nvPr>
            </p:nvGraphicFramePr>
            <p:xfrm>
              <a:off x="2483768" y="1988840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3DFE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𝑛</m:t>
                                </m:r>
                                <m:sSup>
                                  <m:sSupPr>
                                    <m:ctrlP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3DFEE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1729828"/>
                  </p:ext>
                </p:extLst>
              </p:nvPr>
            </p:nvGraphicFramePr>
            <p:xfrm>
              <a:off x="2483768" y="1988840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r="-98502" b="-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3"/>
                          <a:stretch>
                            <a:fillRect l="-101908" r="-382" b="-8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9314750"/>
                  </p:ext>
                </p:extLst>
              </p:nvPr>
            </p:nvGraphicFramePr>
            <p:xfrm>
              <a:off x="2483768" y="2749843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𝑎𝑥</m:t>
                                    </m:r>
                                  </m:e>
                                  <m:sup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𝑎𝑛</m:t>
                                </m:r>
                                <m:sSup>
                                  <m:sSupPr>
                                    <m:ctrlP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  <m:r>
                                      <a:rPr kumimoji="0" lang="en-GB" sz="22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Calibri" pitchFamily="34" charset="0"/>
                                        <a:cs typeface="Times New Roman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33872"/>
                  </p:ext>
                </p:extLst>
              </p:nvPr>
            </p:nvGraphicFramePr>
            <p:xfrm>
              <a:off x="2483768" y="2749843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"/>
                          <a:stretch>
                            <a:fillRect r="-985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4"/>
                          <a:stretch>
                            <a:fillRect l="-101908" r="-3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9972655"/>
                  </p:ext>
                </p:extLst>
              </p:nvPr>
            </p:nvGraphicFramePr>
            <p:xfrm>
              <a:off x="2483768" y="3541931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𝑎𝑥</m:t>
                                </m:r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3DFEE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3DFEE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3074726"/>
                  </p:ext>
                </p:extLst>
              </p:nvPr>
            </p:nvGraphicFramePr>
            <p:xfrm>
              <a:off x="2483768" y="3541931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5"/>
                          <a:stretch>
                            <a:fillRect r="-985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5"/>
                          <a:stretch>
                            <a:fillRect l="-101908" r="-3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6288004"/>
                  </p:ext>
                </p:extLst>
              </p:nvPr>
            </p:nvGraphicFramePr>
            <p:xfrm>
              <a:off x="2483768" y="4334019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15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2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Calibri" pitchFamily="34" charset="0"/>
                                    <a:cs typeface="Times New Roman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kumimoji="0" lang="en-GB" sz="2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Calibri" pitchFamily="34" charset="0"/>
                            <a:cs typeface="Times New Roman" pitchFamily="18" charset="0"/>
                          </a:endParaRPr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3841250"/>
                  </p:ext>
                </p:extLst>
              </p:nvPr>
            </p:nvGraphicFramePr>
            <p:xfrm>
              <a:off x="2483768" y="4334019"/>
              <a:ext cx="3223245" cy="761003"/>
            </p:xfrm>
            <a:graphic>
              <a:graphicData uri="http://schemas.openxmlformats.org/drawingml/2006/table">
                <a:tbl>
                  <a:tblPr/>
                  <a:tblGrid>
                    <a:gridCol w="1629731"/>
                    <a:gridCol w="1593514"/>
                  </a:tblGrid>
                  <a:tr h="7610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6"/>
                          <a:stretch>
                            <a:fillRect t="-800" r="-985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 horzOverflow="overflow">
                        <a:lnL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F81BD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6"/>
                          <a:stretch>
                            <a:fillRect l="-101908" t="-800" r="-3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937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01" name="TextBox 3"/>
              <p:cNvSpPr txBox="1">
                <a:spLocks noChangeArrowheads="1"/>
              </p:cNvSpPr>
              <p:nvPr/>
            </p:nvSpPr>
            <p:spPr bwMode="auto">
              <a:xfrm>
                <a:off x="642938" y="571500"/>
                <a:ext cx="7643812" cy="2425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GB" sz="2200" u="sng" dirty="0" smtClean="0">
                    <a:latin typeface="Calibri" pitchFamily="34" charset="0"/>
                  </a:rPr>
                  <a:t>Example</a:t>
                </a:r>
                <a:endParaRPr lang="en-GB" sz="2200" dirty="0">
                  <a:latin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200" dirty="0">
                    <a:latin typeface="Calibri" pitchFamily="34" charset="0"/>
                  </a:rPr>
                  <a:t>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600" i="1" dirty="0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600" i="1" dirty="0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600" dirty="0">
                    <a:latin typeface="Calibri" pitchFamily="34" charset="0"/>
                  </a:rPr>
                  <a:t>  </a:t>
                </a:r>
                <a:r>
                  <a:rPr lang="en-GB" sz="2200" dirty="0">
                    <a:latin typeface="Calibri" pitchFamily="34" charset="0"/>
                  </a:rPr>
                  <a:t>given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200" dirty="0" smtClean="0">
                    <a:latin typeface="Calibri" pitchFamily="34" charset="0"/>
                  </a:rPr>
                  <a:t>(i)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2200" dirty="0">
                  <a:latin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GB" sz="2200" dirty="0">
                    <a:latin typeface="Calibri" pitchFamily="34" charset="0"/>
                  </a:rPr>
                  <a:t>(ii</a:t>
                </a:r>
                <a:r>
                  <a:rPr lang="en-GB" sz="2200" dirty="0" smtClean="0">
                    <a:latin typeface="Calibri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101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938" y="571500"/>
                <a:ext cx="7643812" cy="2425536"/>
              </a:xfrm>
              <a:prstGeom prst="rect">
                <a:avLst/>
              </a:prstGeom>
              <a:blipFill rotWithShape="1">
                <a:blip r:embed="rId2"/>
                <a:stretch>
                  <a:fillRect l="-957" b="-40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520" y="3385159"/>
                <a:ext cx="330032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itchFamily="34" charset="0"/>
                  </a:rPr>
                  <a:t>(</a:t>
                </a:r>
                <a:r>
                  <a:rPr lang="en-GB" sz="2200" dirty="0" err="1" smtClean="0">
                    <a:latin typeface="Calibri" pitchFamily="34" charset="0"/>
                  </a:rPr>
                  <a:t>i</a:t>
                </a:r>
                <a:r>
                  <a:rPr lang="en-GB" sz="2200" dirty="0" smtClean="0">
                    <a:latin typeface="Calibri" pitchFamily="34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−6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</m:t>
                    </m:r>
                  </m:oMath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85159"/>
                <a:ext cx="3300327" cy="600164"/>
              </a:xfrm>
              <a:prstGeom prst="rect">
                <a:avLst/>
              </a:prstGeom>
              <a:blipFill rotWithShape="1">
                <a:blip r:embed="rId3"/>
                <a:stretch>
                  <a:fillRect l="-2214" b="-10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3920" y="3863373"/>
                <a:ext cx="1392817" cy="105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20" y="3863373"/>
                <a:ext cx="1392817" cy="10565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88295" y="4295421"/>
                <a:ext cx="77348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+8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295" y="4295421"/>
                <a:ext cx="773481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36367" y="4295421"/>
                <a:ext cx="61427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367" y="4295421"/>
                <a:ext cx="614271" cy="4308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64844" y="3406289"/>
                <a:ext cx="2090188" cy="545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itchFamily="34" charset="0"/>
                  </a:rPr>
                  <a:t>(ii)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4" y="3406289"/>
                <a:ext cx="2090188" cy="545406"/>
              </a:xfrm>
              <a:prstGeom prst="rect">
                <a:avLst/>
              </a:prstGeom>
              <a:blipFill rotWithShape="1">
                <a:blip r:embed="rId7"/>
                <a:stretch>
                  <a:fillRect l="-3499" b="-22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067944" y="3385159"/>
            <a:ext cx="0" cy="1916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788024" y="3908956"/>
                <a:ext cx="2214837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𝑦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08956"/>
                <a:ext cx="2214837" cy="6001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72000" y="4149080"/>
                <a:ext cx="1255600" cy="105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49080"/>
                <a:ext cx="1255600" cy="10565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52120" y="4581128"/>
                <a:ext cx="61427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581128"/>
                <a:ext cx="614271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72100" y="4919944"/>
            <a:ext cx="237853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5207231"/>
            <a:ext cx="169439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09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  <p:bldP spid="9" grpId="0"/>
      <p:bldP spid="4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404664"/>
                <a:ext cx="8064896" cy="1416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AutoNum type="alphaLcParenBoth"/>
                </a:pPr>
                <a:r>
                  <a:rPr lang="en-US" sz="2200" dirty="0" smtClean="0"/>
                  <a:t>Differentiate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𝑦</m:t>
                    </m:r>
                    <m:r>
                      <a:rPr lang="en-US" sz="2200" i="1" dirty="0" smtClean="0">
                        <a:latin typeface="Cambria Math"/>
                      </a:rPr>
                      <m:t>=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baseline="30000" dirty="0" smtClean="0">
                        <a:latin typeface="Cambria Math"/>
                      </a:rPr>
                      <m:t>2</m:t>
                    </m:r>
                    <m:r>
                      <a:rPr lang="en-US" sz="2200" i="1" dirty="0" smtClean="0">
                        <a:latin typeface="Cambria Math"/>
                      </a:rPr>
                      <m:t>–6</m:t>
                    </m:r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  <m:r>
                      <a:rPr lang="en-US" sz="2200" i="1" dirty="0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sz="2200" dirty="0" smtClean="0"/>
                  <a:t> </a:t>
                </a:r>
              </a:p>
              <a:p>
                <a:pPr marL="457200" indent="-457200">
                  <a:lnSpc>
                    <a:spcPct val="150000"/>
                  </a:lnSpc>
                  <a:buAutoNum type="alphaLcParenBoth"/>
                </a:pPr>
                <a:r>
                  <a:rPr lang="en-US" sz="2200" dirty="0" smtClean="0"/>
                  <a:t>Differentiate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20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20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2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GB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200" dirty="0" smtClean="0"/>
                  <a:t> with </a:t>
                </a:r>
                <a:r>
                  <a:rPr lang="en-US" sz="2200" dirty="0"/>
                  <a:t>respect to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i="1" dirty="0"/>
                  <a:t>. </a:t>
                </a:r>
                <a:endParaRPr lang="en-GB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4664"/>
                <a:ext cx="8064896" cy="1416029"/>
              </a:xfrm>
              <a:prstGeom prst="rect">
                <a:avLst/>
              </a:prstGeom>
              <a:blipFill rotWithShape="1">
                <a:blip r:embed="rId2"/>
                <a:stretch>
                  <a:fillRect l="-983" b="-30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1520" y="256490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(a)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0368" y="2412778"/>
                <a:ext cx="1746504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=2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  <m:r>
                        <a:rPr lang="en-GB" sz="2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68" y="2412778"/>
                <a:ext cx="1746504" cy="7351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1520" y="3573016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(b)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00368" y="3420890"/>
                <a:ext cx="2080762" cy="60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𝑦</m:t>
                      </m:r>
                      <m:r>
                        <a:rPr lang="en-GB" sz="22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68" y="3420890"/>
                <a:ext cx="2080762" cy="6063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00368" y="4077072"/>
                <a:ext cx="1751890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=−6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68" y="4077072"/>
                <a:ext cx="1751890" cy="7351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15173" y="4088561"/>
                <a:ext cx="1004699" cy="733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GB" sz="22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22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173" y="4088561"/>
                <a:ext cx="1004699" cy="7330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988940" y="3147916"/>
            <a:ext cx="169439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88940" y="4821582"/>
            <a:ext cx="24309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87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63445"/>
                <a:ext cx="7776864" cy="6208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/>
                  <a:t>Questions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1. 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/>
                  <a:t>  for each of the following</a:t>
                </a:r>
              </a:p>
              <a:p>
                <a:pPr>
                  <a:lnSpc>
                    <a:spcPct val="200000"/>
                  </a:lnSpc>
                </a:pPr>
                <a:r>
                  <a:rPr lang="en-GB" sz="2200" dirty="0" smtClean="0"/>
                  <a:t>a)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200" dirty="0" smtClean="0"/>
                  <a:t> 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200" dirty="0" smtClean="0"/>
                  <a:t>b)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200" dirty="0" smtClean="0"/>
                  <a:t>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200" dirty="0" smtClean="0"/>
                  <a:t>c)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−5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GB" sz="2200" dirty="0" smtClean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200" dirty="0" smtClean="0"/>
                  <a:t>d)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200" dirty="0" smtClean="0"/>
                  <a:t>	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200000"/>
                  </a:lnSpc>
                </a:pPr>
                <a:r>
                  <a:rPr lang="en-GB" sz="2200" dirty="0" smtClean="0"/>
                  <a:t>e)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=7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GB" sz="2200" dirty="0" smtClean="0"/>
                  <a:t>	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3445"/>
                <a:ext cx="7776864" cy="6208687"/>
              </a:xfrm>
              <a:prstGeom prst="rect">
                <a:avLst/>
              </a:prstGeom>
              <a:blipFill rotWithShape="1">
                <a:blip r:embed="rId2"/>
                <a:stretch>
                  <a:fillRect l="-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6588224" y="2276872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88224" y="321297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88224" y="4221088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88224" y="5301208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88224" y="6381328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54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404664"/>
                <a:ext cx="8352928" cy="1494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2. (a) 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/>
                  <a:t> when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+2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 </a:t>
                </a:r>
                <a:r>
                  <a:rPr lang="en-GB" sz="2200" dirty="0" smtClean="0"/>
                  <a:t>    (b) Hence obtain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/>
                  <a:t> when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352928" cy="1494512"/>
              </a:xfrm>
              <a:prstGeom prst="rect">
                <a:avLst/>
              </a:prstGeom>
              <a:blipFill rotWithShape="1">
                <a:blip r:embed="rId2"/>
                <a:stretch>
                  <a:fillRect l="-876" b="-2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672661" y="501317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36454" y="4374148"/>
                <a:ext cx="1023037" cy="580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454" y="4374148"/>
                <a:ext cx="1023037" cy="580031"/>
              </a:xfrm>
              <a:prstGeom prst="rect">
                <a:avLst/>
              </a:prstGeom>
              <a:blipFill rotWithShape="1">
                <a:blip r:embed="rId3"/>
                <a:stretch>
                  <a:fillRect l="-7738" b="-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6660232" y="609329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24025" y="5454268"/>
                <a:ext cx="1035861" cy="580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dirty="0"/>
                  <a:t>b</a:t>
                </a:r>
                <a:r>
                  <a:rPr lang="en-GB" sz="22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025" y="5454268"/>
                <a:ext cx="1035861" cy="580031"/>
              </a:xfrm>
              <a:prstGeom prst="rect">
                <a:avLst/>
              </a:prstGeom>
              <a:blipFill rotWithShape="1">
                <a:blip r:embed="rId4"/>
                <a:stretch>
                  <a:fillRect l="-7647" b="-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404664"/>
                <a:ext cx="8352928" cy="1494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/>
                  <a:t>3</a:t>
                </a:r>
                <a:r>
                  <a:rPr lang="en-GB" sz="2200" dirty="0" smtClean="0"/>
                  <a:t>. (a) 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/>
                  <a:t> when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6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−11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−6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 </a:t>
                </a:r>
                <a:r>
                  <a:rPr lang="en-GB" sz="2200" dirty="0" smtClean="0"/>
                  <a:t>    (b) Hence obtain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/>
                  <a:t> when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=2</m:t>
                    </m:r>
                  </m:oMath>
                </a14:m>
                <a:r>
                  <a:rPr lang="en-GB" sz="2200" dirty="0" smtClean="0"/>
                  <a:t> </a:t>
                </a:r>
                <a:endParaRPr lang="en-GB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352928" cy="1494512"/>
              </a:xfrm>
              <a:prstGeom prst="rect">
                <a:avLst/>
              </a:prstGeom>
              <a:blipFill rotWithShape="1">
                <a:blip r:embed="rId2"/>
                <a:stretch>
                  <a:fillRect l="-876" b="-2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672661" y="501317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36454" y="4374148"/>
                <a:ext cx="1023037" cy="580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454" y="4374148"/>
                <a:ext cx="1023037" cy="580031"/>
              </a:xfrm>
              <a:prstGeom prst="rect">
                <a:avLst/>
              </a:prstGeom>
              <a:blipFill rotWithShape="1">
                <a:blip r:embed="rId3"/>
                <a:stretch>
                  <a:fillRect l="-7738" b="-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6660232" y="609329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24025" y="5454268"/>
                <a:ext cx="1035861" cy="580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dirty="0"/>
                  <a:t>b</a:t>
                </a:r>
                <a:r>
                  <a:rPr lang="en-GB" sz="2200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025" y="5454268"/>
                <a:ext cx="1035861" cy="580031"/>
              </a:xfrm>
              <a:prstGeom prst="rect">
                <a:avLst/>
              </a:prstGeom>
              <a:blipFill rotWithShape="1">
                <a:blip r:embed="rId4"/>
                <a:stretch>
                  <a:fillRect l="-7647" b="-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2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3528" y="404664"/>
                <a:ext cx="8352928" cy="1494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/>
                  <a:t>4. (a) 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/>
                  <a:t> when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2200" b="0" i="1" smtClean="0">
                        <a:latin typeface="Cambria Math"/>
                      </a:rPr>
                      <m:t>−9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−10</m:t>
                    </m:r>
                  </m:oMath>
                </a14:m>
                <a:endParaRPr lang="en-GB" sz="22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200" dirty="0"/>
                  <a:t> </a:t>
                </a:r>
                <a:r>
                  <a:rPr lang="en-GB" sz="2200" dirty="0" smtClean="0"/>
                  <a:t>    (b) Hence obtain the values of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200" dirty="0" smtClean="0"/>
                  <a:t>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0" smtClean="0">
                        <a:latin typeface="Cambria Math"/>
                      </a:rPr>
                      <m:t>=0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352928" cy="1494512"/>
              </a:xfrm>
              <a:prstGeom prst="rect">
                <a:avLst/>
              </a:prstGeom>
              <a:blipFill rotWithShape="1">
                <a:blip r:embed="rId2"/>
                <a:stretch>
                  <a:fillRect l="-876" b="-2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6672661" y="501317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36454" y="4374148"/>
                <a:ext cx="1023037" cy="580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454" y="4374148"/>
                <a:ext cx="1023037" cy="580031"/>
              </a:xfrm>
              <a:prstGeom prst="rect">
                <a:avLst/>
              </a:prstGeom>
              <a:blipFill rotWithShape="1">
                <a:blip r:embed="rId3"/>
                <a:stretch>
                  <a:fillRect l="-7738" b="-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6660232" y="609329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24025" y="5454268"/>
                <a:ext cx="928780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200" dirty="0" smtClean="0"/>
                  <a:t>b)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025" y="5454268"/>
                <a:ext cx="928780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8553" t="-857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0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7772400" cy="8401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Gradient of a line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43042" y="3714752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499371" y="3213892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00562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071538" y="1928802"/>
            <a:ext cx="3643338" cy="2357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2143108" y="3429000"/>
            <a:ext cx="500066" cy="500066"/>
          </a:xfrm>
          <a:prstGeom prst="arc">
            <a:avLst>
              <a:gd name="adj1" fmla="val 16705054"/>
              <a:gd name="adj2" fmla="val 315804"/>
            </a:avLst>
          </a:prstGeom>
          <a:ln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285984" y="34168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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072066" y="250030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is given by </a:t>
            </a:r>
            <a:endParaRPr lang="en-GB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429388" y="3000372"/>
          <a:ext cx="1284521" cy="3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609480" imgH="177480" progId="Equation.3">
                  <p:embed/>
                </p:oleObj>
              </mc:Choice>
              <mc:Fallback>
                <p:oleObj name="Equation" r:id="rId3" imgW="6094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3000372"/>
                        <a:ext cx="1284521" cy="374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063382" y="3717032"/>
          <a:ext cx="16049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761760" imgH="419040" progId="Equation.3">
                  <p:embed/>
                </p:oleObj>
              </mc:Choice>
              <mc:Fallback>
                <p:oleObj name="Equation" r:id="rId5" imgW="7617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382" y="3717032"/>
                        <a:ext cx="1604962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Gradient of a curve at the point P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43042" y="3714752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1499371" y="3213892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00562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643042" y="1928802"/>
            <a:ext cx="3643338" cy="235745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714480" y="1714488"/>
            <a:ext cx="2437468" cy="1851671"/>
          </a:xfrm>
          <a:custGeom>
            <a:avLst/>
            <a:gdLst>
              <a:gd name="connsiteX0" fmla="*/ 0 w 2446020"/>
              <a:gd name="connsiteY0" fmla="*/ 1405890 h 1583055"/>
              <a:gd name="connsiteX1" fmla="*/ 1474470 w 2446020"/>
              <a:gd name="connsiteY1" fmla="*/ 1348740 h 1583055"/>
              <a:gd name="connsiteX2" fmla="*/ 2446020 w 2446020"/>
              <a:gd name="connsiteY2" fmla="*/ 0 h 158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6020" h="1583055">
                <a:moveTo>
                  <a:pt x="0" y="1405890"/>
                </a:moveTo>
                <a:cubicBezTo>
                  <a:pt x="533400" y="1494472"/>
                  <a:pt x="1066800" y="1583055"/>
                  <a:pt x="1474470" y="1348740"/>
                </a:cubicBezTo>
                <a:cubicBezTo>
                  <a:pt x="1882140" y="1114425"/>
                  <a:pt x="2164080" y="557212"/>
                  <a:pt x="244602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2714612" y="3441142"/>
            <a:ext cx="500066" cy="500066"/>
          </a:xfrm>
          <a:prstGeom prst="arc">
            <a:avLst>
              <a:gd name="adj1" fmla="val 16705054"/>
              <a:gd name="adj2" fmla="val 315804"/>
            </a:avLst>
          </a:prstGeom>
          <a:ln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ym typeface="Symbol"/>
              </a:rPr>
              <a:t>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29882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214311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P, the gradient is given by the tangent drawn at P.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644933" y="2982910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i.e. At P Gradient is given by </a:t>
            </a:r>
            <a:endParaRPr lang="en-GB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15140" y="3571876"/>
          <a:ext cx="1284521" cy="37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609480" imgH="177480" progId="Equation.3">
                  <p:embed/>
                </p:oleObj>
              </mc:Choice>
              <mc:Fallback>
                <p:oleObj name="Equation" r:id="rId3" imgW="6094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40" y="3571876"/>
                        <a:ext cx="1284521" cy="374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6972304" cy="1752600"/>
          </a:xfrm>
        </p:spPr>
        <p:txBody>
          <a:bodyPr>
            <a:normAutofit/>
          </a:bodyPr>
          <a:lstStyle/>
          <a:p>
            <a:pPr algn="l"/>
            <a:r>
              <a:rPr lang="en-GB" sz="2200" u="sng" dirty="0" smtClean="0">
                <a:solidFill>
                  <a:schemeClr val="tx1"/>
                </a:solidFill>
              </a:rPr>
              <a:t>Example</a:t>
            </a:r>
            <a:endParaRPr lang="en-GB" sz="2200" u="sng" dirty="0">
              <a:solidFill>
                <a:schemeClr val="tx1"/>
              </a:solidFill>
            </a:endParaRPr>
          </a:p>
          <a:p>
            <a:pPr algn="l"/>
            <a:r>
              <a:rPr lang="en-GB" sz="2200" dirty="0">
                <a:solidFill>
                  <a:schemeClr val="tx1"/>
                </a:solidFill>
              </a:rPr>
              <a:t>The curve drawn is </a:t>
            </a:r>
            <a:r>
              <a:rPr lang="en-GB" sz="2200" dirty="0" smtClean="0">
                <a:solidFill>
                  <a:schemeClr val="tx1"/>
                </a:solidFill>
              </a:rPr>
              <a:t>of            . </a:t>
            </a:r>
            <a:endParaRPr lang="en-GB" sz="2200" dirty="0">
              <a:solidFill>
                <a:schemeClr val="tx1"/>
              </a:solidFill>
            </a:endParaRPr>
          </a:p>
          <a:p>
            <a:pPr algn="l"/>
            <a:r>
              <a:rPr lang="en-GB" sz="2200" dirty="0">
                <a:solidFill>
                  <a:schemeClr val="tx1"/>
                </a:solidFill>
              </a:rPr>
              <a:t>Let P be the point with coordinate (x, y). </a:t>
            </a:r>
          </a:p>
          <a:p>
            <a:pPr algn="l"/>
            <a:endParaRPr lang="en-GB" sz="2200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771800" y="548680"/>
          <a:ext cx="8048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419040" imgH="228600" progId="Equation.3">
                  <p:embed/>
                </p:oleObj>
              </mc:Choice>
              <mc:Fallback>
                <p:oleObj name="Equation" r:id="rId3" imgW="4190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48680"/>
                        <a:ext cx="80486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Freeform 3"/>
          <p:cNvSpPr>
            <a:spLocks/>
          </p:cNvSpPr>
          <p:nvPr/>
        </p:nvSpPr>
        <p:spPr bwMode="auto">
          <a:xfrm>
            <a:off x="827584" y="1792196"/>
            <a:ext cx="3357585" cy="2428892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2295" y="1710"/>
              </a:cxn>
              <a:cxn ang="0">
                <a:pos x="4455" y="0"/>
              </a:cxn>
            </a:cxnLst>
            <a:rect l="0" t="0" r="r" b="b"/>
            <a:pathLst>
              <a:path w="4455" h="1722">
                <a:moveTo>
                  <a:pt x="0" y="75"/>
                </a:moveTo>
                <a:cubicBezTo>
                  <a:pt x="776" y="898"/>
                  <a:pt x="1553" y="1722"/>
                  <a:pt x="2295" y="1710"/>
                </a:cubicBezTo>
                <a:cubicBezTo>
                  <a:pt x="3037" y="1698"/>
                  <a:pt x="3746" y="849"/>
                  <a:pt x="4455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27584" y="4221088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899816" y="3078080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13600" y="3792460"/>
            <a:ext cx="7810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P(</a:t>
            </a:r>
            <a:r>
              <a:rPr kumimoji="0" lang="en-GB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x,y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13600" y="379246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61310" y="2644692"/>
            <a:ext cx="149543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latin typeface="Calibri" pitchFamily="34" charset="0"/>
                <a:cs typeface="Arial" pitchFamily="34" charset="0"/>
              </a:rPr>
              <a:t>Q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x+h,y</a:t>
            </a:r>
            <a:r>
              <a:rPr kumimoji="0" lang="en-GB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61310" y="26446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1" idx="3"/>
            <a:endCxn id="13" idx="1"/>
          </p:cNvCxnSpPr>
          <p:nvPr/>
        </p:nvCxnSpPr>
        <p:spPr>
          <a:xfrm rot="5400000" flipH="1" flipV="1">
            <a:off x="2848776" y="2930440"/>
            <a:ext cx="1198282" cy="6477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48064" y="17008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of PQ =</a:t>
            </a:r>
            <a:endParaRPr lang="en-GB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876256" y="1588914"/>
          <a:ext cx="9921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" imgW="672840" imgH="419040" progId="Equation.3">
                  <p:embed/>
                </p:oleObj>
              </mc:Choice>
              <mc:Fallback>
                <p:oleObj name="Equation" r:id="rId5" imgW="6728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588914"/>
                        <a:ext cx="99218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660232" y="2276872"/>
          <a:ext cx="13843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7" imgW="939600" imgH="419040" progId="Equation.3">
                  <p:embed/>
                </p:oleObj>
              </mc:Choice>
              <mc:Fallback>
                <p:oleObj name="Equation" r:id="rId7" imgW="9396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276872"/>
                        <a:ext cx="13843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660232" y="2924944"/>
          <a:ext cx="1870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9" imgW="1269720" imgH="419040" progId="Equation.3">
                  <p:embed/>
                </p:oleObj>
              </mc:Choice>
              <mc:Fallback>
                <p:oleObj name="Equation" r:id="rId9" imgW="126972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924944"/>
                        <a:ext cx="18700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660232" y="3573016"/>
          <a:ext cx="10287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1" imgW="698400" imgH="419040" progId="Equation.3">
                  <p:embed/>
                </p:oleObj>
              </mc:Choice>
              <mc:Fallback>
                <p:oleObj name="Equation" r:id="rId11" imgW="6984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573016"/>
                        <a:ext cx="10287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660232" y="4292773"/>
          <a:ext cx="785812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3" imgW="533160" imgH="177480" progId="Equation.3">
                  <p:embed/>
                </p:oleObj>
              </mc:Choice>
              <mc:Fallback>
                <p:oleObj name="Equation" r:id="rId13" imgW="5331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292773"/>
                        <a:ext cx="785812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283968" y="472514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However this is the gradient of the chord PQ.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283968" y="50851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tangent at P is when P=Q. 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283968" y="544522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That is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dirty="0" smtClean="0"/>
              <a:t> = 0</a:t>
            </a:r>
            <a:endParaRPr lang="en-GB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306244" y="5840650"/>
          <a:ext cx="468312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5" imgW="317160" imgH="177480" progId="Equation.3">
                  <p:embed/>
                </p:oleObj>
              </mc:Choice>
              <mc:Fallback>
                <p:oleObj name="Equation" r:id="rId15" imgW="31716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244" y="5840650"/>
                        <a:ext cx="468312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355976" y="58052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623731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write such a gradient as</a:t>
            </a:r>
            <a:endParaRPr lang="en-GB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203848" y="6161931"/>
          <a:ext cx="3365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7" imgW="228600" imgH="393480" progId="Equation.3">
                  <p:embed/>
                </p:oleObj>
              </mc:Choice>
              <mc:Fallback>
                <p:oleObj name="Equation" r:id="rId17" imgW="2286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6161931"/>
                        <a:ext cx="33655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851920" y="624068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hence</a:t>
            </a:r>
            <a:endParaRPr lang="en-GB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650283" y="6165850"/>
          <a:ext cx="7858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9" imgW="533160" imgH="393480" progId="Equation.3">
                  <p:embed/>
                </p:oleObj>
              </mc:Choice>
              <mc:Fallback>
                <p:oleObj name="Equation" r:id="rId19" imgW="5331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283" y="6165850"/>
                        <a:ext cx="785813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ounded Rectangle 32"/>
          <p:cNvSpPr/>
          <p:nvPr/>
        </p:nvSpPr>
        <p:spPr>
          <a:xfrm>
            <a:off x="4572000" y="6137920"/>
            <a:ext cx="864096" cy="67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6" grpId="0"/>
      <p:bldP spid="22" grpId="0"/>
      <p:bldP spid="23" grpId="0"/>
      <p:bldP spid="24" grpId="0"/>
      <p:bldP spid="26" grpId="0"/>
      <p:bldP spid="27" grpId="0"/>
      <p:bldP spid="29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44624"/>
            <a:ext cx="8001056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u="sng" dirty="0"/>
              <a:t>Example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For the curve of  </a:t>
            </a:r>
            <a:r>
              <a:rPr lang="en-GB" sz="2400" dirty="0" smtClean="0"/>
              <a:t>                       obtain </a:t>
            </a:r>
            <a:r>
              <a:rPr lang="en-GB" sz="2400" dirty="0"/>
              <a:t>an expression for the gradient of the tangent at the point (x, y)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40559" y="749482"/>
          <a:ext cx="13668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0559" y="749482"/>
                        <a:ext cx="13668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of PQ =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1720" y="2020962"/>
          <a:ext cx="9921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672840" imgH="419040" progId="Equation.3">
                  <p:embed/>
                </p:oleObj>
              </mc:Choice>
              <mc:Fallback>
                <p:oleObj name="Equation" r:id="rId5" imgW="6728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020962"/>
                        <a:ext cx="99218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99208" y="2708275"/>
          <a:ext cx="28448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1930320" imgH="419040" progId="Equation.3">
                  <p:embed/>
                </p:oleObj>
              </mc:Choice>
              <mc:Fallback>
                <p:oleObj name="Equation" r:id="rId7" imgW="193032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208" y="2708275"/>
                        <a:ext cx="28448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38127" y="3357563"/>
          <a:ext cx="33099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9" imgW="2247840" imgH="419040" progId="Equation.3">
                  <p:embed/>
                </p:oleObj>
              </mc:Choice>
              <mc:Fallback>
                <p:oleObj name="Equation" r:id="rId9" imgW="22478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127" y="3357563"/>
                        <a:ext cx="3309937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35696" y="3965178"/>
          <a:ext cx="145891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1" imgW="990360" imgH="419040" progId="Equation.3">
                  <p:embed/>
                </p:oleObj>
              </mc:Choice>
              <mc:Fallback>
                <p:oleObj name="Equation" r:id="rId11" imgW="9903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965178"/>
                        <a:ext cx="145891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835696" y="4653136"/>
          <a:ext cx="108585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3" imgW="736560" imgH="177480" progId="Equation.3">
                  <p:embed/>
                </p:oleObj>
              </mc:Choice>
              <mc:Fallback>
                <p:oleObj name="Equation" r:id="rId13" imgW="7365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653136"/>
                        <a:ext cx="1085850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9552" y="50851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dirty="0" smtClean="0"/>
              <a:t> = 0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47664" y="5013176"/>
          <a:ext cx="10842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5" imgW="736560" imgH="393480" progId="Equation.3">
                  <p:embed/>
                </p:oleObj>
              </mc:Choice>
              <mc:Fallback>
                <p:oleObj name="Equation" r:id="rId15" imgW="7365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013176"/>
                        <a:ext cx="1084262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475656" y="4941168"/>
            <a:ext cx="1296144" cy="67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u="sng" dirty="0" smtClean="0"/>
              <a:t>Example</a:t>
            </a:r>
          </a:p>
          <a:p>
            <a:pPr>
              <a:buNone/>
            </a:pPr>
            <a:r>
              <a:rPr lang="en-GB" sz="2200" dirty="0" smtClean="0"/>
              <a:t>	Obtain an expression for the gradient to the curve  at                    .</a:t>
            </a:r>
          </a:p>
          <a:p>
            <a:pPr>
              <a:buNone/>
            </a:pPr>
            <a:endParaRPr lang="en-GB" sz="22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588224" y="620688"/>
          <a:ext cx="1224136" cy="399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622080" imgH="203040" progId="Equation.3">
                  <p:embed/>
                </p:oleObj>
              </mc:Choice>
              <mc:Fallback>
                <p:oleObj name="Equation" r:id="rId3" imgW="6220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620688"/>
                        <a:ext cx="1224136" cy="3993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52467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of PQ =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1720" y="1412776"/>
          <a:ext cx="9921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672840" imgH="419040" progId="Equation.3">
                  <p:embed/>
                </p:oleObj>
              </mc:Choice>
              <mc:Fallback>
                <p:oleObj name="Equation" r:id="rId5" imgW="6728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412776"/>
                        <a:ext cx="99218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63688" y="2119313"/>
          <a:ext cx="21336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1447560" imgH="393480" progId="Equation.3">
                  <p:embed/>
                </p:oleObj>
              </mc:Choice>
              <mc:Fallback>
                <p:oleObj name="Equation" r:id="rId7" imgW="14475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119313"/>
                        <a:ext cx="213360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63688" y="2767013"/>
          <a:ext cx="21129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9" imgW="1434960" imgH="393480" progId="Equation.3">
                  <p:embed/>
                </p:oleObj>
              </mc:Choice>
              <mc:Fallback>
                <p:oleObj name="Equation" r:id="rId9" imgW="14349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67013"/>
                        <a:ext cx="2112962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63688" y="3376613"/>
          <a:ext cx="5048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1" imgW="342720" imgH="393480" progId="Equation.3">
                  <p:embed/>
                </p:oleObj>
              </mc:Choice>
              <mc:Fallback>
                <p:oleObj name="Equation" r:id="rId11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376613"/>
                        <a:ext cx="50482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68128" y="4054475"/>
          <a:ext cx="3556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3" imgW="241200" imgH="164880" progId="Equation.3">
                  <p:embed/>
                </p:oleObj>
              </mc:Choice>
              <mc:Fallback>
                <p:oleObj name="Equation" r:id="rId13" imgW="24120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128" y="4054475"/>
                        <a:ext cx="3556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447699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dirty="0" smtClean="0"/>
              <a:t> = 0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450628" y="4405313"/>
          <a:ext cx="6731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5" imgW="457200" imgH="393480" progId="Equation.3">
                  <p:embed/>
                </p:oleObj>
              </mc:Choice>
              <mc:Fallback>
                <p:oleObj name="Equation" r:id="rId15" imgW="457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628" y="4405313"/>
                        <a:ext cx="6731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403648" y="4332982"/>
            <a:ext cx="720080" cy="67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60649"/>
                <a:ext cx="8229600" cy="187220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GB" sz="2200" u="sng" dirty="0" smtClean="0"/>
                  <a:t>Example</a:t>
                </a:r>
              </a:p>
              <a:p>
                <a:pPr lvl="0">
                  <a:buNone/>
                </a:pPr>
                <a:r>
                  <a:rPr lang="en-GB" sz="2200" dirty="0" smtClean="0"/>
                  <a:t>	Obtain </a:t>
                </a:r>
                <a:r>
                  <a:rPr lang="en-GB" sz="2200" dirty="0"/>
                  <a:t>the </a:t>
                </a:r>
                <a:r>
                  <a:rPr lang="en-GB" sz="2200" dirty="0" smtClean="0"/>
                  <a:t>expansion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sz="2200" dirty="0" smtClean="0"/>
              </a:p>
              <a:p>
                <a:pPr lvl="0">
                  <a:buNone/>
                </a:pPr>
                <a:endParaRPr lang="en-GB" sz="2200" dirty="0"/>
              </a:p>
              <a:p>
                <a:pPr lvl="0">
                  <a:buNone/>
                </a:pPr>
                <a:r>
                  <a:rPr lang="en-GB" sz="2200" dirty="0" smtClean="0"/>
                  <a:t>	Obtain </a:t>
                </a:r>
                <a:r>
                  <a:rPr lang="en-GB" sz="2200" dirty="0"/>
                  <a:t>the gradient to the curve  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200" dirty="0" smtClean="0"/>
                  <a:t>  at </a:t>
                </a:r>
                <a:r>
                  <a:rPr lang="en-GB" sz="2200" dirty="0"/>
                  <a:t>the point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, </m:t>
                    </m:r>
                    <m:r>
                      <a:rPr lang="en-GB" sz="2200" i="1" dirty="0" smtClean="0">
                        <a:latin typeface="Cambria Math"/>
                      </a:rPr>
                      <m:t>𝑦</m:t>
                    </m:r>
                    <m:r>
                      <a:rPr lang="en-GB" sz="2200" i="1" dirty="0" smtClean="0">
                        <a:latin typeface="Cambria Math"/>
                      </a:rPr>
                      <m:t>)</m:t>
                    </m:r>
                  </m:oMath>
                </a14:m>
                <a:endParaRPr lang="en-GB" sz="2200" dirty="0"/>
              </a:p>
              <a:p>
                <a:pPr>
                  <a:buNone/>
                </a:pPr>
                <a:endParaRPr lang="en-GB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60649"/>
                <a:ext cx="8229600" cy="1872208"/>
              </a:xfrm>
              <a:blipFill rotWithShape="1">
                <a:blip r:embed="rId3"/>
                <a:stretch>
                  <a:fillRect l="-889" t="-1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326683"/>
              </p:ext>
            </p:extLst>
          </p:nvPr>
        </p:nvGraphicFramePr>
        <p:xfrm>
          <a:off x="683766" y="2060848"/>
          <a:ext cx="1008112" cy="503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4" imgW="482400" imgH="241200" progId="Equation.3">
                  <p:embed/>
                </p:oleObj>
              </mc:Choice>
              <mc:Fallback>
                <p:oleObj name="Equation" r:id="rId4" imgW="4824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66" y="2060848"/>
                        <a:ext cx="1008112" cy="503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338790"/>
              </p:ext>
            </p:extLst>
          </p:nvPr>
        </p:nvGraphicFramePr>
        <p:xfrm>
          <a:off x="1835696" y="2060575"/>
          <a:ext cx="294481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1409400" imgH="203040" progId="Equation.3">
                  <p:embed/>
                </p:oleObj>
              </mc:Choice>
              <mc:Fallback>
                <p:oleObj name="Equation" r:id="rId6" imgW="14094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060575"/>
                        <a:ext cx="294481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8255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of PQ =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51720" y="2713658"/>
          <a:ext cx="9921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8" imgW="672840" imgH="419040" progId="Equation.3">
                  <p:embed/>
                </p:oleObj>
              </mc:Choice>
              <mc:Fallback>
                <p:oleObj name="Equation" r:id="rId8" imgW="67284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713658"/>
                        <a:ext cx="99218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081842"/>
              </p:ext>
            </p:extLst>
          </p:nvPr>
        </p:nvGraphicFramePr>
        <p:xfrm>
          <a:off x="1835696" y="3390900"/>
          <a:ext cx="13477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0" imgW="914400" imgH="431640" progId="Equation.3">
                  <p:embed/>
                </p:oleObj>
              </mc:Choice>
              <mc:Fallback>
                <p:oleObj name="Equation" r:id="rId10" imgW="914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390900"/>
                        <a:ext cx="13477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86335"/>
              </p:ext>
            </p:extLst>
          </p:nvPr>
        </p:nvGraphicFramePr>
        <p:xfrm>
          <a:off x="1812801" y="4049713"/>
          <a:ext cx="25431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2" imgW="1726920" imgH="419040" progId="Equation.3">
                  <p:embed/>
                </p:oleObj>
              </mc:Choice>
              <mc:Fallback>
                <p:oleObj name="Equation" r:id="rId12" imgW="172692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801" y="4049713"/>
                        <a:ext cx="25431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340818"/>
              </p:ext>
            </p:extLst>
          </p:nvPr>
        </p:nvGraphicFramePr>
        <p:xfrm>
          <a:off x="1823988" y="4657725"/>
          <a:ext cx="17399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4" imgW="1180800" imgH="419040" progId="Equation.3">
                  <p:embed/>
                </p:oleObj>
              </mc:Choice>
              <mc:Fallback>
                <p:oleObj name="Equation" r:id="rId14" imgW="118080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988" y="4657725"/>
                        <a:ext cx="17399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952646"/>
              </p:ext>
            </p:extLst>
          </p:nvPr>
        </p:nvGraphicFramePr>
        <p:xfrm>
          <a:off x="1835696" y="5326063"/>
          <a:ext cx="157162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6" imgW="1066680" imgH="203040" progId="Equation.3">
                  <p:embed/>
                </p:oleObj>
              </mc:Choice>
              <mc:Fallback>
                <p:oleObj name="Equation" r:id="rId16" imgW="10666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326063"/>
                        <a:ext cx="1571625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9552" y="57778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dirty="0" smtClean="0"/>
              <a:t> = 0</a:t>
            </a:r>
            <a:endParaRPr lang="en-GB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751307"/>
              </p:ext>
            </p:extLst>
          </p:nvPr>
        </p:nvGraphicFramePr>
        <p:xfrm>
          <a:off x="1557338" y="5705475"/>
          <a:ext cx="8413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8" imgW="571320" imgH="393480" progId="Equation.3">
                  <p:embed/>
                </p:oleObj>
              </mc:Choice>
              <mc:Fallback>
                <p:oleObj name="Equation" r:id="rId18" imgW="57132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705475"/>
                        <a:ext cx="84137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475656" y="5633864"/>
            <a:ext cx="1008112" cy="67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60649"/>
                <a:ext cx="8229600" cy="187220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GB" sz="2200" u="sng" dirty="0" smtClean="0"/>
                  <a:t>Example</a:t>
                </a:r>
              </a:p>
              <a:p>
                <a:pPr lvl="0">
                  <a:buNone/>
                </a:pPr>
                <a:r>
                  <a:rPr lang="en-GB" sz="2200" dirty="0" smtClean="0"/>
                  <a:t>	Obtain </a:t>
                </a:r>
                <a:r>
                  <a:rPr lang="en-GB" sz="2200" dirty="0"/>
                  <a:t>the </a:t>
                </a:r>
                <a:r>
                  <a:rPr lang="en-GB" sz="2200" dirty="0" smtClean="0"/>
                  <a:t>expansion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2200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GB" sz="2200" dirty="0" smtClean="0"/>
              </a:p>
              <a:p>
                <a:pPr lvl="0">
                  <a:buNone/>
                </a:pPr>
                <a:endParaRPr lang="en-GB" sz="2200" dirty="0"/>
              </a:p>
              <a:p>
                <a:pPr lvl="0">
                  <a:buNone/>
                </a:pPr>
                <a:r>
                  <a:rPr lang="en-GB" sz="2200" dirty="0" smtClean="0"/>
                  <a:t>	Obtain </a:t>
                </a:r>
                <a:r>
                  <a:rPr lang="en-GB" sz="2200" dirty="0"/>
                  <a:t>the gradient to the curve  </a:t>
                </a:r>
                <a14:m>
                  <m:oMath xmlns:m="http://schemas.openxmlformats.org/officeDocument/2006/math">
                    <m:r>
                      <a:rPr lang="en-GB" sz="2200" b="0" i="1" dirty="0" smtClean="0">
                        <a:latin typeface="Cambria Math"/>
                      </a:rPr>
                      <m:t>𝑦</m:t>
                    </m:r>
                    <m:r>
                      <a:rPr lang="en-GB" sz="22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200" dirty="0" smtClean="0"/>
                  <a:t>  at </a:t>
                </a:r>
                <a:r>
                  <a:rPr lang="en-GB" sz="2200" dirty="0"/>
                  <a:t>the point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(</m:t>
                    </m:r>
                    <m:r>
                      <a:rPr lang="en-GB" sz="2200" i="1" dirty="0" smtClean="0">
                        <a:latin typeface="Cambria Math"/>
                      </a:rPr>
                      <m:t>𝑥</m:t>
                    </m:r>
                    <m:r>
                      <a:rPr lang="en-GB" sz="2200" i="1" dirty="0" smtClean="0">
                        <a:latin typeface="Cambria Math"/>
                      </a:rPr>
                      <m:t>, </m:t>
                    </m:r>
                    <m:r>
                      <a:rPr lang="en-GB" sz="2200" i="1" dirty="0" smtClean="0">
                        <a:latin typeface="Cambria Math"/>
                      </a:rPr>
                      <m:t>𝑦</m:t>
                    </m:r>
                    <m:r>
                      <a:rPr lang="en-GB" sz="2200" i="1" dirty="0" smtClean="0">
                        <a:latin typeface="Cambria Math"/>
                      </a:rPr>
                      <m:t>)</m:t>
                    </m:r>
                  </m:oMath>
                </a14:m>
                <a:endParaRPr lang="en-GB" sz="2200" dirty="0"/>
              </a:p>
              <a:p>
                <a:pPr>
                  <a:buNone/>
                </a:pPr>
                <a:endParaRPr lang="en-GB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60649"/>
                <a:ext cx="8229600" cy="1872208"/>
              </a:xfrm>
              <a:blipFill rotWithShape="1">
                <a:blip r:embed="rId3"/>
                <a:stretch>
                  <a:fillRect l="-889" t="-1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83766" y="2060848"/>
          <a:ext cx="1008112" cy="503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4" imgW="482400" imgH="241200" progId="Equation.3">
                  <p:embed/>
                </p:oleObj>
              </mc:Choice>
              <mc:Fallback>
                <p:oleObj name="Equation" r:id="rId4" imgW="482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66" y="2060848"/>
                        <a:ext cx="1008112" cy="503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763886" y="2060848"/>
          <a:ext cx="40322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6" imgW="1930320" imgH="203040" progId="Equation.3">
                  <p:embed/>
                </p:oleObj>
              </mc:Choice>
              <mc:Fallback>
                <p:oleObj name="Equation" r:id="rId6" imgW="1930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886" y="2060848"/>
                        <a:ext cx="40322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28255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Gradient of PQ =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51720" y="2713658"/>
          <a:ext cx="9921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8" imgW="672840" imgH="419040" progId="Equation.3">
                  <p:embed/>
                </p:oleObj>
              </mc:Choice>
              <mc:Fallback>
                <p:oleObj name="Equation" r:id="rId8" imgW="672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713658"/>
                        <a:ext cx="992188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65002" y="3390900"/>
          <a:ext cx="13668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10" imgW="927000" imgH="431640" progId="Equation.3">
                  <p:embed/>
                </p:oleObj>
              </mc:Choice>
              <mc:Fallback>
                <p:oleObj name="Equation" r:id="rId10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002" y="3390900"/>
                        <a:ext cx="136683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38127" y="4050259"/>
          <a:ext cx="330993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12" imgW="2247840" imgH="419040" progId="Equation.3">
                  <p:embed/>
                </p:oleObj>
              </mc:Choice>
              <mc:Fallback>
                <p:oleObj name="Equation" r:id="rId12" imgW="2247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127" y="4050259"/>
                        <a:ext cx="3309937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868363" y="4657725"/>
          <a:ext cx="24876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14" imgW="1688760" imgH="419040" progId="Equation.3">
                  <p:embed/>
                </p:oleObj>
              </mc:Choice>
              <mc:Fallback>
                <p:oleObj name="Equation" r:id="rId14" imgW="1688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363" y="4657725"/>
                        <a:ext cx="2487613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35696" y="5326063"/>
          <a:ext cx="2227262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6" imgW="1511280" imgH="203040" progId="Equation.3">
                  <p:embed/>
                </p:oleObj>
              </mc:Choice>
              <mc:Fallback>
                <p:oleObj name="Equation" r:id="rId16" imgW="1511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326063"/>
                        <a:ext cx="2227262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9552" y="577788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dirty="0" smtClean="0"/>
              <a:t> = 0</a:t>
            </a:r>
            <a:endParaRPr lang="en-GB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547664" y="5705475"/>
          <a:ext cx="8604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8" imgW="583920" imgH="393480" progId="Equation.3">
                  <p:embed/>
                </p:oleObj>
              </mc:Choice>
              <mc:Fallback>
                <p:oleObj name="Equation" r:id="rId18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705475"/>
                        <a:ext cx="86042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475656" y="5633864"/>
            <a:ext cx="1008112" cy="67545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9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53" name="TextBox 3"/>
              <p:cNvSpPr txBox="1">
                <a:spLocks noChangeArrowheads="1"/>
              </p:cNvSpPr>
              <p:nvPr/>
            </p:nvSpPr>
            <p:spPr bwMode="auto">
              <a:xfrm>
                <a:off x="395536" y="404664"/>
                <a:ext cx="7286625" cy="329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 sz="2200" u="sng" dirty="0" smtClean="0">
                    <a:latin typeface="Calibri" pitchFamily="34" charset="0"/>
                  </a:rPr>
                  <a:t>Example</a:t>
                </a:r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r>
                  <a:rPr lang="en-GB" sz="2200" dirty="0">
                    <a:latin typeface="Calibri" pitchFamily="34" charset="0"/>
                  </a:rPr>
                  <a:t>Obtain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GB" sz="220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200" dirty="0" smtClean="0">
                    <a:latin typeface="Calibri" pitchFamily="34" charset="0"/>
                  </a:rPr>
                  <a:t> for </a:t>
                </a:r>
                <a:r>
                  <a:rPr lang="en-GB" sz="2200" dirty="0">
                    <a:latin typeface="Calibri" pitchFamily="34" charset="0"/>
                  </a:rPr>
                  <a:t>each of the following</a:t>
                </a:r>
              </a:p>
              <a:p>
                <a:pPr eaLnBrk="1" hangingPunct="1"/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r>
                  <a:rPr lang="en-GB" sz="2200" dirty="0">
                    <a:latin typeface="Calibri" pitchFamily="34" charset="0"/>
                  </a:rPr>
                  <a:t>(</a:t>
                </a:r>
                <a:r>
                  <a:rPr lang="en-GB" sz="2200" dirty="0" err="1">
                    <a:latin typeface="Calibri" pitchFamily="34" charset="0"/>
                  </a:rPr>
                  <a:t>i</a:t>
                </a:r>
                <a:r>
                  <a:rPr lang="en-GB" sz="2200" dirty="0">
                    <a:latin typeface="Calibri" pitchFamily="34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r>
                  <a:rPr lang="en-GB" sz="2200" dirty="0">
                    <a:latin typeface="Calibri" pitchFamily="34" charset="0"/>
                  </a:rPr>
                  <a:t>(ii</a:t>
                </a:r>
                <a:r>
                  <a:rPr lang="en-GB" sz="2200" dirty="0" smtClean="0">
                    <a:latin typeface="Calibri" pitchFamily="34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r>
                  <a:rPr lang="en-GB" sz="2200" dirty="0">
                    <a:latin typeface="Calibri" pitchFamily="34" charset="0"/>
                  </a:rPr>
                  <a:t>(iii</a:t>
                </a:r>
                <a:r>
                  <a:rPr lang="en-GB" sz="2200" dirty="0" smtClean="0">
                    <a:latin typeface="Calibri" pitchFamily="34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=5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−3</m:t>
                    </m:r>
                  </m:oMath>
                </a14:m>
                <a:endParaRPr lang="en-GB" sz="2200" dirty="0">
                  <a:latin typeface="Calibri" pitchFamily="34" charset="0"/>
                </a:endParaRPr>
              </a:p>
              <a:p>
                <a:pPr eaLnBrk="1" hangingPunct="1"/>
                <a:endParaRPr lang="en-GB" sz="2200" dirty="0"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2053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04664"/>
                <a:ext cx="7286625" cy="3292312"/>
              </a:xfrm>
              <a:prstGeom prst="rect">
                <a:avLst/>
              </a:prstGeom>
              <a:blipFill rotWithShape="1">
                <a:blip r:embed="rId2"/>
                <a:stretch>
                  <a:fillRect l="-1088" t="-1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6444" y="3791494"/>
                <a:ext cx="1371979" cy="549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itchFamily="34" charset="0"/>
                  </a:rPr>
                  <a:t>(</a:t>
                </a:r>
                <a:r>
                  <a:rPr lang="en-GB" sz="2200" dirty="0" err="1" smtClean="0">
                    <a:latin typeface="Calibri" pitchFamily="34" charset="0"/>
                  </a:rPr>
                  <a:t>i</a:t>
                </a:r>
                <a:r>
                  <a:rPr lang="en-GB" sz="2200" dirty="0" smtClean="0">
                    <a:latin typeface="Calibri" pitchFamily="34" charset="0"/>
                  </a:rPr>
                  <a:t>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4" y="3791494"/>
                <a:ext cx="1371979" cy="549574"/>
              </a:xfrm>
              <a:prstGeom prst="rect">
                <a:avLst/>
              </a:prstGeom>
              <a:blipFill rotWithShape="1">
                <a:blip r:embed="rId3"/>
                <a:stretch>
                  <a:fillRect l="-577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8844" y="4269708"/>
                <a:ext cx="1392817" cy="105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=5</m:t>
                      </m:r>
                      <m:sSup>
                        <m:sSup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44" y="4269708"/>
                <a:ext cx="1392817" cy="10565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1907704" y="3925134"/>
            <a:ext cx="0" cy="1880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272193" y="3789040"/>
                <a:ext cx="1591590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itchFamily="34" charset="0"/>
                  </a:rPr>
                  <a:t>(ii)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200" b="0" i="1" smtClean="0">
                            <a:latin typeface="Cambria Math"/>
                          </a:rPr>
                          <m:t>3</m:t>
                        </m:r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193" y="3789040"/>
                <a:ext cx="1591590" cy="600164"/>
              </a:xfrm>
              <a:prstGeom prst="rect">
                <a:avLst/>
              </a:prstGeom>
              <a:blipFill rotWithShape="1">
                <a:blip r:embed="rId5"/>
                <a:stretch>
                  <a:fillRect l="-4981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424593" y="4267254"/>
                <a:ext cx="1255600" cy="105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=6</m:t>
                      </m:r>
                      <m:r>
                        <a:rPr lang="en-GB" sz="2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593" y="4267254"/>
                <a:ext cx="1255600" cy="10565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4129477" y="3922680"/>
            <a:ext cx="0" cy="1880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290796" y="3822883"/>
                <a:ext cx="2009396" cy="546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itchFamily="34" charset="0"/>
                  </a:rPr>
                  <a:t>(iii) 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𝑦</m:t>
                    </m:r>
                    <m:r>
                      <a:rPr lang="en-GB" sz="2200" b="0" i="1" smtClean="0">
                        <a:latin typeface="Cambria Math"/>
                      </a:rPr>
                      <m:t>=5</m:t>
                    </m:r>
                    <m:r>
                      <a:rPr lang="en-GB" sz="2200" b="0" i="1" smtClean="0">
                        <a:latin typeface="Cambria Math"/>
                      </a:rPr>
                      <m:t>𝑥</m:t>
                    </m:r>
                    <m:r>
                      <a:rPr lang="en-GB" sz="2200" b="0" i="1" smtClean="0">
                        <a:latin typeface="Cambria Math"/>
                      </a:rPr>
                      <m:t>−3</m:t>
                    </m:r>
                  </m:oMath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796" y="3822883"/>
                <a:ext cx="2009396" cy="546881"/>
              </a:xfrm>
              <a:prstGeom prst="rect">
                <a:avLst/>
              </a:prstGeom>
              <a:blipFill rotWithShape="1">
                <a:blip r:embed="rId7"/>
                <a:stretch>
                  <a:fillRect l="-3951" b="-2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82655" y="4301097"/>
                <a:ext cx="1096390" cy="1056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22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655" y="4301097"/>
                <a:ext cx="1096390" cy="105657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72101" y="5301208"/>
            <a:ext cx="1219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02276" y="5420816"/>
            <a:ext cx="1219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5373216"/>
            <a:ext cx="1219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93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758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Microsoft Equation 3.0</vt:lpstr>
      <vt:lpstr>Calculus</vt:lpstr>
      <vt:lpstr>Gradient of a line</vt:lpstr>
      <vt:lpstr>Gradient of a curve at the point 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Administrator</dc:creator>
  <cp:lastModifiedBy>S.Cooper</cp:lastModifiedBy>
  <cp:revision>10</cp:revision>
  <dcterms:created xsi:type="dcterms:W3CDTF">2012-05-14T10:57:16Z</dcterms:created>
  <dcterms:modified xsi:type="dcterms:W3CDTF">2014-01-16T10:07:52Z</dcterms:modified>
</cp:coreProperties>
</file>