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7"/>
  </p:notesMasterIdLst>
  <p:handoutMasterIdLst>
    <p:handoutMasterId r:id="rId8"/>
  </p:handoutMasterIdLst>
  <p:sldIdLst>
    <p:sldId id="279" r:id="rId2"/>
    <p:sldId id="256" r:id="rId3"/>
    <p:sldId id="281" r:id="rId4"/>
    <p:sldId id="282" r:id="rId5"/>
    <p:sldId id="283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0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737EE05B-0870-423B-9FAD-0A7F4CEF6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37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C1FC30A7-D56B-4E0F-BEC1-E9F406A35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3199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17E891A-0F60-4C69-8707-21CC1BE288F8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07950" y="5445125"/>
            <a:ext cx="8959850" cy="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5" name="Picture 1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811838"/>
            <a:ext cx="16002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9"/>
          <p:cNvSpPr txBox="1">
            <a:spLocks noChangeArrowheads="1"/>
          </p:cNvSpPr>
          <p:nvPr userDrawn="1"/>
        </p:nvSpPr>
        <p:spPr bwMode="auto">
          <a:xfrm>
            <a:off x="468313" y="5734050"/>
            <a:ext cx="583247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/>
              <a:t>Further Mathematics Support Programme</a:t>
            </a:r>
          </a:p>
          <a:p>
            <a:pPr eaLnBrk="1" hangingPunct="1">
              <a:spcBef>
                <a:spcPct val="50000"/>
              </a:spcBef>
            </a:pPr>
            <a:r>
              <a:rPr lang="en-GB"/>
              <a:t>www.furthermaths.org.uk</a:t>
            </a:r>
            <a:endParaRPr lang="en-US"/>
          </a:p>
        </p:txBody>
      </p:sp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77788"/>
            <a:ext cx="895985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smtClean="0"/>
          </a:p>
        </p:txBody>
      </p:sp>
      <p:sp>
        <p:nvSpPr>
          <p:cNvPr id="11060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3357563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 b="1">
                <a:latin typeface="Bradley Hand ITC" pitchFamily="66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3049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62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980728"/>
            <a:ext cx="2058988" cy="525021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80728"/>
            <a:ext cx="6029325" cy="525021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737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958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732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700213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700213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9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92697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183" y="1988840"/>
            <a:ext cx="4040188" cy="7117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80927"/>
            <a:ext cx="4040188" cy="33452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988840"/>
            <a:ext cx="4041775" cy="7117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80927"/>
            <a:ext cx="4041775" cy="33452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212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91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666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0705"/>
            <a:ext cx="3008313" cy="105014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19869"/>
            <a:ext cx="5111750" cy="52894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2856"/>
            <a:ext cx="3008313" cy="39933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6592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0727"/>
            <a:ext cx="5486400" cy="37468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4631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81075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7838" y="2327275"/>
            <a:ext cx="8229600" cy="362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>
            <a:off x="107950" y="6172200"/>
            <a:ext cx="8959850" cy="0"/>
          </a:xfrm>
          <a:prstGeom prst="line">
            <a:avLst/>
          </a:prstGeom>
          <a:noFill/>
          <a:ln w="19050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29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77788"/>
            <a:ext cx="895985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 Box 9"/>
          <p:cNvSpPr txBox="1">
            <a:spLocks noChangeArrowheads="1"/>
          </p:cNvSpPr>
          <p:nvPr/>
        </p:nvSpPr>
        <p:spPr bwMode="auto">
          <a:xfrm>
            <a:off x="468313" y="6300788"/>
            <a:ext cx="8280400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/>
              <a:t>Further Mathematics Support Programme		</a:t>
            </a:r>
            <a:r>
              <a:rPr lang="en-GB"/>
              <a:t>www.furthermaths.org.uk</a:t>
            </a:r>
            <a:endParaRPr lang="en-US"/>
          </a:p>
          <a:p>
            <a:pPr eaLnBrk="1" hangingPunct="1">
              <a:spcBef>
                <a:spcPct val="50000"/>
              </a:spcBef>
            </a:pPr>
            <a:endParaRPr lang="en-GB" b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pic>
        <p:nvPicPr>
          <p:cNvPr id="3075" name="Picture 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 w="3175" algn="in">
            <a:solidFill>
              <a:srgbClr val="CCCC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19700" y="3789363"/>
            <a:ext cx="3924300" cy="2663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250825" y="2492375"/>
            <a:ext cx="88931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400" b="1"/>
              <a:t>Further Mathematics Support Programme</a:t>
            </a:r>
          </a:p>
        </p:txBody>
      </p:sp>
      <p:pic>
        <p:nvPicPr>
          <p:cNvPr id="3078" name="Picture 9" descr="FMSP_logo_small V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084763"/>
            <a:ext cx="1943100" cy="136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60350"/>
            <a:ext cx="11366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524000"/>
            <a:ext cx="7623175" cy="2192338"/>
          </a:xfrm>
        </p:spPr>
        <p:txBody>
          <a:bodyPr/>
          <a:lstStyle/>
          <a:p>
            <a:pPr algn="ctr" eaLnBrk="1" hangingPunct="1"/>
            <a:r>
              <a:rPr lang="en-GB" dirty="0" smtClean="0">
                <a:latin typeface="+mn-lt"/>
              </a:rPr>
              <a:t>Euclidian Algebra 2</a:t>
            </a:r>
            <a:endParaRPr lang="en-US" dirty="0" smtClean="0">
              <a:latin typeface="+mn-lt"/>
            </a:endParaRPr>
          </a:p>
        </p:txBody>
      </p:sp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1979613" y="4076700"/>
            <a:ext cx="56165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GB" sz="3200" b="1">
                <a:latin typeface="Bradley Hand ITC" pitchFamily="66" charset="0"/>
              </a:rPr>
              <a:t>Let Maths take you Further…</a:t>
            </a:r>
          </a:p>
          <a:p>
            <a:pPr algn="ctr" eaLnBrk="1" hangingPunct="1">
              <a:spcBef>
                <a:spcPct val="50000"/>
              </a:spcBef>
            </a:pPr>
            <a:endParaRPr lang="en-US" sz="3200">
              <a:latin typeface="Bradley Hand ITC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4109" y="980728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+mn-lt"/>
              </a:rPr>
              <a:t>Euclidian Algebra &amp; Calculation</a:t>
            </a:r>
            <a:endParaRPr lang="en-GB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7281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The Ancient Greeks were skilled mathematicians who devised interesting number and algebra problems which were to be solved using only a pencil, a straight edge and a pair of compasses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Numerical values were represented by straight lines of a given length.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232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0972" y="908720"/>
            <a:ext cx="8229600" cy="634082"/>
          </a:xfrm>
        </p:spPr>
        <p:txBody>
          <a:bodyPr/>
          <a:lstStyle/>
          <a:p>
            <a:endParaRPr lang="en-GB" sz="3200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If a certain line has a value of ‘1’ _____</a:t>
            </a:r>
          </a:p>
          <a:p>
            <a:pPr marL="0" indent="0"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t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hen a line twice its length is ‘2’   __________</a:t>
            </a: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Lines of random (but fixed) length are used to represent unknown quantities e.g.</a:t>
            </a: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a is  _______        b is _____________</a:t>
            </a:r>
          </a:p>
          <a:p>
            <a:pPr marL="0" indent="0" algn="ctr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260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29600" cy="3096344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GB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 the </a:t>
            </a: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diagram below, </a:t>
            </a:r>
            <a:r>
              <a:rPr lang="en-GB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semi-circle is shown with centre </a:t>
            </a: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o.</a:t>
            </a:r>
            <a:r>
              <a:rPr lang="en-GB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GB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Lengths </a:t>
            </a:r>
            <a:r>
              <a:rPr lang="en-GB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 a, x and 1 are marked, with the diameter being a + 1 and x being the perpendicular height of the semi-circle a distance of 1 unit from the </a:t>
            </a: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circumference.</a:t>
            </a:r>
            <a:r>
              <a:rPr lang="en-GB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GB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GB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 the unknown value ‘x’ in terms of a</a:t>
            </a: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GB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endParaRPr lang="en-GB" sz="1000" dirty="0" smtClean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1517863" y="2924944"/>
            <a:ext cx="5065167" cy="3296139"/>
            <a:chOff x="0" y="0"/>
            <a:chExt cx="3190875" cy="207645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190875" cy="20764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Rectangle 6"/>
            <p:cNvSpPr/>
            <p:nvPr/>
          </p:nvSpPr>
          <p:spPr>
            <a:xfrm>
              <a:off x="2371725" y="1485900"/>
              <a:ext cx="85725" cy="81915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104775" y="1657350"/>
              <a:ext cx="222885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2390775" y="1647825"/>
              <a:ext cx="645795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3869418" y="5013176"/>
            <a:ext cx="414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7025513"/>
      </p:ext>
    </p:extLst>
  </p:cSld>
  <p:clrMapOvr>
    <a:masterClrMapping/>
  </p:clrMapOvr>
</p:sld>
</file>

<file path=ppt/theme/theme1.xml><?xml version="1.0" encoding="utf-8"?>
<a:theme xmlns:a="http://schemas.openxmlformats.org/drawingml/2006/main" name="1 FMSP managed by MEI PowerPoint template">
  <a:themeElements>
    <a:clrScheme name="PP master slid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PP master slid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 master slid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 master slid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 master slid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 master slid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 master slid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 master slid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 master slid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 master slid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 master slid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 FMSP managed by MEI PowerPoint template</Template>
  <TotalTime>6</TotalTime>
  <Words>121</Words>
  <Application>Microsoft Office PowerPoint</Application>
  <PresentationFormat>On-screen Show (4:3)</PresentationFormat>
  <Paragraphs>18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 FMSP managed by MEI PowerPoint template</vt:lpstr>
      <vt:lpstr>PowerPoint Presentation</vt:lpstr>
      <vt:lpstr>Euclidian Algebra 2</vt:lpstr>
      <vt:lpstr>Euclidian Algebra &amp; Calculation</vt:lpstr>
      <vt:lpstr>PowerPoint Presentation</vt:lpstr>
      <vt:lpstr>In the diagram below, a semi-circle is shown with centre o.  Lengths of a, x and 1 are marked, with the diameter being a + 1 and x being the perpendicular height of the semi-circle a distance of 1 unit from the circumference.  What is the unknown value ‘x’ in terms of a?</vt:lpstr>
    </vt:vector>
  </TitlesOfParts>
  <Company>MEI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Knights</dc:creator>
  <cp:lastModifiedBy>Carol Knights</cp:lastModifiedBy>
  <cp:revision>1</cp:revision>
  <dcterms:created xsi:type="dcterms:W3CDTF">2012-11-14T14:28:00Z</dcterms:created>
  <dcterms:modified xsi:type="dcterms:W3CDTF">2012-11-14T14:34:09Z</dcterms:modified>
</cp:coreProperties>
</file>