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279" r:id="rId2"/>
    <p:sldId id="256" r:id="rId3"/>
    <p:sldId id="281" r:id="rId4"/>
    <p:sldId id="282" r:id="rId5"/>
    <p:sldId id="283" r:id="rId6"/>
    <p:sldId id="28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37EE05B-0870-423B-9FAD-0A7F4CEF6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3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1FC30A7-D56B-4E0F-BEC1-E9F406A35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19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7E891A-0F60-4C69-8707-21CC1BE288F8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83239-D6D0-40B5-937B-B7138E8077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3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07950" y="5445125"/>
            <a:ext cx="8959850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811838"/>
            <a:ext cx="1600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68313" y="5734050"/>
            <a:ext cx="58324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Further Mathematics Support Programme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www.furthermaths.org.uk</a:t>
            </a:r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8959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357563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>
                <a:latin typeface="Bradley Hand ITC" pitchFamily="66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049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2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980728"/>
            <a:ext cx="2058988" cy="52502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29325" cy="52502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3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5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3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269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183" y="1988840"/>
            <a:ext cx="4040188" cy="7117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7117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1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1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66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705"/>
            <a:ext cx="3008313" cy="1050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9869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59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63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107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2327275"/>
            <a:ext cx="822960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107950" y="6172200"/>
            <a:ext cx="8959850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8959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468313" y="6300788"/>
            <a:ext cx="82804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Further Mathematics Support Programme		</a:t>
            </a:r>
            <a:r>
              <a:rPr lang="en-GB"/>
              <a:t>www.furthermaths.org.uk</a:t>
            </a:r>
            <a:endParaRPr lang="en-US"/>
          </a:p>
          <a:p>
            <a:pPr eaLnBrk="1" hangingPunct="1">
              <a:spcBef>
                <a:spcPct val="50000"/>
              </a:spcBef>
            </a:pPr>
            <a:endParaRPr lang="en-GB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075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175" algn="in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5219700" y="3789363"/>
            <a:ext cx="3924300" cy="266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50825" y="2492375"/>
            <a:ext cx="8893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400" b="1" dirty="0"/>
              <a:t>Further Mathematics </a:t>
            </a:r>
            <a:r>
              <a:rPr lang="en-GB" sz="3400" b="1" dirty="0" smtClean="0"/>
              <a:t>Support </a:t>
            </a:r>
            <a:r>
              <a:rPr lang="en-GB" sz="3400" b="1" dirty="0"/>
              <a:t>Programme</a:t>
            </a:r>
          </a:p>
        </p:txBody>
      </p:sp>
      <p:pic>
        <p:nvPicPr>
          <p:cNvPr id="3078" name="Picture 9" descr="FMSP_logo_small 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84763"/>
            <a:ext cx="19431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1366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524000"/>
            <a:ext cx="7623175" cy="2192338"/>
          </a:xfrm>
        </p:spPr>
        <p:txBody>
          <a:bodyPr/>
          <a:lstStyle/>
          <a:p>
            <a:pPr algn="ctr" eaLnBrk="1" hangingPunct="1"/>
            <a:r>
              <a:rPr lang="en-GB" dirty="0" smtClean="0">
                <a:latin typeface="+mn-lt"/>
              </a:rPr>
              <a:t>Diagonals in a Dodecagon</a:t>
            </a:r>
            <a:endParaRPr lang="en-US" dirty="0" smtClean="0">
              <a:latin typeface="+mn-lt"/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979613" y="4076700"/>
            <a:ext cx="5616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3200" b="1">
                <a:latin typeface="Bradley Hand ITC" pitchFamily="66" charset="0"/>
              </a:rPr>
              <a:t>Let Maths take you Further…</a:t>
            </a:r>
          </a:p>
          <a:p>
            <a:pPr algn="ctr" eaLnBrk="1" hangingPunct="1">
              <a:spcBef>
                <a:spcPct val="50000"/>
              </a:spcBef>
            </a:pPr>
            <a:endParaRPr lang="en-US" sz="3200">
              <a:latin typeface="Bradley Hand ITC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/>
          <a:lstStyle/>
          <a:p>
            <a:r>
              <a:rPr lang="en-GB" sz="3000" dirty="0" smtClean="0">
                <a:latin typeface="+mn-lt"/>
              </a:rPr>
              <a:t>Diagonals in a dodecagon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GB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5" y="1412776"/>
            <a:ext cx="5239083" cy="47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2073955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How many different length diagonals are there in a regular dodecagon?</a:t>
            </a:r>
            <a:endParaRPr lang="en-GB" sz="2400" dirty="0">
              <a:solidFill>
                <a:srgbClr val="0023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3082" r="6756"/>
          <a:stretch/>
        </p:blipFill>
        <p:spPr bwMode="auto">
          <a:xfrm>
            <a:off x="370560" y="1196752"/>
            <a:ext cx="5070727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/>
          <a:lstStyle/>
          <a:p>
            <a:r>
              <a:rPr lang="en-GB" sz="3000" dirty="0" smtClean="0">
                <a:latin typeface="+mn-lt"/>
              </a:rPr>
              <a:t>Diagonals in a dodecagon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1556792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The side length AB is </a:t>
            </a:r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2 units.  </a:t>
            </a:r>
            <a:endParaRPr lang="en-GB" sz="2000" dirty="0" smtClean="0">
              <a:solidFill>
                <a:srgbClr val="0023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All shapes shown are regular.</a:t>
            </a:r>
            <a:r>
              <a:rPr lang="en-GB" sz="2000" dirty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solidFill>
                <a:srgbClr val="0023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diagonal AD is a line of symmetry for the </a:t>
            </a:r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squares and triangles </a:t>
            </a:r>
            <a:r>
              <a:rPr lang="en-GB" sz="2000" dirty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it dissects.</a:t>
            </a:r>
          </a:p>
          <a:p>
            <a:endParaRPr lang="en-GB" sz="2000" dirty="0" smtClean="0">
              <a:solidFill>
                <a:srgbClr val="002350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>
              <a:solidFill>
                <a:srgbClr val="0023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How could you calculate the lengths: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AC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AE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AF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350"/>
                </a:solidFill>
                <a:latin typeface="Arial" pitchFamily="34" charset="0"/>
                <a:cs typeface="Arial" pitchFamily="34" charset="0"/>
              </a:rPr>
              <a:t>AG?</a:t>
            </a:r>
            <a:endParaRPr lang="en-GB" sz="2000" dirty="0">
              <a:solidFill>
                <a:srgbClr val="0023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8098"/>
          </a:xfrm>
        </p:spPr>
        <p:txBody>
          <a:bodyPr/>
          <a:lstStyle/>
          <a:p>
            <a:r>
              <a:rPr lang="en-GB" sz="3200" dirty="0" smtClean="0">
                <a:latin typeface="+mn-lt"/>
              </a:rPr>
              <a:t>Surds skills</a:t>
            </a:r>
            <a:endParaRPr lang="en-GB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5"/>
                <a:ext cx="8229600" cy="3744417"/>
              </a:xfrm>
            </p:spPr>
            <p:txBody>
              <a:bodyPr/>
              <a:lstStyle/>
              <a:p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Expanding the expression: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  <m:r>
                              <a:rPr lang="en-GB" sz="2000" i="1">
                                <a:latin typeface="Cambria Math"/>
                              </a:rPr>
                              <m:t>+ </m:t>
                            </m:r>
                            <m:rad>
                              <m:radPr>
                                <m:degHide m:val="on"/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</a:rPr>
                      <m:t>𝑎</m:t>
                    </m:r>
                    <m:r>
                      <a:rPr lang="en-GB" sz="2000" i="1">
                        <a:latin typeface="Cambria Math"/>
                      </a:rPr>
                      <m:t>+</m:t>
                    </m:r>
                    <m:r>
                      <a:rPr lang="en-GB" sz="2000" i="1">
                        <a:latin typeface="Cambria Math"/>
                      </a:rPr>
                      <m:t>𝑏</m:t>
                    </m:r>
                    <m:r>
                      <a:rPr lang="en-GB" sz="2000" i="1">
                        <a:latin typeface="Cambria Math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𝑎𝑏</m:t>
                        </m:r>
                      </m:e>
                    </m:rad>
                  </m:oMath>
                </a14:m>
                <a:endParaRPr lang="en-GB" sz="2000" dirty="0">
                  <a:latin typeface="Arial" pitchFamily="34" charset="0"/>
                  <a:cs typeface="Arial" pitchFamily="34" charset="0"/>
                </a:endParaRPr>
              </a:p>
              <a:p>
                <a:endParaRPr lang="en-GB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Hence, to find the square root of an expression involving surds, it is sometimes possible to manipulate the expression in order to obtain something in the form of: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 </m:t>
                    </m:r>
                    <m:r>
                      <a:rPr lang="en-GB" sz="2000" i="1">
                        <a:latin typeface="Cambria Math"/>
                      </a:rPr>
                      <m:t>𝑎</m:t>
                    </m:r>
                    <m:r>
                      <a:rPr lang="en-GB" sz="2000" i="1">
                        <a:latin typeface="Cambria Math"/>
                      </a:rPr>
                      <m:t>+</m:t>
                    </m:r>
                    <m:r>
                      <a:rPr lang="en-GB" sz="2000" i="1">
                        <a:latin typeface="Cambria Math"/>
                      </a:rPr>
                      <m:t>𝑏</m:t>
                    </m:r>
                    <m:r>
                      <a:rPr lang="en-GB" sz="2000" i="1">
                        <a:latin typeface="Cambria Math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𝑎𝑏</m:t>
                        </m:r>
                      </m:e>
                    </m:rad>
                  </m:oMath>
                </a14:m>
                <a:endParaRPr lang="en-GB" sz="2000" dirty="0">
                  <a:latin typeface="Arial" pitchFamily="34" charset="0"/>
                  <a:cs typeface="Arial" pitchFamily="34" charset="0"/>
                </a:endParaRPr>
              </a:p>
              <a:p>
                <a:endParaRPr lang="en-GB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This can then be factorised to: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  <m:r>
                              <a:rPr lang="en-GB" sz="2000" i="1">
                                <a:latin typeface="Cambria Math"/>
                              </a:rPr>
                              <m:t>+ </m:t>
                            </m:r>
                            <m:rad>
                              <m:radPr>
                                <m:degHide m:val="on"/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Arial" pitchFamily="34" charset="0"/>
                  <a:cs typeface="Arial" pitchFamily="34" charset="0"/>
                </a:endParaRPr>
              </a:p>
              <a:p>
                <a:endParaRPr lang="en-GB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Finding the square root of this gives: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GB" sz="2000" i="1">
                        <a:latin typeface="Cambria Math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GB" sz="2000" i="1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5"/>
                <a:ext cx="8229600" cy="3744417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7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06090"/>
          </a:xfrm>
        </p:spPr>
        <p:txBody>
          <a:bodyPr/>
          <a:lstStyle/>
          <a:p>
            <a:r>
              <a:rPr lang="en-GB" sz="3200" dirty="0" smtClean="0">
                <a:latin typeface="+mn-lt"/>
              </a:rPr>
              <a:t>Surds skills</a:t>
            </a:r>
            <a:endParaRPr lang="en-GB" sz="32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645479"/>
                <a:ext cx="8229600" cy="43038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b="1" dirty="0" smtClean="0">
                    <a:latin typeface="Arial" pitchFamily="34" charset="0"/>
                    <a:cs typeface="Arial" pitchFamily="34" charset="0"/>
                  </a:rPr>
                  <a:t>Simplify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1" i="1">
                            <a:latin typeface="Cambria Math"/>
                          </a:rPr>
                          <m:t>𝟏𝟏</m:t>
                        </m:r>
                        <m:r>
                          <a:rPr lang="en-GB" sz="2000" b="1" i="1">
                            <a:latin typeface="Cambria Math"/>
                          </a:rPr>
                          <m:t>+</m:t>
                        </m:r>
                        <m:r>
                          <a:rPr lang="en-GB" sz="2000" b="1" i="1">
                            <a:latin typeface="Cambria Math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GB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1" i="1"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e>
                    </m:rad>
                  </m:oMath>
                </a14:m>
                <a:endParaRPr lang="en-GB" sz="2000" b="1" dirty="0">
                  <a:latin typeface="Arial" pitchFamily="34" charset="0"/>
                  <a:cs typeface="Arial" pitchFamily="34" charset="0"/>
                </a:endParaRPr>
              </a:p>
              <a:p>
                <a:endParaRPr lang="en-GB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GB" sz="2000" dirty="0" smtClean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11+4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e>
                    </m:rad>
                    <m:r>
                      <a:rPr lang="en-GB" sz="2000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11+2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/>
                              </a:rPr>
                              <m:t>24</m:t>
                            </m:r>
                          </m:e>
                        </m:rad>
                      </m:e>
                    </m:rad>
                  </m:oMath>
                </a14:m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                      = 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8+3+2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/>
                              </a:rPr>
                              <m:t>8 × 3</m:t>
                            </m:r>
                          </m:e>
                        </m:rad>
                      </m:e>
                    </m:rad>
                  </m:oMath>
                </a14:m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                      = 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8</m:t>
                                </m:r>
                              </m:e>
                            </m:rad>
                            <m:r>
                              <a:rPr lang="en-GB" sz="2000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GB" sz="20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 	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                      = 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8</m:t>
                        </m:r>
                      </m:e>
                    </m:rad>
                    <m:r>
                      <a:rPr lang="en-GB" sz="20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  </a:t>
                </a:r>
                <a:endParaRPr lang="en-GB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Try the method to simplify the following 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expressions:</a:t>
                </a:r>
                <a:endParaRPr lang="en-GB" sz="20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a)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15+10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    	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 b</a:t>
                </a:r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)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18+6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	 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      c</a:t>
                </a:r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/>
                          </a:rPr>
                          <m:t>24+6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e>
                    </m:rad>
                  </m:oMath>
                </a14:m>
                <a:endParaRPr lang="en-GB" sz="20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645479"/>
                <a:ext cx="8229600" cy="4303801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3"/>
          <p:cNvSpPr/>
          <p:nvPr/>
        </p:nvSpPr>
        <p:spPr bwMode="auto">
          <a:xfrm>
            <a:off x="5148064" y="1616718"/>
            <a:ext cx="1800200" cy="948186"/>
          </a:xfrm>
          <a:prstGeom prst="cloudCallout">
            <a:avLst>
              <a:gd name="adj1" fmla="val -107799"/>
              <a:gd name="adj2" fmla="val 36920"/>
            </a:avLst>
          </a:prstGeom>
          <a:solidFill>
            <a:schemeClr val="accent1"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2350"/>
                </a:solidFill>
                <a:effectLst/>
                <a:latin typeface="Arial" pitchFamily="34" charset="0"/>
                <a:cs typeface="Arial" pitchFamily="34" charset="0"/>
              </a:rPr>
              <a:t>This has to be ‘2’</a:t>
            </a:r>
          </a:p>
        </p:txBody>
      </p:sp>
    </p:spTree>
    <p:extLst>
      <p:ext uri="{BB962C8B-B14F-4D97-AF65-F5344CB8AC3E}">
        <p14:creationId xmlns:p14="http://schemas.microsoft.com/office/powerpoint/2010/main" val="27070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1 FMSP managed by MEI PowerPoint template">
  <a:themeElements>
    <a:clrScheme name="PP master slid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PP master slid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 master sli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ster sli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ster sli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ster sli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ster sli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ster sli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ster sli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master sli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master sli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FMSP managed by MEI PowerPoint template</Template>
  <TotalTime>3</TotalTime>
  <Words>186</Words>
  <Application>Microsoft Office PowerPoint</Application>
  <PresentationFormat>On-screen Show (4:3)</PresentationFormat>
  <Paragraphs>38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 FMSP managed by MEI PowerPoint template</vt:lpstr>
      <vt:lpstr>PowerPoint Presentation</vt:lpstr>
      <vt:lpstr>Diagonals in a Dodecagon</vt:lpstr>
      <vt:lpstr>Diagonals in a dodecagon </vt:lpstr>
      <vt:lpstr>Diagonals in a dodecagon </vt:lpstr>
      <vt:lpstr>Surds skills</vt:lpstr>
      <vt:lpstr>Surds skills</vt:lpstr>
    </vt:vector>
  </TitlesOfParts>
  <Company>MEI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Knights</dc:creator>
  <cp:lastModifiedBy>Carol Knights</cp:lastModifiedBy>
  <cp:revision>1</cp:revision>
  <dcterms:created xsi:type="dcterms:W3CDTF">2012-11-09T15:19:54Z</dcterms:created>
  <dcterms:modified xsi:type="dcterms:W3CDTF">2012-11-09T15:23:00Z</dcterms:modified>
</cp:coreProperties>
</file>