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7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image" Target="../media/image59.wmf"/><Relationship Id="rId7" Type="http://schemas.openxmlformats.org/officeDocument/2006/relationships/image" Target="../media/image63.wmf"/><Relationship Id="rId2" Type="http://schemas.openxmlformats.org/officeDocument/2006/relationships/image" Target="../media/image58.wmf"/><Relationship Id="rId1" Type="http://schemas.openxmlformats.org/officeDocument/2006/relationships/image" Target="../media/image22.wmf"/><Relationship Id="rId6" Type="http://schemas.openxmlformats.org/officeDocument/2006/relationships/image" Target="../media/image62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8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12" Type="http://schemas.openxmlformats.org/officeDocument/2006/relationships/image" Target="../media/image17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5" Type="http://schemas.openxmlformats.org/officeDocument/2006/relationships/image" Target="../media/image2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Relationship Id="rId14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1.wmf"/><Relationship Id="rId2" Type="http://schemas.openxmlformats.org/officeDocument/2006/relationships/image" Target="../media/image22.wmf"/><Relationship Id="rId1" Type="http://schemas.openxmlformats.org/officeDocument/2006/relationships/image" Target="../media/image28.wmf"/><Relationship Id="rId6" Type="http://schemas.openxmlformats.org/officeDocument/2006/relationships/image" Target="../media/image30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3.wmf"/><Relationship Id="rId7" Type="http://schemas.openxmlformats.org/officeDocument/2006/relationships/image" Target="../media/image35.wmf"/><Relationship Id="rId2" Type="http://schemas.openxmlformats.org/officeDocument/2006/relationships/image" Target="../media/image22.wmf"/><Relationship Id="rId1" Type="http://schemas.openxmlformats.org/officeDocument/2006/relationships/image" Target="../media/image32.wmf"/><Relationship Id="rId6" Type="http://schemas.openxmlformats.org/officeDocument/2006/relationships/image" Target="../media/image34.wmf"/><Relationship Id="rId5" Type="http://schemas.openxmlformats.org/officeDocument/2006/relationships/image" Target="../media/image25.wmf"/><Relationship Id="rId10" Type="http://schemas.openxmlformats.org/officeDocument/2006/relationships/image" Target="../media/image38.wmf"/><Relationship Id="rId4" Type="http://schemas.openxmlformats.org/officeDocument/2006/relationships/image" Target="../media/image24.wmf"/><Relationship Id="rId9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22.wmf"/><Relationship Id="rId1" Type="http://schemas.openxmlformats.org/officeDocument/2006/relationships/image" Target="../media/image39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F9E1-1514-4464-B20F-4352B8BD97A7}" type="datetimeFigureOut">
              <a:rPr lang="en-GB" smtClean="0"/>
              <a:t>06/01/2014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0781-6B8F-47D3-A670-0F556053D1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F9E1-1514-4464-B20F-4352B8BD97A7}" type="datetimeFigureOut">
              <a:rPr lang="en-GB" smtClean="0"/>
              <a:t>06/01/2014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0781-6B8F-47D3-A670-0F556053D1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F9E1-1514-4464-B20F-4352B8BD97A7}" type="datetimeFigureOut">
              <a:rPr lang="en-GB" smtClean="0"/>
              <a:t>06/01/2014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0781-6B8F-47D3-A670-0F556053D1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F9E1-1514-4464-B20F-4352B8BD97A7}" type="datetimeFigureOut">
              <a:rPr lang="en-GB" smtClean="0"/>
              <a:t>06/01/2014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0781-6B8F-47D3-A670-0F556053D1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F9E1-1514-4464-B20F-4352B8BD97A7}" type="datetimeFigureOut">
              <a:rPr lang="en-GB" smtClean="0"/>
              <a:t>06/01/2014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0781-6B8F-47D3-A670-0F556053D1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F9E1-1514-4464-B20F-4352B8BD97A7}" type="datetimeFigureOut">
              <a:rPr lang="en-GB" smtClean="0"/>
              <a:t>06/01/2014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0781-6B8F-47D3-A670-0F556053D1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F9E1-1514-4464-B20F-4352B8BD97A7}" type="datetimeFigureOut">
              <a:rPr lang="en-GB" smtClean="0"/>
              <a:t>06/01/2014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0781-6B8F-47D3-A670-0F556053D1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F9E1-1514-4464-B20F-4352B8BD97A7}" type="datetimeFigureOut">
              <a:rPr lang="en-GB" smtClean="0"/>
              <a:t>06/01/2014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0781-6B8F-47D3-A670-0F556053D1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F9E1-1514-4464-B20F-4352B8BD97A7}" type="datetimeFigureOut">
              <a:rPr lang="en-GB" smtClean="0"/>
              <a:t>06/01/2014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0781-6B8F-47D3-A670-0F556053D1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F9E1-1514-4464-B20F-4352B8BD97A7}" type="datetimeFigureOut">
              <a:rPr lang="en-GB" smtClean="0"/>
              <a:t>06/01/2014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0781-6B8F-47D3-A670-0F556053D1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F9E1-1514-4464-B20F-4352B8BD97A7}" type="datetimeFigureOut">
              <a:rPr lang="en-GB" smtClean="0"/>
              <a:t>06/01/2014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0781-6B8F-47D3-A670-0F556053D1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DF9E1-1514-4464-B20F-4352B8BD97A7}" type="datetimeFigureOut">
              <a:rPr lang="en-GB" smtClean="0"/>
              <a:t>06/01/2014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0781-6B8F-47D3-A670-0F556053D12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12" Type="http://schemas.openxmlformats.org/officeDocument/2006/relationships/image" Target="../media/image5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7.bin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59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12" Type="http://schemas.openxmlformats.org/officeDocument/2006/relationships/image" Target="../media/image5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4.wmf"/><Relationship Id="rId11" Type="http://schemas.openxmlformats.org/officeDocument/2006/relationships/oleObject" Target="../embeddings/oleObject65.bin"/><Relationship Id="rId5" Type="http://schemas.openxmlformats.org/officeDocument/2006/relationships/oleObject" Target="../embeddings/oleObject62.bin"/><Relationship Id="rId10" Type="http://schemas.openxmlformats.org/officeDocument/2006/relationships/image" Target="../media/image56.wmf"/><Relationship Id="rId4" Type="http://schemas.openxmlformats.org/officeDocument/2006/relationships/image" Target="../media/image53.wmf"/><Relationship Id="rId9" Type="http://schemas.openxmlformats.org/officeDocument/2006/relationships/oleObject" Target="../embeddings/oleObject6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13" Type="http://schemas.openxmlformats.org/officeDocument/2006/relationships/oleObject" Target="../embeddings/oleObject71.bin"/><Relationship Id="rId18" Type="http://schemas.openxmlformats.org/officeDocument/2006/relationships/image" Target="../media/image64.wmf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12" Type="http://schemas.openxmlformats.org/officeDocument/2006/relationships/image" Target="../media/image61.wmf"/><Relationship Id="rId17" Type="http://schemas.openxmlformats.org/officeDocument/2006/relationships/oleObject" Target="../embeddings/oleObject7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3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8.wmf"/><Relationship Id="rId11" Type="http://schemas.openxmlformats.org/officeDocument/2006/relationships/oleObject" Target="../embeddings/oleObject70.bin"/><Relationship Id="rId5" Type="http://schemas.openxmlformats.org/officeDocument/2006/relationships/oleObject" Target="../embeddings/oleObject67.bin"/><Relationship Id="rId15" Type="http://schemas.openxmlformats.org/officeDocument/2006/relationships/oleObject" Target="../embeddings/oleObject72.bin"/><Relationship Id="rId10" Type="http://schemas.openxmlformats.org/officeDocument/2006/relationships/image" Target="../media/image60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69.bin"/><Relationship Id="rId14" Type="http://schemas.openxmlformats.org/officeDocument/2006/relationships/image" Target="../media/image62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13.wmf"/><Relationship Id="rId26" Type="http://schemas.openxmlformats.org/officeDocument/2006/relationships/image" Target="../media/image17.wmf"/><Relationship Id="rId3" Type="http://schemas.openxmlformats.org/officeDocument/2006/relationships/oleObject" Target="../embeddings/oleObject6.bin"/><Relationship Id="rId21" Type="http://schemas.openxmlformats.org/officeDocument/2006/relationships/oleObject" Target="../embeddings/oleObject15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13.bin"/><Relationship Id="rId25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.wmf"/><Relationship Id="rId20" Type="http://schemas.openxmlformats.org/officeDocument/2006/relationships/image" Target="../media/image14.wmf"/><Relationship Id="rId29" Type="http://schemas.openxmlformats.org/officeDocument/2006/relationships/oleObject" Target="../embeddings/oleObject19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0.bin"/><Relationship Id="rId24" Type="http://schemas.openxmlformats.org/officeDocument/2006/relationships/image" Target="../media/image16.wmf"/><Relationship Id="rId32" Type="http://schemas.openxmlformats.org/officeDocument/2006/relationships/image" Target="../media/image20.wmf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23" Type="http://schemas.openxmlformats.org/officeDocument/2006/relationships/oleObject" Target="../embeddings/oleObject16.bin"/><Relationship Id="rId28" Type="http://schemas.openxmlformats.org/officeDocument/2006/relationships/image" Target="../media/image18.wmf"/><Relationship Id="rId10" Type="http://schemas.openxmlformats.org/officeDocument/2006/relationships/image" Target="../media/image9.wmf"/><Relationship Id="rId19" Type="http://schemas.openxmlformats.org/officeDocument/2006/relationships/oleObject" Target="../embeddings/oleObject14.bin"/><Relationship Id="rId31" Type="http://schemas.openxmlformats.org/officeDocument/2006/relationships/oleObject" Target="../embeddings/oleObject20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1.wmf"/><Relationship Id="rId22" Type="http://schemas.openxmlformats.org/officeDocument/2006/relationships/image" Target="../media/image15.wmf"/><Relationship Id="rId27" Type="http://schemas.openxmlformats.org/officeDocument/2006/relationships/oleObject" Target="../embeddings/oleObject18.bin"/><Relationship Id="rId30" Type="http://schemas.openxmlformats.org/officeDocument/2006/relationships/image" Target="../media/image1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7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1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4.bin"/><Relationship Id="rId10" Type="http://schemas.openxmlformats.org/officeDocument/2006/relationships/image" Target="../media/image24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40.bin"/><Relationship Id="rId18" Type="http://schemas.openxmlformats.org/officeDocument/2006/relationships/image" Target="../media/image36.wmf"/><Relationship Id="rId3" Type="http://schemas.openxmlformats.org/officeDocument/2006/relationships/oleObject" Target="../embeddings/oleObject35.bin"/><Relationship Id="rId21" Type="http://schemas.openxmlformats.org/officeDocument/2006/relationships/image" Target="../media/image37.wmf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5.wmf"/><Relationship Id="rId20" Type="http://schemas.openxmlformats.org/officeDocument/2006/relationships/oleObject" Target="../embeddings/oleObject44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5" Type="http://schemas.openxmlformats.org/officeDocument/2006/relationships/oleObject" Target="../embeddings/oleObject41.bin"/><Relationship Id="rId23" Type="http://schemas.openxmlformats.org/officeDocument/2006/relationships/image" Target="../media/image38.wmf"/><Relationship Id="rId10" Type="http://schemas.openxmlformats.org/officeDocument/2006/relationships/image" Target="../media/image24.wmf"/><Relationship Id="rId19" Type="http://schemas.openxmlformats.org/officeDocument/2006/relationships/oleObject" Target="../embeddings/oleObject43.bin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34.wmf"/><Relationship Id="rId22" Type="http://schemas.openxmlformats.org/officeDocument/2006/relationships/oleObject" Target="../embeddings/oleObject4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51.bin"/><Relationship Id="rId18" Type="http://schemas.openxmlformats.org/officeDocument/2006/relationships/image" Target="../media/image45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42.wmf"/><Relationship Id="rId1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4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5" Type="http://schemas.openxmlformats.org/officeDocument/2006/relationships/oleObject" Target="../embeddings/oleObject52.bin"/><Relationship Id="rId10" Type="http://schemas.openxmlformats.org/officeDocument/2006/relationships/image" Target="../media/image41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49.bin"/><Relationship Id="rId14" Type="http://schemas.openxmlformats.org/officeDocument/2006/relationships/image" Target="../media/image4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4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Completing the square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fld id="{7B462A62-3579-4901-8882-A332A6E7852F}" type="datetime2">
              <a:rPr lang="en-GB" smtClean="0"/>
              <a:t>Monday, 06 January 2014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Oval 4"/>
          <p:cNvSpPr>
            <a:spLocks noChangeArrowheads="1"/>
          </p:cNvSpPr>
          <p:nvPr/>
        </p:nvSpPr>
        <p:spPr bwMode="auto">
          <a:xfrm>
            <a:off x="666750" y="1452563"/>
            <a:ext cx="2641600" cy="264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Line 5"/>
          <p:cNvSpPr>
            <a:spLocks noChangeShapeType="1"/>
          </p:cNvSpPr>
          <p:nvPr/>
        </p:nvSpPr>
        <p:spPr bwMode="auto">
          <a:xfrm flipV="1">
            <a:off x="1930400" y="1800225"/>
            <a:ext cx="957263" cy="97155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GB"/>
          </a:p>
        </p:txBody>
      </p:sp>
      <p:sp>
        <p:nvSpPr>
          <p:cNvPr id="2053" name="Line 6"/>
          <p:cNvSpPr>
            <a:spLocks noChangeShapeType="1"/>
          </p:cNvSpPr>
          <p:nvPr/>
        </p:nvSpPr>
        <p:spPr bwMode="auto">
          <a:xfrm>
            <a:off x="1277938" y="479425"/>
            <a:ext cx="3235325" cy="2627313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GB"/>
          </a:p>
        </p:txBody>
      </p:sp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4283968" y="1556792"/>
            <a:ext cx="3990975" cy="82232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/>
              <a:t>Angles between a tangent and its radius is always 90</a:t>
            </a:r>
            <a:r>
              <a:rPr lang="en-US" sz="2400" dirty="0">
                <a:cs typeface="Arial" charset="0"/>
              </a:rPr>
              <a:t>º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827088" y="4281488"/>
            <a:ext cx="73596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/>
              <a:t>To find the </a:t>
            </a:r>
            <a:r>
              <a:rPr lang="en-GB" sz="2000" dirty="0" smtClean="0"/>
              <a:t>gradient of any </a:t>
            </a:r>
            <a:r>
              <a:rPr lang="en-GB" sz="2000" dirty="0"/>
              <a:t>tangent at </a:t>
            </a:r>
            <a:r>
              <a:rPr lang="en-GB" sz="2000" dirty="0" smtClean="0"/>
              <a:t>a </a:t>
            </a:r>
            <a:r>
              <a:rPr lang="en-GB" sz="2000" dirty="0"/>
              <a:t>specific point on a </a:t>
            </a:r>
            <a:r>
              <a:rPr lang="en-GB" sz="2000" dirty="0" smtClean="0"/>
              <a:t>circle</a:t>
            </a:r>
          </a:p>
        </p:txBody>
      </p:sp>
      <p:sp>
        <p:nvSpPr>
          <p:cNvPr id="8" name="Rectangle 7"/>
          <p:cNvSpPr/>
          <p:nvPr/>
        </p:nvSpPr>
        <p:spPr>
          <a:xfrm>
            <a:off x="755576" y="4869160"/>
            <a:ext cx="734481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AutoNum type="arabicPeriod"/>
            </a:pPr>
            <a:r>
              <a:rPr lang="en-GB" sz="2000" dirty="0" smtClean="0"/>
              <a:t>find the gradient of the radius, then </a:t>
            </a:r>
          </a:p>
          <a:p>
            <a:pPr marL="457200" indent="-457200">
              <a:spcBef>
                <a:spcPct val="50000"/>
              </a:spcBef>
              <a:buAutoNum type="arabicPeriod"/>
            </a:pPr>
            <a:r>
              <a:rPr lang="en-GB" sz="2000" dirty="0" smtClean="0"/>
              <a:t>the gradient of the tangent using knowledge of perpendicular lines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3" grpId="0" animBg="1"/>
      <p:bldP spid="2054" grpId="0" animBg="1"/>
      <p:bldP spid="308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61814" y="332656"/>
            <a:ext cx="83597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u="sng" dirty="0"/>
              <a:t>Example</a:t>
            </a:r>
          </a:p>
          <a:p>
            <a:pPr>
              <a:spcBef>
                <a:spcPct val="50000"/>
              </a:spcBef>
            </a:pPr>
            <a:r>
              <a:rPr lang="en-GB" sz="2000" dirty="0"/>
              <a:t>Find the </a:t>
            </a:r>
            <a:r>
              <a:rPr lang="en-GB" sz="2000" dirty="0" smtClean="0"/>
              <a:t>gradient of </a:t>
            </a:r>
            <a:r>
              <a:rPr lang="en-GB" sz="2000" dirty="0"/>
              <a:t>the tangent to the circle </a:t>
            </a:r>
            <a:r>
              <a:rPr lang="en-GB" sz="2000" dirty="0" smtClean="0"/>
              <a:t>                               at </a:t>
            </a:r>
            <a:r>
              <a:rPr lang="en-GB" sz="2000" dirty="0"/>
              <a:t>the point 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5017765" y="762139"/>
          <a:ext cx="1584176" cy="4752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3" imgW="761760" imgH="228600" progId="Equation.3">
                  <p:embed/>
                </p:oleObj>
              </mc:Choice>
              <mc:Fallback>
                <p:oleObj name="Equation" r:id="rId3" imgW="76176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7765" y="762139"/>
                        <a:ext cx="1584176" cy="4752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8042101" y="776238"/>
          <a:ext cx="778371" cy="414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5" imgW="406080" imgH="215640" progId="Equation.3">
                  <p:embed/>
                </p:oleObj>
              </mc:Choice>
              <mc:Fallback>
                <p:oleObj name="Equation" r:id="rId5" imgW="40608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2101" y="776238"/>
                        <a:ext cx="778371" cy="4147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532880" y="1609998"/>
            <a:ext cx="3571875" cy="3868738"/>
            <a:chOff x="532880" y="1609998"/>
            <a:chExt cx="3571875" cy="3868738"/>
          </a:xfrm>
        </p:grpSpPr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532880" y="3383236"/>
              <a:ext cx="3571875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V="1">
              <a:off x="2220392" y="1609998"/>
              <a:ext cx="0" cy="3868738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899592" y="2060848"/>
              <a:ext cx="2643188" cy="2643188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928292" y="3329261"/>
              <a:ext cx="561975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200"/>
                <a:t>0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987824" y="4365104"/>
            <a:ext cx="936104" cy="369332"/>
            <a:chOff x="4877028" y="4537726"/>
            <a:chExt cx="936104" cy="369332"/>
          </a:xfrm>
        </p:grpSpPr>
        <p:sp>
          <p:nvSpPr>
            <p:cNvPr id="13" name="Oval 12"/>
            <p:cNvSpPr/>
            <p:nvPr/>
          </p:nvSpPr>
          <p:spPr>
            <a:xfrm>
              <a:off x="4922874" y="4572000"/>
              <a:ext cx="54000" cy="54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877028" y="4537726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(</a:t>
              </a:r>
              <a:r>
                <a:rPr lang="en-GB" dirty="0"/>
                <a:t>2</a:t>
              </a:r>
              <a:r>
                <a:rPr lang="en-GB" dirty="0" smtClean="0"/>
                <a:t>, –3)</a:t>
              </a:r>
              <a:endParaRPr lang="en-GB" dirty="0"/>
            </a:p>
          </p:txBody>
        </p:sp>
      </p:grpSp>
      <p:cxnSp>
        <p:nvCxnSpPr>
          <p:cNvPr id="16" name="Straight Connector 15"/>
          <p:cNvCxnSpPr>
            <a:endCxn id="13" idx="1"/>
          </p:cNvCxnSpPr>
          <p:nvPr/>
        </p:nvCxnSpPr>
        <p:spPr>
          <a:xfrm>
            <a:off x="2195736" y="3356992"/>
            <a:ext cx="845842" cy="1050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83968" y="2060848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Gradient of the radius =</a:t>
            </a:r>
            <a:endParaRPr lang="en-GB" sz="2000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6876256" y="1973270"/>
          <a:ext cx="792088" cy="6636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7" imgW="469800" imgH="393480" progId="Equation.3">
                  <p:embed/>
                </p:oleObj>
              </mc:Choice>
              <mc:Fallback>
                <p:oleObj name="Equation" r:id="rId7" imgW="4698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1973270"/>
                        <a:ext cx="792088" cy="6636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7812360" y="1973337"/>
          <a:ext cx="642937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9" imgW="380880" imgH="393480" progId="Equation.3">
                  <p:embed/>
                </p:oleObj>
              </mc:Choice>
              <mc:Fallback>
                <p:oleObj name="Equation" r:id="rId9" imgW="38088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2360" y="1973337"/>
                        <a:ext cx="642937" cy="66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355976" y="2940447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Gradient of the tangent =</a:t>
            </a:r>
            <a:endParaRPr lang="en-GB" sz="2000" dirty="0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7164288" y="2852738"/>
          <a:ext cx="25717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11" imgW="152280" imgH="393480" progId="Equation.3">
                  <p:embed/>
                </p:oleObj>
              </mc:Choice>
              <mc:Fallback>
                <p:oleObj name="Equation" r:id="rId11" imgW="15228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288" y="2852738"/>
                        <a:ext cx="257175" cy="66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Straight Connector 23"/>
          <p:cNvCxnSpPr/>
          <p:nvPr/>
        </p:nvCxnSpPr>
        <p:spPr>
          <a:xfrm>
            <a:off x="7020272" y="3573016"/>
            <a:ext cx="50405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259632" y="3212976"/>
            <a:ext cx="3312368" cy="266429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332656"/>
            <a:ext cx="7272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 smtClean="0"/>
              <a:t>Completing the square and Circles Introduction</a:t>
            </a:r>
            <a:endParaRPr lang="en-GB" sz="20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620688"/>
            <a:ext cx="7200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 smtClean="0"/>
              <a:t>In questions 1 – 5 complete the square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1. </a:t>
            </a:r>
          </a:p>
          <a:p>
            <a:pPr>
              <a:lnSpc>
                <a:spcPct val="150000"/>
              </a:lnSpc>
            </a:pPr>
            <a:endParaRPr lang="en-GB" sz="2000" dirty="0" smtClean="0"/>
          </a:p>
          <a:p>
            <a:pPr>
              <a:lnSpc>
                <a:spcPct val="150000"/>
              </a:lnSpc>
            </a:pPr>
            <a:r>
              <a:rPr lang="en-GB" sz="2000" dirty="0" smtClean="0"/>
              <a:t>2.</a:t>
            </a:r>
          </a:p>
          <a:p>
            <a:pPr>
              <a:lnSpc>
                <a:spcPct val="150000"/>
              </a:lnSpc>
            </a:pPr>
            <a:endParaRPr lang="en-GB" sz="2000" dirty="0" smtClean="0"/>
          </a:p>
          <a:p>
            <a:pPr>
              <a:lnSpc>
                <a:spcPct val="150000"/>
              </a:lnSpc>
            </a:pPr>
            <a:r>
              <a:rPr lang="en-GB" sz="2000" dirty="0" smtClean="0"/>
              <a:t>3.</a:t>
            </a:r>
          </a:p>
          <a:p>
            <a:pPr>
              <a:lnSpc>
                <a:spcPct val="150000"/>
              </a:lnSpc>
            </a:pPr>
            <a:endParaRPr lang="en-GB" sz="2000" dirty="0" smtClean="0"/>
          </a:p>
          <a:p>
            <a:pPr>
              <a:lnSpc>
                <a:spcPct val="150000"/>
              </a:lnSpc>
            </a:pPr>
            <a:r>
              <a:rPr lang="en-GB" sz="2000" dirty="0" smtClean="0"/>
              <a:t>4.</a:t>
            </a:r>
          </a:p>
          <a:p>
            <a:pPr>
              <a:lnSpc>
                <a:spcPct val="150000"/>
              </a:lnSpc>
            </a:pPr>
            <a:endParaRPr lang="en-GB" sz="2000" dirty="0" smtClean="0"/>
          </a:p>
          <a:p>
            <a:pPr>
              <a:lnSpc>
                <a:spcPct val="150000"/>
              </a:lnSpc>
            </a:pPr>
            <a:r>
              <a:rPr lang="en-GB" sz="2000" dirty="0" smtClean="0"/>
              <a:t>5.</a:t>
            </a:r>
            <a:endParaRPr lang="en-GB" sz="2000" dirty="0"/>
          </a:p>
        </p:txBody>
      </p:sp>
      <p:graphicFrame>
        <p:nvGraphicFramePr>
          <p:cNvPr id="10242" name="Object 1"/>
          <p:cNvGraphicFramePr>
            <a:graphicFrameLocks noChangeAspect="1"/>
          </p:cNvGraphicFramePr>
          <p:nvPr/>
        </p:nvGraphicFramePr>
        <p:xfrm>
          <a:off x="755576" y="1124744"/>
          <a:ext cx="1459867" cy="432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3" imgW="711000" imgH="203040" progId="Equation.3">
                  <p:embed/>
                </p:oleObj>
              </mc:Choice>
              <mc:Fallback>
                <p:oleObj name="Equation" r:id="rId3" imgW="711000" imgH="2030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124744"/>
                        <a:ext cx="1459867" cy="4327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"/>
          <p:cNvGraphicFramePr>
            <a:graphicFrameLocks noChangeAspect="1"/>
          </p:cNvGraphicFramePr>
          <p:nvPr/>
        </p:nvGraphicFramePr>
        <p:xfrm>
          <a:off x="768350" y="2060575"/>
          <a:ext cx="1433513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5" imgW="698400" imgH="203040" progId="Equation.3">
                  <p:embed/>
                </p:oleObj>
              </mc:Choice>
              <mc:Fallback>
                <p:oleObj name="Equation" r:id="rId5" imgW="69840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350" y="2060575"/>
                        <a:ext cx="1433513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"/>
          <p:cNvGraphicFramePr>
            <a:graphicFrameLocks noChangeAspect="1"/>
          </p:cNvGraphicFramePr>
          <p:nvPr/>
        </p:nvGraphicFramePr>
        <p:xfrm>
          <a:off x="755576" y="2924944"/>
          <a:ext cx="1459867" cy="432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7" imgW="711000" imgH="203040" progId="Equation.3">
                  <p:embed/>
                </p:oleObj>
              </mc:Choice>
              <mc:Fallback>
                <p:oleObj name="Equation" r:id="rId7" imgW="71100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924944"/>
                        <a:ext cx="1459867" cy="4327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"/>
          <p:cNvGraphicFramePr>
            <a:graphicFrameLocks noChangeAspect="1"/>
          </p:cNvGraphicFramePr>
          <p:nvPr/>
        </p:nvGraphicFramePr>
        <p:xfrm>
          <a:off x="782538" y="3861048"/>
          <a:ext cx="177323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9" imgW="863280" imgH="203040" progId="Equation.3">
                  <p:embed/>
                </p:oleObj>
              </mc:Choice>
              <mc:Fallback>
                <p:oleObj name="Equation" r:id="rId9" imgW="86328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538" y="3861048"/>
                        <a:ext cx="1773238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"/>
          <p:cNvGraphicFramePr>
            <a:graphicFrameLocks noChangeAspect="1"/>
          </p:cNvGraphicFramePr>
          <p:nvPr/>
        </p:nvGraphicFramePr>
        <p:xfrm>
          <a:off x="724371" y="4797400"/>
          <a:ext cx="190341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11" imgW="927000" imgH="203040" progId="Equation.3">
                  <p:embed/>
                </p:oleObj>
              </mc:Choice>
              <mc:Fallback>
                <p:oleObj name="Equation" r:id="rId11" imgW="92700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371" y="4797400"/>
                        <a:ext cx="1903413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5940152" y="1916832"/>
            <a:ext cx="194421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940152" y="2852936"/>
            <a:ext cx="194421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940152" y="3789040"/>
            <a:ext cx="194421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940152" y="4725144"/>
            <a:ext cx="194421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940152" y="5661248"/>
            <a:ext cx="194421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60648"/>
            <a:ext cx="842493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 smtClean="0"/>
              <a:t>In questions 6 – 8 express in the form                               , where </a:t>
            </a:r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a, b </a:t>
            </a:r>
            <a:r>
              <a:rPr lang="en-GB" sz="2000" dirty="0" smtClean="0"/>
              <a:t>and </a:t>
            </a:r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000" dirty="0" smtClean="0"/>
              <a:t> are constants and state the minimum value.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6.</a:t>
            </a:r>
          </a:p>
          <a:p>
            <a:pPr>
              <a:lnSpc>
                <a:spcPct val="150000"/>
              </a:lnSpc>
            </a:pPr>
            <a:endParaRPr lang="en-GB" sz="2000" dirty="0"/>
          </a:p>
          <a:p>
            <a:pPr>
              <a:lnSpc>
                <a:spcPct val="150000"/>
              </a:lnSpc>
            </a:pPr>
            <a:r>
              <a:rPr lang="en-GB" sz="2000" dirty="0" smtClean="0"/>
              <a:t>7.</a:t>
            </a:r>
          </a:p>
          <a:p>
            <a:pPr>
              <a:lnSpc>
                <a:spcPct val="150000"/>
              </a:lnSpc>
            </a:pPr>
            <a:endParaRPr lang="en-GB" sz="2000" dirty="0"/>
          </a:p>
          <a:p>
            <a:pPr>
              <a:lnSpc>
                <a:spcPct val="150000"/>
              </a:lnSpc>
            </a:pPr>
            <a:r>
              <a:rPr lang="en-GB" sz="2000" dirty="0" smtClean="0"/>
              <a:t>8.</a:t>
            </a:r>
          </a:p>
          <a:p>
            <a:pPr>
              <a:lnSpc>
                <a:spcPct val="150000"/>
              </a:lnSpc>
            </a:pPr>
            <a:endParaRPr lang="en-GB" sz="2000" dirty="0" smtClean="0"/>
          </a:p>
          <a:p>
            <a:pPr>
              <a:lnSpc>
                <a:spcPct val="150000"/>
              </a:lnSpc>
            </a:pPr>
            <a:endParaRPr lang="en-GB" sz="2000" dirty="0"/>
          </a:p>
          <a:p>
            <a:pPr>
              <a:lnSpc>
                <a:spcPct val="150000"/>
              </a:lnSpc>
            </a:pPr>
            <a:r>
              <a:rPr lang="en-GB" sz="2000" dirty="0" smtClean="0"/>
              <a:t>9. Find the gradient of the tangent to the circle                                at the point </a:t>
            </a:r>
          </a:p>
          <a:p>
            <a:pPr>
              <a:lnSpc>
                <a:spcPct val="150000"/>
              </a:lnSpc>
            </a:pPr>
            <a:endParaRPr lang="en-GB" sz="2000" dirty="0" smtClean="0"/>
          </a:p>
          <a:p>
            <a:pPr>
              <a:lnSpc>
                <a:spcPct val="150000"/>
              </a:lnSpc>
            </a:pPr>
            <a:endParaRPr lang="en-GB" sz="2000" dirty="0"/>
          </a:p>
          <a:p>
            <a:pPr>
              <a:lnSpc>
                <a:spcPct val="150000"/>
              </a:lnSpc>
            </a:pPr>
            <a:r>
              <a:rPr lang="en-GB" sz="2000" dirty="0" smtClean="0"/>
              <a:t>10. Find the gradient of the tangent to the circle                                at the point </a:t>
            </a:r>
          </a:p>
          <a:p>
            <a:pPr>
              <a:lnSpc>
                <a:spcPct val="150000"/>
              </a:lnSpc>
            </a:pPr>
            <a:endParaRPr lang="en-GB" sz="2000" dirty="0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4355976" y="309091"/>
          <a:ext cx="1481137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3" imgW="812520" imgH="241200" progId="Equation.3">
                  <p:embed/>
                </p:oleObj>
              </mc:Choice>
              <mc:Fallback>
                <p:oleObj name="Equation" r:id="rId3" imgW="81252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309091"/>
                        <a:ext cx="1481137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677863" y="1268413"/>
          <a:ext cx="1589087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tion" r:id="rId5" imgW="774360" imgH="203040" progId="Equation.3">
                  <p:embed/>
                </p:oleObj>
              </mc:Choice>
              <mc:Fallback>
                <p:oleObj name="Equation" r:id="rId5" imgW="77436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863" y="1268413"/>
                        <a:ext cx="1589087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730250" y="2132013"/>
          <a:ext cx="1487488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Equation" r:id="rId7" imgW="723600" imgH="203040" progId="Equation.3">
                  <p:embed/>
                </p:oleObj>
              </mc:Choice>
              <mc:Fallback>
                <p:oleObj name="Equation" r:id="rId7" imgW="72360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0" y="2132013"/>
                        <a:ext cx="1487488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692150" y="3068638"/>
          <a:ext cx="192881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Equation" r:id="rId9" imgW="939600" imgH="203040" progId="Equation.3">
                  <p:embed/>
                </p:oleObj>
              </mc:Choice>
              <mc:Fallback>
                <p:oleObj name="Equation" r:id="rId9" imgW="93960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3068638"/>
                        <a:ext cx="1928813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4427984" y="2060848"/>
            <a:ext cx="194421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427984" y="2996952"/>
            <a:ext cx="194421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27984" y="3933056"/>
            <a:ext cx="194421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660232" y="170080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Minimum =</a:t>
            </a:r>
            <a:endParaRPr lang="en-GB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7812360" y="2132856"/>
            <a:ext cx="93610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660232" y="256490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Minimum =</a:t>
            </a:r>
            <a:endParaRPr lang="en-GB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7812360" y="2996952"/>
            <a:ext cx="93610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660232" y="350100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Minimum =</a:t>
            </a:r>
            <a:endParaRPr lang="en-GB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7812360" y="3933056"/>
            <a:ext cx="93610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11270" name="Object 5"/>
          <p:cNvGraphicFramePr>
            <a:graphicFrameLocks noChangeAspect="1"/>
          </p:cNvGraphicFramePr>
          <p:nvPr/>
        </p:nvGraphicFramePr>
        <p:xfrm>
          <a:off x="5220072" y="4437112"/>
          <a:ext cx="1716087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Equation" r:id="rId11" imgW="825480" imgH="228600" progId="Equation.3">
                  <p:embed/>
                </p:oleObj>
              </mc:Choice>
              <mc:Fallback>
                <p:oleObj name="Equation" r:id="rId11" imgW="82548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4437112"/>
                        <a:ext cx="1716087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6"/>
          <p:cNvGraphicFramePr>
            <a:graphicFrameLocks noChangeAspect="1"/>
          </p:cNvGraphicFramePr>
          <p:nvPr/>
        </p:nvGraphicFramePr>
        <p:xfrm>
          <a:off x="8244408" y="4526830"/>
          <a:ext cx="608013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Equation" r:id="rId13" imgW="317160" imgH="215640" progId="Equation.3">
                  <p:embed/>
                </p:oleObj>
              </mc:Choice>
              <mc:Fallback>
                <p:oleObj name="Equation" r:id="rId13" imgW="31716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4408" y="4526830"/>
                        <a:ext cx="608013" cy="41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5"/>
          <p:cNvGraphicFramePr>
            <a:graphicFrameLocks noChangeAspect="1"/>
          </p:cNvGraphicFramePr>
          <p:nvPr/>
        </p:nvGraphicFramePr>
        <p:xfrm>
          <a:off x="5332139" y="5805264"/>
          <a:ext cx="1716087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Equation" r:id="rId15" imgW="825480" imgH="228600" progId="Equation.3">
                  <p:embed/>
                </p:oleObj>
              </mc:Choice>
              <mc:Fallback>
                <p:oleObj name="Equation" r:id="rId15" imgW="82548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2139" y="5805264"/>
                        <a:ext cx="1716087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6"/>
          <p:cNvGraphicFramePr>
            <a:graphicFrameLocks noChangeAspect="1"/>
          </p:cNvGraphicFramePr>
          <p:nvPr/>
        </p:nvGraphicFramePr>
        <p:xfrm>
          <a:off x="8330629" y="5822975"/>
          <a:ext cx="777875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Equation" r:id="rId17" imgW="406080" imgH="215640" progId="Equation.3">
                  <p:embed/>
                </p:oleObj>
              </mc:Choice>
              <mc:Fallback>
                <p:oleObj name="Equation" r:id="rId17" imgW="406080" imgH="215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0629" y="5822975"/>
                        <a:ext cx="777875" cy="414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6876256" y="530120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Gradient =</a:t>
            </a:r>
            <a:endParaRPr lang="en-GB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8028384" y="5733256"/>
            <a:ext cx="93610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804248" y="63093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Gradient =</a:t>
            </a:r>
            <a:endParaRPr lang="en-GB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7956376" y="6741368"/>
            <a:ext cx="93610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Content Placeholder 2"/>
          <p:cNvSpPr>
            <a:spLocks noGrp="1"/>
          </p:cNvSpPr>
          <p:nvPr>
            <p:ph idx="1"/>
          </p:nvPr>
        </p:nvSpPr>
        <p:spPr>
          <a:xfrm>
            <a:off x="428625" y="571500"/>
            <a:ext cx="82296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GB" u="sng" dirty="0" smtClean="0"/>
              <a:t>Revision of completing the square</a:t>
            </a:r>
            <a:endParaRPr lang="en-GB" dirty="0" smtClean="0"/>
          </a:p>
          <a:p>
            <a:pPr>
              <a:buFont typeface="Arial" charset="0"/>
              <a:buNone/>
            </a:pPr>
            <a:r>
              <a:rPr lang="en-GB" b="1" u="sng" dirty="0" smtClean="0"/>
              <a:t>Example</a:t>
            </a:r>
          </a:p>
          <a:p>
            <a:pPr>
              <a:buFont typeface="Arial" charset="0"/>
              <a:buNone/>
            </a:pPr>
            <a:r>
              <a:rPr lang="en-GB" dirty="0" smtClean="0"/>
              <a:t>Complete the square for </a:t>
            </a:r>
          </a:p>
          <a:p>
            <a:pPr>
              <a:buFont typeface="Arial" charset="0"/>
              <a:buNone/>
            </a:pPr>
            <a:endParaRPr lang="en-GB" dirty="0" smtClean="0"/>
          </a:p>
        </p:txBody>
      </p:sp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4786313" y="1857375"/>
          <a:ext cx="1393825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1231366" imgH="304668" progId="Equation.3">
                  <p:embed/>
                </p:oleObj>
              </mc:Choice>
              <mc:Fallback>
                <p:oleObj name="Equation" r:id="rId3" imgW="1231366" imgH="304668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3" y="1857375"/>
                        <a:ext cx="1393825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"/>
          <p:cNvGraphicFramePr>
            <a:graphicFrameLocks noChangeAspect="1"/>
          </p:cNvGraphicFramePr>
          <p:nvPr/>
        </p:nvGraphicFramePr>
        <p:xfrm>
          <a:off x="1187624" y="2564904"/>
          <a:ext cx="396902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5" imgW="2044440" imgH="228600" progId="Equation.3">
                  <p:embed/>
                </p:oleObj>
              </mc:Choice>
              <mc:Fallback>
                <p:oleObj name="Equation" r:id="rId5" imgW="20444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2564904"/>
                        <a:ext cx="3969025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"/>
          <p:cNvGraphicFramePr>
            <a:graphicFrameLocks noChangeAspect="1"/>
          </p:cNvGraphicFramePr>
          <p:nvPr/>
        </p:nvGraphicFramePr>
        <p:xfrm>
          <a:off x="3995936" y="2564904"/>
          <a:ext cx="51752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7" imgW="266400" imgH="190440" progId="Equation.3">
                  <p:embed/>
                </p:oleObj>
              </mc:Choice>
              <mc:Fallback>
                <p:oleObj name="Equation" r:id="rId7" imgW="266400" imgH="1904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2564904"/>
                        <a:ext cx="517525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"/>
          <p:cNvGraphicFramePr>
            <a:graphicFrameLocks noChangeAspect="1"/>
          </p:cNvGraphicFramePr>
          <p:nvPr/>
        </p:nvGraphicFramePr>
        <p:xfrm>
          <a:off x="5148064" y="2564904"/>
          <a:ext cx="51752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9" imgW="266400" imgH="190440" progId="Equation.3">
                  <p:embed/>
                </p:oleObj>
              </mc:Choice>
              <mc:Fallback>
                <p:oleObj name="Equation" r:id="rId9" imgW="266400" imgH="1904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2564904"/>
                        <a:ext cx="517525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"/>
          <p:cNvGraphicFramePr>
            <a:graphicFrameLocks noChangeAspect="1"/>
          </p:cNvGraphicFramePr>
          <p:nvPr/>
        </p:nvGraphicFramePr>
        <p:xfrm>
          <a:off x="2699792" y="3140968"/>
          <a:ext cx="1725612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11" imgW="888840" imgH="241200" progId="Equation.3">
                  <p:embed/>
                </p:oleObj>
              </mc:Choice>
              <mc:Fallback>
                <p:oleObj name="Equation" r:id="rId11" imgW="88884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3140968"/>
                        <a:ext cx="1725612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ine Callout 2 8"/>
          <p:cNvSpPr/>
          <p:nvPr/>
        </p:nvSpPr>
        <p:spPr>
          <a:xfrm>
            <a:off x="5220072" y="4941168"/>
            <a:ext cx="3456384" cy="57606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12476"/>
              <a:gd name="adj6" fmla="val -31860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Minimum value here would be –14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Content Placeholder 2"/>
          <p:cNvSpPr>
            <a:spLocks noGrp="1"/>
          </p:cNvSpPr>
          <p:nvPr>
            <p:ph idx="1"/>
          </p:nvPr>
        </p:nvSpPr>
        <p:spPr>
          <a:xfrm>
            <a:off x="428625" y="188640"/>
            <a:ext cx="8229600" cy="45259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charset="0"/>
              <a:buNone/>
            </a:pPr>
            <a:r>
              <a:rPr lang="en-GB" sz="2000" b="1" u="sng" dirty="0" smtClean="0"/>
              <a:t>Example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en-GB" sz="2000" dirty="0" smtClean="0"/>
              <a:t>Complete the square for the following 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en-GB" sz="2000" dirty="0" smtClean="0"/>
              <a:t>(</a:t>
            </a:r>
            <a:r>
              <a:rPr lang="en-GB" sz="2000" dirty="0" err="1" smtClean="0"/>
              <a:t>i</a:t>
            </a:r>
            <a:r>
              <a:rPr lang="en-GB" sz="2000" dirty="0" smtClean="0"/>
              <a:t>)	 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en-GB" sz="2000" dirty="0" smtClean="0"/>
              <a:t>(ii)	 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en-GB" sz="2000" dirty="0" smtClean="0"/>
              <a:t>(iii)	 </a:t>
            </a:r>
          </a:p>
          <a:p>
            <a:pPr>
              <a:lnSpc>
                <a:spcPct val="150000"/>
              </a:lnSpc>
            </a:pPr>
            <a:endParaRPr lang="en-GB" sz="2000" dirty="0" smtClean="0"/>
          </a:p>
        </p:txBody>
      </p:sp>
      <p:sp>
        <p:nvSpPr>
          <p:cNvPr id="20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graphicFrame>
        <p:nvGraphicFramePr>
          <p:cNvPr id="2050" name="Object 1"/>
          <p:cNvGraphicFramePr>
            <a:graphicFrameLocks noChangeAspect="1"/>
          </p:cNvGraphicFramePr>
          <p:nvPr/>
        </p:nvGraphicFramePr>
        <p:xfrm>
          <a:off x="1083295" y="1196752"/>
          <a:ext cx="14605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r:id="rId3" imgW="685800" imgH="203200" progId="">
                  <p:embed/>
                </p:oleObj>
              </mc:Choice>
              <mc:Fallback>
                <p:oleObj r:id="rId3" imgW="685800" imgH="203200" progId="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3295" y="1196752"/>
                        <a:ext cx="146050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043608" y="1768252"/>
          <a:ext cx="16129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r:id="rId5" imgW="748975" imgH="203112" progId="">
                  <p:embed/>
                </p:oleObj>
              </mc:Choice>
              <mc:Fallback>
                <p:oleObj r:id="rId5" imgW="748975" imgH="203112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768252"/>
                        <a:ext cx="161290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graphicFrame>
        <p:nvGraphicFramePr>
          <p:cNvPr id="2052" name="Object 5"/>
          <p:cNvGraphicFramePr>
            <a:graphicFrameLocks noChangeAspect="1"/>
          </p:cNvGraphicFramePr>
          <p:nvPr/>
        </p:nvGraphicFramePr>
        <p:xfrm>
          <a:off x="1118220" y="2411190"/>
          <a:ext cx="1497013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r:id="rId7" imgW="825500" imgH="203200" progId="">
                  <p:embed/>
                </p:oleObj>
              </mc:Choice>
              <mc:Fallback>
                <p:oleObj r:id="rId7" imgW="825500" imgH="20320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8220" y="2411190"/>
                        <a:ext cx="1497013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95536" y="3015034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(</a:t>
            </a:r>
            <a:r>
              <a:rPr lang="en-GB" sz="2000" dirty="0" err="1" smtClean="0"/>
              <a:t>i</a:t>
            </a:r>
            <a:r>
              <a:rPr lang="en-GB" sz="2000" dirty="0" smtClean="0"/>
              <a:t>) </a:t>
            </a:r>
            <a:endParaRPr lang="en-GB" sz="2000" dirty="0"/>
          </a:p>
        </p:txBody>
      </p:sp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938213" y="3014663"/>
          <a:ext cx="374650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9" imgW="1930320" imgH="228600" progId="Equation.3">
                  <p:embed/>
                </p:oleObj>
              </mc:Choice>
              <mc:Fallback>
                <p:oleObj name="Equation" r:id="rId9" imgW="193032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213" y="3014663"/>
                        <a:ext cx="3746500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7"/>
          <p:cNvGraphicFramePr>
            <a:graphicFrameLocks noChangeAspect="1"/>
          </p:cNvGraphicFramePr>
          <p:nvPr/>
        </p:nvGraphicFramePr>
        <p:xfrm>
          <a:off x="3611563" y="3001963"/>
          <a:ext cx="566737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11" imgW="291960" imgH="203040" progId="Equation.3">
                  <p:embed/>
                </p:oleObj>
              </mc:Choice>
              <mc:Fallback>
                <p:oleObj name="Equation" r:id="rId11" imgW="29196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1563" y="3001963"/>
                        <a:ext cx="566737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8"/>
          <p:cNvGraphicFramePr>
            <a:graphicFrameLocks noChangeAspect="1"/>
          </p:cNvGraphicFramePr>
          <p:nvPr/>
        </p:nvGraphicFramePr>
        <p:xfrm>
          <a:off x="4764088" y="3001963"/>
          <a:ext cx="566737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13" imgW="291960" imgH="203040" progId="Equation.3">
                  <p:embed/>
                </p:oleObj>
              </mc:Choice>
              <mc:Fallback>
                <p:oleObj name="Equation" r:id="rId13" imgW="29196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4088" y="3001963"/>
                        <a:ext cx="566737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2327275" y="3590925"/>
          <a:ext cx="175101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15" imgW="901440" imgH="241200" progId="Equation.3">
                  <p:embed/>
                </p:oleObj>
              </mc:Choice>
              <mc:Fallback>
                <p:oleObj name="Equation" r:id="rId15" imgW="901440" imgH="2412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7275" y="3590925"/>
                        <a:ext cx="1751013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00931" y="4365475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(</a:t>
            </a:r>
            <a:r>
              <a:rPr lang="en-GB" sz="2000" dirty="0" err="1" smtClean="0"/>
              <a:t>i</a:t>
            </a:r>
            <a:r>
              <a:rPr lang="en-GB" sz="2000" dirty="0" smtClean="0"/>
              <a:t>) </a:t>
            </a:r>
            <a:endParaRPr lang="en-GB" sz="2000" dirty="0"/>
          </a:p>
        </p:txBody>
      </p:sp>
      <p:graphicFrame>
        <p:nvGraphicFramePr>
          <p:cNvPr id="16" name="Object 6"/>
          <p:cNvGraphicFramePr>
            <a:graphicFrameLocks noChangeAspect="1"/>
          </p:cNvGraphicFramePr>
          <p:nvPr/>
        </p:nvGraphicFramePr>
        <p:xfrm>
          <a:off x="931863" y="4365625"/>
          <a:ext cx="396875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17" imgW="2044440" imgH="228600" progId="Equation.3">
                  <p:embed/>
                </p:oleObj>
              </mc:Choice>
              <mc:Fallback>
                <p:oleObj name="Equation" r:id="rId17" imgW="204444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1863" y="4365625"/>
                        <a:ext cx="3968750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7"/>
          <p:cNvGraphicFramePr>
            <a:graphicFrameLocks noChangeAspect="1"/>
          </p:cNvGraphicFramePr>
          <p:nvPr/>
        </p:nvGraphicFramePr>
        <p:xfrm>
          <a:off x="3716338" y="4365625"/>
          <a:ext cx="566737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19" imgW="291960" imgH="190440" progId="Equation.3">
                  <p:embed/>
                </p:oleObj>
              </mc:Choice>
              <mc:Fallback>
                <p:oleObj name="Equation" r:id="rId19" imgW="291960" imgH="1904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6338" y="4365625"/>
                        <a:ext cx="566737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8"/>
          <p:cNvGraphicFramePr>
            <a:graphicFrameLocks noChangeAspect="1"/>
          </p:cNvGraphicFramePr>
          <p:nvPr/>
        </p:nvGraphicFramePr>
        <p:xfrm>
          <a:off x="4868863" y="4365625"/>
          <a:ext cx="566737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21" imgW="291960" imgH="190440" progId="Equation.3">
                  <p:embed/>
                </p:oleObj>
              </mc:Choice>
              <mc:Fallback>
                <p:oleObj name="Equation" r:id="rId21" imgW="291960" imgH="1904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8863" y="4365625"/>
                        <a:ext cx="566737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9"/>
          <p:cNvGraphicFramePr>
            <a:graphicFrameLocks noChangeAspect="1"/>
          </p:cNvGraphicFramePr>
          <p:nvPr/>
        </p:nvGraphicFramePr>
        <p:xfrm>
          <a:off x="2408238" y="4941888"/>
          <a:ext cx="18002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23" imgW="927000" imgH="241200" progId="Equation.3">
                  <p:embed/>
                </p:oleObj>
              </mc:Choice>
              <mc:Fallback>
                <p:oleObj name="Equation" r:id="rId23" imgW="927000" imgH="241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8238" y="4941888"/>
                        <a:ext cx="180022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06326" y="571591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(</a:t>
            </a:r>
            <a:r>
              <a:rPr lang="en-GB" sz="2000" dirty="0" err="1" smtClean="0"/>
              <a:t>i</a:t>
            </a:r>
            <a:r>
              <a:rPr lang="en-GB" sz="2000" dirty="0" smtClean="0"/>
              <a:t>) </a:t>
            </a:r>
            <a:endParaRPr lang="en-GB" sz="2000" dirty="0"/>
          </a:p>
        </p:txBody>
      </p:sp>
      <p:graphicFrame>
        <p:nvGraphicFramePr>
          <p:cNvPr id="21" name="Object 6"/>
          <p:cNvGraphicFramePr>
            <a:graphicFrameLocks noChangeAspect="1"/>
          </p:cNvGraphicFramePr>
          <p:nvPr/>
        </p:nvGraphicFramePr>
        <p:xfrm>
          <a:off x="879475" y="5715000"/>
          <a:ext cx="42878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25" imgW="2209680" imgH="228600" progId="Equation.3">
                  <p:embed/>
                </p:oleObj>
              </mc:Choice>
              <mc:Fallback>
                <p:oleObj name="Equation" r:id="rId25" imgW="2209680" imgH="2286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9475" y="5715000"/>
                        <a:ext cx="42878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7"/>
          <p:cNvGraphicFramePr>
            <a:graphicFrameLocks noChangeAspect="1"/>
          </p:cNvGraphicFramePr>
          <p:nvPr/>
        </p:nvGraphicFramePr>
        <p:xfrm>
          <a:off x="4005263" y="5702845"/>
          <a:ext cx="566737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27" imgW="291960" imgH="203040" progId="Equation.3">
                  <p:embed/>
                </p:oleObj>
              </mc:Choice>
              <mc:Fallback>
                <p:oleObj name="Equation" r:id="rId27" imgW="291960" imgH="2030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5263" y="5702845"/>
                        <a:ext cx="566737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8"/>
          <p:cNvGraphicFramePr>
            <a:graphicFrameLocks noChangeAspect="1"/>
          </p:cNvGraphicFramePr>
          <p:nvPr/>
        </p:nvGraphicFramePr>
        <p:xfrm>
          <a:off x="5229399" y="5702845"/>
          <a:ext cx="566737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29" imgW="291960" imgH="203040" progId="Equation.3">
                  <p:embed/>
                </p:oleObj>
              </mc:Choice>
              <mc:Fallback>
                <p:oleObj name="Equation" r:id="rId29" imgW="291960" imgH="20304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9399" y="5702845"/>
                        <a:ext cx="566737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9"/>
          <p:cNvGraphicFramePr>
            <a:graphicFrameLocks noChangeAspect="1"/>
          </p:cNvGraphicFramePr>
          <p:nvPr/>
        </p:nvGraphicFramePr>
        <p:xfrm>
          <a:off x="2527300" y="6291263"/>
          <a:ext cx="17748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31" imgW="914400" imgH="241200" progId="Equation.3">
                  <p:embed/>
                </p:oleObj>
              </mc:Choice>
              <mc:Fallback>
                <p:oleObj name="Equation" r:id="rId31" imgW="914400" imgH="2412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7300" y="6291263"/>
                        <a:ext cx="177482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Connector 25"/>
          <p:cNvCxnSpPr/>
          <p:nvPr/>
        </p:nvCxnSpPr>
        <p:spPr>
          <a:xfrm>
            <a:off x="2555776" y="4077072"/>
            <a:ext cx="165618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627784" y="5445224"/>
            <a:ext cx="165618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699792" y="6741368"/>
            <a:ext cx="165618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1" name="Line Callout 1 30"/>
          <p:cNvSpPr/>
          <p:nvPr/>
        </p:nvSpPr>
        <p:spPr>
          <a:xfrm>
            <a:off x="4932040" y="6165304"/>
            <a:ext cx="3960440" cy="648072"/>
          </a:xfrm>
          <a:prstGeom prst="borderCallout1">
            <a:avLst>
              <a:gd name="adj1" fmla="val 47742"/>
              <a:gd name="adj2" fmla="val -1691"/>
              <a:gd name="adj3" fmla="val 56173"/>
              <a:gd name="adj4" fmla="val -149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This one shows that the quadratic is always positive. i.e. Always 10 or more.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20" grpId="0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259633" y="764704"/>
          <a:ext cx="1584175" cy="4161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3" imgW="774360" imgH="203040" progId="Equation.DSMT4">
                  <p:embed/>
                </p:oleObj>
              </mc:Choice>
              <mc:Fallback>
                <p:oleObj name="Equation" r:id="rId3" imgW="77436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3" y="764704"/>
                        <a:ext cx="1584175" cy="4161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323528" y="260648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charset="0"/>
              <a:buNone/>
            </a:pPr>
            <a:r>
              <a:rPr lang="en-GB" sz="2000" b="1" u="sng" dirty="0" smtClean="0"/>
              <a:t>Example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en-GB" sz="2000" dirty="0" smtClean="0"/>
              <a:t>Express                               in the form </a:t>
            </a:r>
          </a:p>
        </p:txBody>
      </p:sp>
      <p:graphicFrame>
        <p:nvGraphicFramePr>
          <p:cNvPr id="3078" name="Object 1"/>
          <p:cNvGraphicFramePr>
            <a:graphicFrameLocks noChangeAspect="1"/>
          </p:cNvGraphicFramePr>
          <p:nvPr/>
        </p:nvGraphicFramePr>
        <p:xfrm>
          <a:off x="4211960" y="764704"/>
          <a:ext cx="1480001" cy="4549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5" imgW="812520" imgH="241200" progId="Equation.3">
                  <p:embed/>
                </p:oleObj>
              </mc:Choice>
              <mc:Fallback>
                <p:oleObj name="Equation" r:id="rId5" imgW="812520" imgH="241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764704"/>
                        <a:ext cx="1480001" cy="4549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/>
        </p:nvGraphicFramePr>
        <p:xfrm>
          <a:off x="944563" y="1844675"/>
          <a:ext cx="409098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7" imgW="2108160" imgH="228600" progId="Equation.3">
                  <p:embed/>
                </p:oleObj>
              </mc:Choice>
              <mc:Fallback>
                <p:oleObj name="Equation" r:id="rId7" imgW="210816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563" y="1844675"/>
                        <a:ext cx="4090987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4029075" y="1844675"/>
          <a:ext cx="51752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9" imgW="266400" imgH="190440" progId="Equation.3">
                  <p:embed/>
                </p:oleObj>
              </mc:Choice>
              <mc:Fallback>
                <p:oleObj name="Equation" r:id="rId9" imgW="266400" imgH="1904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9075" y="1844675"/>
                        <a:ext cx="517525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8"/>
          <p:cNvGraphicFramePr>
            <a:graphicFrameLocks noChangeAspect="1"/>
          </p:cNvGraphicFramePr>
          <p:nvPr/>
        </p:nvGraphicFramePr>
        <p:xfrm>
          <a:off x="4965700" y="1844675"/>
          <a:ext cx="51752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11" imgW="266400" imgH="190440" progId="Equation.3">
                  <p:embed/>
                </p:oleObj>
              </mc:Choice>
              <mc:Fallback>
                <p:oleObj name="Equation" r:id="rId11" imgW="266400" imgH="1904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5700" y="1844675"/>
                        <a:ext cx="517525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9"/>
          <p:cNvGraphicFramePr>
            <a:graphicFrameLocks noChangeAspect="1"/>
          </p:cNvGraphicFramePr>
          <p:nvPr/>
        </p:nvGraphicFramePr>
        <p:xfrm>
          <a:off x="2504678" y="2421086"/>
          <a:ext cx="175101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13" imgW="901440" imgH="241200" progId="Equation.3">
                  <p:embed/>
                </p:oleObj>
              </mc:Choice>
              <mc:Fallback>
                <p:oleObj name="Equation" r:id="rId13" imgW="901440" imgH="2412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4678" y="2421086"/>
                        <a:ext cx="1751013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Connector 14"/>
          <p:cNvCxnSpPr/>
          <p:nvPr/>
        </p:nvCxnSpPr>
        <p:spPr>
          <a:xfrm>
            <a:off x="2733179" y="2907233"/>
            <a:ext cx="165618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16" name="Object 8"/>
          <p:cNvGraphicFramePr>
            <a:graphicFrameLocks noChangeAspect="1"/>
          </p:cNvGraphicFramePr>
          <p:nvPr/>
        </p:nvGraphicFramePr>
        <p:xfrm>
          <a:off x="5400675" y="1844675"/>
          <a:ext cx="4445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15" imgW="228600" imgH="164880" progId="Equation.3">
                  <p:embed/>
                </p:oleObj>
              </mc:Choice>
              <mc:Fallback>
                <p:oleObj name="Equation" r:id="rId15" imgW="228600" imgH="1648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0675" y="1844675"/>
                        <a:ext cx="44450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259632" y="764704"/>
          <a:ext cx="1656184" cy="464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3" imgW="723600" imgH="203040" progId="Equation.DSMT4">
                  <p:embed/>
                </p:oleObj>
              </mc:Choice>
              <mc:Fallback>
                <p:oleObj name="Equation" r:id="rId3" imgW="72360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764704"/>
                        <a:ext cx="1656184" cy="4643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323528" y="260648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charset="0"/>
              <a:buNone/>
            </a:pPr>
            <a:r>
              <a:rPr lang="en-GB" sz="2000" b="1" u="sng" dirty="0" smtClean="0"/>
              <a:t>Example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en-GB" sz="2000" dirty="0" smtClean="0"/>
              <a:t>Express                               in the form </a:t>
            </a:r>
          </a:p>
        </p:txBody>
      </p:sp>
      <p:graphicFrame>
        <p:nvGraphicFramePr>
          <p:cNvPr id="3078" name="Object 1"/>
          <p:cNvGraphicFramePr>
            <a:graphicFrameLocks noChangeAspect="1"/>
          </p:cNvGraphicFramePr>
          <p:nvPr/>
        </p:nvGraphicFramePr>
        <p:xfrm>
          <a:off x="4211960" y="764704"/>
          <a:ext cx="1480001" cy="4549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5" imgW="812520" imgH="241200" progId="Equation.3">
                  <p:embed/>
                </p:oleObj>
              </mc:Choice>
              <mc:Fallback>
                <p:oleObj name="Equation" r:id="rId5" imgW="812520" imgH="241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764704"/>
                        <a:ext cx="1480001" cy="4549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/>
        </p:nvGraphicFramePr>
        <p:xfrm>
          <a:off x="1030288" y="1844675"/>
          <a:ext cx="391795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7" imgW="2019240" imgH="228600" progId="Equation.3">
                  <p:embed/>
                </p:oleObj>
              </mc:Choice>
              <mc:Fallback>
                <p:oleObj name="Equation" r:id="rId7" imgW="201924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0288" y="1844675"/>
                        <a:ext cx="3917950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4029075" y="1844675"/>
          <a:ext cx="51752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9" imgW="266400" imgH="190440" progId="Equation.3">
                  <p:embed/>
                </p:oleObj>
              </mc:Choice>
              <mc:Fallback>
                <p:oleObj name="Equation" r:id="rId9" imgW="266400" imgH="1904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9075" y="1844675"/>
                        <a:ext cx="517525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8"/>
          <p:cNvGraphicFramePr>
            <a:graphicFrameLocks noChangeAspect="1"/>
          </p:cNvGraphicFramePr>
          <p:nvPr/>
        </p:nvGraphicFramePr>
        <p:xfrm>
          <a:off x="4965700" y="1844675"/>
          <a:ext cx="51752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11" imgW="266400" imgH="190440" progId="Equation.3">
                  <p:embed/>
                </p:oleObj>
              </mc:Choice>
              <mc:Fallback>
                <p:oleObj name="Equation" r:id="rId11" imgW="266400" imgH="1904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5700" y="1844675"/>
                        <a:ext cx="517525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9"/>
          <p:cNvGraphicFramePr>
            <a:graphicFrameLocks noChangeAspect="1"/>
          </p:cNvGraphicFramePr>
          <p:nvPr/>
        </p:nvGraphicFramePr>
        <p:xfrm>
          <a:off x="2517775" y="2420938"/>
          <a:ext cx="172561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13" imgW="888840" imgH="241200" progId="Equation.3">
                  <p:embed/>
                </p:oleObj>
              </mc:Choice>
              <mc:Fallback>
                <p:oleObj name="Equation" r:id="rId13" imgW="888840" imgH="241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7775" y="2420938"/>
                        <a:ext cx="1725613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Connector 14"/>
          <p:cNvCxnSpPr/>
          <p:nvPr/>
        </p:nvCxnSpPr>
        <p:spPr>
          <a:xfrm>
            <a:off x="2733179" y="2907233"/>
            <a:ext cx="165618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16" name="Object 8"/>
          <p:cNvGraphicFramePr>
            <a:graphicFrameLocks noChangeAspect="1"/>
          </p:cNvGraphicFramePr>
          <p:nvPr/>
        </p:nvGraphicFramePr>
        <p:xfrm>
          <a:off x="5413375" y="1831975"/>
          <a:ext cx="41910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15" imgW="215640" imgH="177480" progId="Equation.3">
                  <p:embed/>
                </p:oleObj>
              </mc:Choice>
              <mc:Fallback>
                <p:oleObj name="Equation" r:id="rId15" imgW="215640" imgH="177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75" y="1831975"/>
                        <a:ext cx="419100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60648"/>
            <a:ext cx="87129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u="sng" dirty="0" smtClean="0"/>
              <a:t>A Level Question</a:t>
            </a:r>
          </a:p>
          <a:p>
            <a:pPr marL="342900" indent="-342900">
              <a:lnSpc>
                <a:spcPct val="150000"/>
              </a:lnSpc>
              <a:buAutoNum type="alphaLcParenBoth"/>
            </a:pPr>
            <a:r>
              <a:rPr lang="en-GB" sz="2000" dirty="0" smtClean="0"/>
              <a:t>Express                            in the form                               , where </a:t>
            </a:r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a, b </a:t>
            </a:r>
            <a:r>
              <a:rPr lang="en-GB" sz="2000" dirty="0" smtClean="0"/>
              <a:t>and </a:t>
            </a:r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000" dirty="0" smtClean="0"/>
              <a:t> are constants whose values are to be found. 			</a:t>
            </a:r>
            <a:r>
              <a:rPr lang="en-GB" sz="2000" dirty="0"/>
              <a:t>	</a:t>
            </a:r>
            <a:r>
              <a:rPr lang="en-GB" sz="2000" dirty="0" smtClean="0"/>
              <a:t>               [3]</a:t>
            </a:r>
          </a:p>
          <a:p>
            <a:pPr marL="342900" indent="-342900">
              <a:lnSpc>
                <a:spcPct val="150000"/>
              </a:lnSpc>
              <a:buAutoNum type="alphaLcParenBoth"/>
            </a:pPr>
            <a:r>
              <a:rPr lang="en-GB" sz="2000" dirty="0" smtClean="0"/>
              <a:t>Use your answer to part (a) to find the greatest value of 		               [2]</a:t>
            </a:r>
            <a:endParaRPr lang="en-GB" sz="2000" dirty="0"/>
          </a:p>
        </p:txBody>
      </p:sp>
      <p:graphicFrame>
        <p:nvGraphicFramePr>
          <p:cNvPr id="5122" name="Object 1"/>
          <p:cNvGraphicFramePr>
            <a:graphicFrameLocks noChangeAspect="1"/>
          </p:cNvGraphicFramePr>
          <p:nvPr/>
        </p:nvGraphicFramePr>
        <p:xfrm>
          <a:off x="1547664" y="823342"/>
          <a:ext cx="1399043" cy="373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3" imgW="787320" imgH="203040" progId="Equation.3">
                  <p:embed/>
                </p:oleObj>
              </mc:Choice>
              <mc:Fallback>
                <p:oleObj name="Equation" r:id="rId3" imgW="787320" imgH="2030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823342"/>
                        <a:ext cx="1399043" cy="3734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"/>
          <p:cNvGraphicFramePr>
            <a:graphicFrameLocks noChangeAspect="1"/>
          </p:cNvGraphicFramePr>
          <p:nvPr/>
        </p:nvGraphicFramePr>
        <p:xfrm>
          <a:off x="4427984" y="764704"/>
          <a:ext cx="1480001" cy="4549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5" imgW="812520" imgH="241200" progId="Equation.3">
                  <p:embed/>
                </p:oleObj>
              </mc:Choice>
              <mc:Fallback>
                <p:oleObj name="Equation" r:id="rId5" imgW="81252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764704"/>
                        <a:ext cx="1480001" cy="4549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955675" y="3801095"/>
          <a:ext cx="406717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7" imgW="2095200" imgH="228600" progId="Equation.3">
                  <p:embed/>
                </p:oleObj>
              </mc:Choice>
              <mc:Fallback>
                <p:oleObj name="Equation" r:id="rId7" imgW="20952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3801095"/>
                        <a:ext cx="4067175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029075" y="3801740"/>
          <a:ext cx="51752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9" imgW="266400" imgH="190440" progId="Equation.3">
                  <p:embed/>
                </p:oleObj>
              </mc:Choice>
              <mc:Fallback>
                <p:oleObj name="Equation" r:id="rId9" imgW="266400" imgH="1904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9075" y="3801740"/>
                        <a:ext cx="517525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965700" y="3801740"/>
          <a:ext cx="51752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11" imgW="266400" imgH="190440" progId="Equation.3">
                  <p:embed/>
                </p:oleObj>
              </mc:Choice>
              <mc:Fallback>
                <p:oleObj name="Equation" r:id="rId11" imgW="266400" imgH="1904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5700" y="3801740"/>
                        <a:ext cx="517525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506663" y="4377358"/>
          <a:ext cx="17494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13" imgW="901440" imgH="241200" progId="Equation.3">
                  <p:embed/>
                </p:oleObj>
              </mc:Choice>
              <mc:Fallback>
                <p:oleObj name="Equation" r:id="rId13" imgW="901440" imgH="241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6663" y="4377358"/>
                        <a:ext cx="174942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2733179" y="4864298"/>
            <a:ext cx="165618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12" name="Object 8"/>
          <p:cNvGraphicFramePr>
            <a:graphicFrameLocks noChangeAspect="1"/>
          </p:cNvGraphicFramePr>
          <p:nvPr/>
        </p:nvGraphicFramePr>
        <p:xfrm>
          <a:off x="5425232" y="3801095"/>
          <a:ext cx="442912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15" imgW="228600" imgH="164880" progId="Equation.3">
                  <p:embed/>
                </p:oleObj>
              </mc:Choice>
              <mc:Fallback>
                <p:oleObj name="Equation" r:id="rId15" imgW="228600" imgH="1648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5232" y="3801095"/>
                        <a:ext cx="442912" cy="33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51520" y="3717032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(a)</a:t>
            </a:r>
            <a:endParaRPr lang="en-GB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95536" y="5517232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(b)</a:t>
            </a:r>
            <a:endParaRPr lang="en-GB" sz="2000" dirty="0"/>
          </a:p>
        </p:txBody>
      </p:sp>
      <p:sp>
        <p:nvSpPr>
          <p:cNvPr id="15" name="Line Callout 1 14"/>
          <p:cNvSpPr/>
          <p:nvPr/>
        </p:nvSpPr>
        <p:spPr>
          <a:xfrm>
            <a:off x="5652120" y="5013176"/>
            <a:ext cx="2880320" cy="648072"/>
          </a:xfrm>
          <a:prstGeom prst="borderCallout1">
            <a:avLst>
              <a:gd name="adj1" fmla="val 18750"/>
              <a:gd name="adj2" fmla="val -8333"/>
              <a:gd name="adj3" fmla="val -44058"/>
              <a:gd name="adj4" fmla="val -43552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From this the minimum value is 3</a:t>
            </a:r>
            <a:endParaRPr lang="en-GB" dirty="0"/>
          </a:p>
        </p:txBody>
      </p:sp>
      <p:graphicFrame>
        <p:nvGraphicFramePr>
          <p:cNvPr id="16" name="Object 1"/>
          <p:cNvGraphicFramePr>
            <a:graphicFrameLocks noChangeAspect="1"/>
          </p:cNvGraphicFramePr>
          <p:nvPr/>
        </p:nvGraphicFramePr>
        <p:xfrm>
          <a:off x="3059832" y="2276872"/>
          <a:ext cx="1444625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17" imgW="812520" imgH="393480" progId="Equation.3">
                  <p:embed/>
                </p:oleObj>
              </mc:Choice>
              <mc:Fallback>
                <p:oleObj name="Equation" r:id="rId17" imgW="81252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2276872"/>
                        <a:ext cx="1444625" cy="722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"/>
          <p:cNvGraphicFramePr>
            <a:graphicFrameLocks noChangeAspect="1"/>
          </p:cNvGraphicFramePr>
          <p:nvPr/>
        </p:nvGraphicFramePr>
        <p:xfrm>
          <a:off x="971600" y="5408612"/>
          <a:ext cx="1444625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19" imgW="812520" imgH="393480" progId="Equation.3">
                  <p:embed/>
                </p:oleObj>
              </mc:Choice>
              <mc:Fallback>
                <p:oleObj name="Equation" r:id="rId19" imgW="81252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5408612"/>
                        <a:ext cx="1444625" cy="722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"/>
          <p:cNvGraphicFramePr>
            <a:graphicFrameLocks noChangeAspect="1"/>
          </p:cNvGraphicFramePr>
          <p:nvPr/>
        </p:nvGraphicFramePr>
        <p:xfrm>
          <a:off x="2454275" y="5338763"/>
          <a:ext cx="1647825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20" imgW="927000" imgH="431640" progId="Equation.3">
                  <p:embed/>
                </p:oleObj>
              </mc:Choice>
              <mc:Fallback>
                <p:oleObj name="Equation" r:id="rId20" imgW="927000" imgH="4316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4275" y="5338763"/>
                        <a:ext cx="1647825" cy="79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499992" y="6021288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Therefore maximum value =</a:t>
            </a:r>
            <a:endParaRPr lang="en-GB" dirty="0"/>
          </a:p>
        </p:txBody>
      </p:sp>
      <p:graphicFrame>
        <p:nvGraphicFramePr>
          <p:cNvPr id="20" name="Object 1"/>
          <p:cNvGraphicFramePr>
            <a:graphicFrameLocks noChangeAspect="1"/>
          </p:cNvGraphicFramePr>
          <p:nvPr/>
        </p:nvGraphicFramePr>
        <p:xfrm>
          <a:off x="7308304" y="5840413"/>
          <a:ext cx="247650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22" imgW="139680" imgH="393480" progId="Equation.3">
                  <p:embed/>
                </p:oleObj>
              </mc:Choice>
              <mc:Fallback>
                <p:oleObj name="Equation" r:id="rId22" imgW="139680" imgH="393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304" y="5840413"/>
                        <a:ext cx="247650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88640"/>
            <a:ext cx="835292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u="sng" dirty="0" smtClean="0"/>
              <a:t>A Level Question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Express                              in the form                            , where the values of the constants </a:t>
            </a:r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a, b </a:t>
            </a:r>
            <a:r>
              <a:rPr lang="en-GB" sz="2000" dirty="0" smtClean="0"/>
              <a:t>and </a:t>
            </a:r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000" dirty="0" smtClean="0"/>
              <a:t> are to be found.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Hence, sketch the graph of                                        , indicating the coordinates of its stationary point. [5]</a:t>
            </a:r>
            <a:endParaRPr lang="en-GB" sz="2000" dirty="0"/>
          </a:p>
        </p:txBody>
      </p:sp>
      <p:graphicFrame>
        <p:nvGraphicFramePr>
          <p:cNvPr id="8" name="Object 1"/>
          <p:cNvGraphicFramePr>
            <a:graphicFrameLocks noChangeAspect="1"/>
          </p:cNvGraphicFramePr>
          <p:nvPr/>
        </p:nvGraphicFramePr>
        <p:xfrm>
          <a:off x="1074738" y="765175"/>
          <a:ext cx="1624012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3" imgW="914400" imgH="203040" progId="Equation.3">
                  <p:embed/>
                </p:oleObj>
              </mc:Choice>
              <mc:Fallback>
                <p:oleObj name="Equation" r:id="rId3" imgW="914400" imgH="2030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8" y="765175"/>
                        <a:ext cx="1624012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"/>
          <p:cNvGraphicFramePr>
            <a:graphicFrameLocks noChangeAspect="1"/>
          </p:cNvGraphicFramePr>
          <p:nvPr/>
        </p:nvGraphicFramePr>
        <p:xfrm>
          <a:off x="4028103" y="692696"/>
          <a:ext cx="1480001" cy="4549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5" imgW="812520" imgH="241200" progId="Equation.3">
                  <p:embed/>
                </p:oleObj>
              </mc:Choice>
              <mc:Fallback>
                <p:oleObj name="Equation" r:id="rId5" imgW="81252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8103" y="692696"/>
                        <a:ext cx="1480001" cy="4549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22250" y="2781300"/>
          <a:ext cx="441325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7" imgW="2273040" imgH="228600" progId="Equation.3">
                  <p:embed/>
                </p:oleObj>
              </mc:Choice>
              <mc:Fallback>
                <p:oleObj name="Equation" r:id="rId7" imgW="227304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" y="2781300"/>
                        <a:ext cx="4413250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444875" y="2781300"/>
          <a:ext cx="566738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9" imgW="291960" imgH="190440" progId="Equation.3">
                  <p:embed/>
                </p:oleObj>
              </mc:Choice>
              <mc:Fallback>
                <p:oleObj name="Equation" r:id="rId9" imgW="291960" imgH="1904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875" y="2781300"/>
                        <a:ext cx="566738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604568" y="2781300"/>
          <a:ext cx="566738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11" imgW="291960" imgH="190440" progId="Equation.3">
                  <p:embed/>
                </p:oleObj>
              </mc:Choice>
              <mc:Fallback>
                <p:oleObj name="Equation" r:id="rId11" imgW="291960" imgH="1904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4568" y="2781300"/>
                        <a:ext cx="566738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933575" y="3357563"/>
          <a:ext cx="17748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13" imgW="914400" imgH="241200" progId="Equation.3">
                  <p:embed/>
                </p:oleObj>
              </mc:Choice>
              <mc:Fallback>
                <p:oleObj name="Equation" r:id="rId13" imgW="914400" imgH="241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3575" y="3357563"/>
                        <a:ext cx="177482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2173040" y="3844131"/>
            <a:ext cx="165618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15" name="Object 8"/>
          <p:cNvGraphicFramePr>
            <a:graphicFrameLocks noChangeAspect="1"/>
          </p:cNvGraphicFramePr>
          <p:nvPr/>
        </p:nvGraphicFramePr>
        <p:xfrm>
          <a:off x="5162600" y="2768600"/>
          <a:ext cx="417512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15" imgW="215640" imgH="177480" progId="Equation.3">
                  <p:embed/>
                </p:oleObj>
              </mc:Choice>
              <mc:Fallback>
                <p:oleObj name="Equation" r:id="rId15" imgW="215640" imgH="177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2600" y="2768600"/>
                        <a:ext cx="417512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"/>
          <p:cNvGraphicFramePr>
            <a:graphicFrameLocks noChangeAspect="1"/>
          </p:cNvGraphicFramePr>
          <p:nvPr/>
        </p:nvGraphicFramePr>
        <p:xfrm>
          <a:off x="3122613" y="1628800"/>
          <a:ext cx="2074862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17" imgW="1168200" imgH="228600" progId="Equation.3">
                  <p:embed/>
                </p:oleObj>
              </mc:Choice>
              <mc:Fallback>
                <p:oleObj name="Equation" r:id="rId17" imgW="1168200" imgH="2286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2613" y="1628800"/>
                        <a:ext cx="2074862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Line Callout 1 16"/>
          <p:cNvSpPr/>
          <p:nvPr/>
        </p:nvSpPr>
        <p:spPr>
          <a:xfrm>
            <a:off x="4716016" y="3356992"/>
            <a:ext cx="4176464" cy="504056"/>
          </a:xfrm>
          <a:prstGeom prst="borderCallout1">
            <a:avLst>
              <a:gd name="adj1" fmla="val 43601"/>
              <a:gd name="adj2" fmla="val -535"/>
              <a:gd name="adj3" fmla="val 44576"/>
              <a:gd name="adj4" fmla="val -233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Here the minimum value is 5 when </a:t>
            </a:r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x = 2</a:t>
            </a:r>
            <a:endParaRPr lang="en-GB" sz="20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11560" y="4265712"/>
            <a:ext cx="3024336" cy="2592288"/>
            <a:chOff x="1331640" y="3861048"/>
            <a:chExt cx="3024336" cy="2592288"/>
          </a:xfrm>
        </p:grpSpPr>
        <p:cxnSp>
          <p:nvCxnSpPr>
            <p:cNvPr id="19" name="Straight Arrow Connector 18"/>
            <p:cNvCxnSpPr/>
            <p:nvPr/>
          </p:nvCxnSpPr>
          <p:spPr>
            <a:xfrm>
              <a:off x="1331640" y="5517232"/>
              <a:ext cx="273630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2483768" y="4005064"/>
              <a:ext cx="0" cy="24482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851920" y="5435932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GB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195736" y="3861048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</p:grpSp>
      <p:sp>
        <p:nvSpPr>
          <p:cNvPr id="25" name="Freeform 24"/>
          <p:cNvSpPr/>
          <p:nvPr/>
        </p:nvSpPr>
        <p:spPr>
          <a:xfrm>
            <a:off x="1237428" y="3894936"/>
            <a:ext cx="2492679" cy="1524000"/>
          </a:xfrm>
          <a:custGeom>
            <a:avLst/>
            <a:gdLst>
              <a:gd name="connsiteX0" fmla="*/ 0 w 2492679"/>
              <a:gd name="connsiteY0" fmla="*/ 125260 h 1524000"/>
              <a:gd name="connsiteX1" fmla="*/ 1277654 w 2492679"/>
              <a:gd name="connsiteY1" fmla="*/ 1503123 h 1524000"/>
              <a:gd name="connsiteX2" fmla="*/ 2492679 w 2492679"/>
              <a:gd name="connsiteY2" fmla="*/ 0 h 15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92679" h="1524000">
                <a:moveTo>
                  <a:pt x="0" y="125260"/>
                </a:moveTo>
                <a:cubicBezTo>
                  <a:pt x="431104" y="824630"/>
                  <a:pt x="862208" y="1524000"/>
                  <a:pt x="1277654" y="1503123"/>
                </a:cubicBezTo>
                <a:cubicBezTo>
                  <a:pt x="1693100" y="1482246"/>
                  <a:pt x="2092889" y="741123"/>
                  <a:pt x="2492679" y="0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2483768" y="544522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(2, 5)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7084 -0.06314 " pathEditMode="relative" ptsTypes="AA">
                                      <p:cBhvr>
                                        <p:cTn id="5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5" grpId="0" animBg="1"/>
      <p:bldP spid="25" grpId="1" animBg="1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The Circle Centre the origin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4644008" y="2636912"/>
            <a:ext cx="2880320" cy="9361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The Circle Centre (0, 0) radius r</a:t>
            </a:r>
            <a:endParaRPr lang="en-GB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532880" y="3383236"/>
            <a:ext cx="3571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2220392" y="1609998"/>
            <a:ext cx="0" cy="3868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899592" y="2060848"/>
            <a:ext cx="2643188" cy="264318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2936355" y="1878286"/>
          <a:ext cx="1025525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3" imgW="457200" imgH="215640" progId="Equation.3">
                  <p:embed/>
                </p:oleObj>
              </mc:Choice>
              <mc:Fallback>
                <p:oleObj name="Equation" r:id="rId3" imgW="45720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355" y="1878286"/>
                        <a:ext cx="1025525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928292" y="3329261"/>
            <a:ext cx="5619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/>
              <a:t>0</a:t>
            </a:r>
          </a:p>
        </p:txBody>
      </p:sp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5019155" y="2772048"/>
          <a:ext cx="2306637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5" imgW="761760" imgH="228600" progId="Equation.3">
                  <p:embed/>
                </p:oleObj>
              </mc:Choice>
              <mc:Fallback>
                <p:oleObj name="Equation" r:id="rId5" imgW="76176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9155" y="2772048"/>
                        <a:ext cx="2306637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347</Words>
  <Application>Microsoft Office PowerPoint</Application>
  <PresentationFormat>On-screen Show (4:3)</PresentationFormat>
  <Paragraphs>74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Completing the square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Circle Centre the origin</vt:lpstr>
      <vt:lpstr>The Circle Centre (0, 0) radius r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Completing the square</dc:title>
  <dc:creator>Administrator</dc:creator>
  <cp:lastModifiedBy>S.Cooper</cp:lastModifiedBy>
  <cp:revision>26</cp:revision>
  <dcterms:created xsi:type="dcterms:W3CDTF">2012-01-27T12:25:35Z</dcterms:created>
  <dcterms:modified xsi:type="dcterms:W3CDTF">2014-01-06T15:00:33Z</dcterms:modified>
</cp:coreProperties>
</file>