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1" r:id="rId4"/>
    <p:sldId id="265" r:id="rId5"/>
    <p:sldId id="266" r:id="rId6"/>
    <p:sldId id="26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4" autoAdjust="0"/>
  </p:normalViewPr>
  <p:slideViewPr>
    <p:cSldViewPr>
      <p:cViewPr>
        <p:scale>
          <a:sx n="80" d="100"/>
          <a:sy n="80" d="100"/>
        </p:scale>
        <p:origin x="-179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7E8E7-1550-4C3A-ABFD-3B276D3AD2D0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8ACA-8736-4F33-B280-BDB227843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alpha val="54000"/>
              </a:schemeClr>
            </a:gs>
            <a:gs pos="93000">
              <a:schemeClr val="accent2">
                <a:lumMod val="20000"/>
                <a:lumOff val="80000"/>
                <a:alpha val="54000"/>
              </a:schemeClr>
            </a:gs>
            <a:gs pos="7000">
              <a:schemeClr val="accent2">
                <a:lumMod val="20000"/>
                <a:lumOff val="80000"/>
                <a:alpha val="54000"/>
              </a:schemeClr>
            </a:gs>
            <a:gs pos="100000">
              <a:schemeClr val="accent6">
                <a:alpha val="5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gif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12" Type="http://schemas.openxmlformats.org/officeDocument/2006/relationships/image" Target="../media/image1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8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0.png"/><Relationship Id="rId7" Type="http://schemas.openxmlformats.org/officeDocument/2006/relationships/image" Target="../media/image21.png"/><Relationship Id="rId12" Type="http://schemas.openxmlformats.org/officeDocument/2006/relationships/image" Target="../media/image1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0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70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29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8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514600"/>
            <a:ext cx="65579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Matrix Algebra (5)</a:t>
            </a:r>
            <a:endParaRPr lang="en-US" sz="6600" b="1" cap="none" spc="0" dirty="0">
              <a:ln w="38100"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ocw.mit.edu/courses/mathematics/18-06sc-linear-algebra-fall-2011/positive-definite-matrices-and-applications/Unit_3_W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33337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hotos1.blogger.com/blogger/6863/540/320/rot3.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58921"/>
            <a:ext cx="3057525" cy="288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8.media.tumblr.com/tumblr_lssge4u2X71qc38e9o1_5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4419600" cy="244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eople.carleton.edu/~rdobrow/courses/232f06/linal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24544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5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Calculate the following: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Also, calculate the determinant of the answer!</a:t>
            </a:r>
            <a:endParaRPr lang="en-GB" sz="2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2057400"/>
                <a:ext cx="1934183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057400"/>
                <a:ext cx="1934183" cy="5543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8" descr="http://people.carleton.edu/~rdobrow/courses/232f06/lina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"/>
            <a:ext cx="1254842" cy="12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1400" y="3124200"/>
                <a:ext cx="1733488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124200"/>
                <a:ext cx="1733488" cy="559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24200" y="5410200"/>
                <a:ext cx="3215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50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×−13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−(−30×−29)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410200"/>
                <a:ext cx="321517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24200" y="4876800"/>
                <a:ext cx="1257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𝑎𝑑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876800"/>
                <a:ext cx="125726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24200" y="5943600"/>
                <a:ext cx="1160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−1520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943600"/>
                <a:ext cx="116089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543800" y="4191000"/>
                <a:ext cx="91127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4191000"/>
                <a:ext cx="911275" cy="5598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4057402" y="3086595"/>
            <a:ext cx="336467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72940" y="3369624"/>
            <a:ext cx="445325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682836" y="3106388"/>
            <a:ext cx="445325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15838" y="3377541"/>
            <a:ext cx="445325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629895" y="4153395"/>
            <a:ext cx="336467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996051" y="4424548"/>
            <a:ext cx="336467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8005947" y="4161312"/>
            <a:ext cx="336467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635833" y="4456216"/>
            <a:ext cx="336467" cy="35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 (5)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>
                <a:latin typeface="Comic Sans MS" pitchFamily="66" charset="0"/>
              </a:rPr>
              <a:t>You need to be able to find the inverse of a Matrix</a:t>
            </a:r>
            <a:endParaRPr lang="en-US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omic Sans MS" pitchFamily="66" charset="0"/>
              </a:rPr>
              <a:t>As you saw last lesson, the inverse of a Matrix is the Matrix you multiply it by to get the </a:t>
            </a:r>
            <a:r>
              <a:rPr lang="en-US" sz="1400" u="sng" dirty="0" smtClean="0">
                <a:latin typeface="Comic Sans MS" pitchFamily="66" charset="0"/>
              </a:rPr>
              <a:t>Identity</a:t>
            </a:r>
            <a:r>
              <a:rPr lang="en-US" sz="1400" dirty="0" smtClean="0">
                <a:latin typeface="Comic Sans MS" pitchFamily="66" charset="0"/>
              </a:rPr>
              <a:t> Matrix: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omic Sans MS" pitchFamily="66" charset="0"/>
              </a:rPr>
              <a:t>Remember that this is the Matrix equivalent of the number 1. Multiplying another 2x2 matrix by this will leave the answer unchanged.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omic Sans MS" pitchFamily="66" charset="0"/>
              </a:rPr>
              <a:t>Also remember that from last lesson, the determinant of a matrix is given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3124200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124200"/>
                <a:ext cx="893513" cy="554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77633" y="5530702"/>
                <a:ext cx="136075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633" y="5530702"/>
                <a:ext cx="1360757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5638800"/>
                <a:ext cx="1615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𝑨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𝑎𝑑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638800"/>
                <a:ext cx="16155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013099" y="5651204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for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160020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Given: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18298" y="1469065"/>
                <a:ext cx="136075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298" y="1469065"/>
                <a:ext cx="1360757" cy="5598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65135" y="2291317"/>
                <a:ext cx="2817627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135" y="2291317"/>
                <a:ext cx="2817627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305647" y="2945220"/>
            <a:ext cx="435933" cy="9569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0735" y="3965944"/>
            <a:ext cx="130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This means ‘the inverse of A’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723319" y="3012560"/>
            <a:ext cx="70886" cy="9321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38530" y="3980121"/>
            <a:ext cx="130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Remember this part is the ‘determinant’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673161" y="3048003"/>
            <a:ext cx="407583" cy="7371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88102" y="3909238"/>
            <a:ext cx="155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Pay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ttention to how these numbers have changed!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83842" y="2647506"/>
            <a:ext cx="839972" cy="255182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928577" y="5691962"/>
            <a:ext cx="839972" cy="255182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475228" y="1754371"/>
            <a:ext cx="255181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117265" y="1502735"/>
            <a:ext cx="255181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233683" y="2353339"/>
            <a:ext cx="255181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7758223" y="2633330"/>
            <a:ext cx="255181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117265" y="1768548"/>
            <a:ext cx="255181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461051" y="1485014"/>
            <a:ext cx="255181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205330" y="2643962"/>
            <a:ext cx="343786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719237" y="2360427"/>
            <a:ext cx="343786" cy="265814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6" descr="http://28.media.tumblr.com/tumblr_lssge4u2X71qc38e9o1_5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19" y="86832"/>
            <a:ext cx="192563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8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2" grpId="0"/>
      <p:bldP spid="15" grpId="0"/>
      <p:bldP spid="19" grpId="0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 (5)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>
                <a:latin typeface="Comic Sans MS" pitchFamily="66" charset="0"/>
              </a:rPr>
              <a:t>You need to be able to find the inverse of a Matrix</a:t>
            </a:r>
            <a:endParaRPr lang="en-US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omic Sans MS" pitchFamily="66" charset="0"/>
              </a:rPr>
              <a:t>Find the inverse of the matrix given below: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0"/>
                <a:ext cx="1102160" cy="455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𝑨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02160" cy="455959"/>
              </a:xfrm>
              <a:prstGeom prst="rect">
                <a:avLst/>
              </a:prstGeom>
              <a:blipFill rotWithShape="1"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77926" y="0"/>
                <a:ext cx="2254102" cy="49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926" y="0"/>
                <a:ext cx="2254102" cy="497124"/>
              </a:xfrm>
              <a:prstGeom prst="rect">
                <a:avLst/>
              </a:prstGeom>
              <a:blipFill rotWithShape="1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743200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743200"/>
                <a:ext cx="893513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00600" y="1524000"/>
                <a:ext cx="1342996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524000"/>
                <a:ext cx="1342996" cy="554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2438400"/>
                <a:ext cx="856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8400"/>
                <a:ext cx="85626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57800" y="2286000"/>
                <a:ext cx="1944828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×3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×4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86000"/>
                <a:ext cx="1944828" cy="6519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010400" y="2362200"/>
                <a:ext cx="123976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362200"/>
                <a:ext cx="1239763" cy="5542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3429000"/>
                <a:ext cx="856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29000"/>
                <a:ext cx="85626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57800" y="3276600"/>
                <a:ext cx="140647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276600"/>
                <a:ext cx="1406475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4000" y="4191000"/>
                <a:ext cx="123976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91000"/>
                <a:ext cx="1239763" cy="5542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72000" y="4267200"/>
                <a:ext cx="856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67200"/>
                <a:ext cx="85626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8001000" y="1905000"/>
            <a:ext cx="381000" cy="762000"/>
          </a:xfrm>
          <a:prstGeom prst="arc">
            <a:avLst>
              <a:gd name="adj1" fmla="val 16200000"/>
              <a:gd name="adj2" fmla="val 544523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8001000" y="2819400"/>
            <a:ext cx="381000" cy="762000"/>
          </a:xfrm>
          <a:prstGeom prst="arc">
            <a:avLst>
              <a:gd name="adj1" fmla="val 16200000"/>
              <a:gd name="adj2" fmla="val 544523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6553200" y="3733800"/>
            <a:ext cx="381000" cy="762000"/>
          </a:xfrm>
          <a:prstGeom prst="arc">
            <a:avLst>
              <a:gd name="adj1" fmla="val 16200000"/>
              <a:gd name="adj2" fmla="val 544523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289851" y="1905000"/>
            <a:ext cx="85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Replace the numbers as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73902" y="2895600"/>
            <a:ext cx="85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the fraction…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000" y="3810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… which in this case you don’t need to write!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0"/>
            <a:ext cx="990600" cy="4572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22968" y="271130"/>
            <a:ext cx="685800" cy="22505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406656" y="1531088"/>
            <a:ext cx="207335" cy="25872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761075" y="1800446"/>
            <a:ext cx="207335" cy="25872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761075" y="1524000"/>
            <a:ext cx="207335" cy="25872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413745" y="1793358"/>
            <a:ext cx="207335" cy="25872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78465" y="0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69088" y="237461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877878" y="0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85459" y="248093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82008" y="230372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835347" y="255181"/>
            <a:ext cx="322523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232295" y="0"/>
            <a:ext cx="322523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79719" y="0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12311" y="5624623"/>
                <a:ext cx="3395097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𝑆𝑜</m:t>
                      </m:r>
                      <m:r>
                        <a:rPr lang="en-GB" b="0" i="1" smtClean="0">
                          <a:latin typeface="Cambria Math"/>
                        </a:rPr>
                        <m:t>:   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311" y="5624623"/>
                <a:ext cx="3395097" cy="5542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6" descr="http://28.media.tumblr.com/tumblr_lssge4u2X71qc38e9o1_500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19" y="86832"/>
            <a:ext cx="192563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24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3" grpId="0"/>
      <p:bldP spid="36" grpId="0"/>
      <p:bldP spid="37" grpId="0"/>
      <p:bldP spid="38" grpId="0"/>
      <p:bldP spid="39" grpId="0"/>
      <p:bldP spid="40" grpId="0"/>
      <p:bldP spid="14" grpId="0" animBg="1"/>
      <p:bldP spid="41" grpId="0" animBg="1"/>
      <p:bldP spid="42" grpId="0" animBg="1"/>
      <p:bldP spid="17" grpId="0"/>
      <p:bldP spid="43" grpId="0"/>
      <p:bldP spid="44" grpId="0"/>
      <p:bldP spid="18" grpId="0" animBg="1"/>
      <p:bldP spid="18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 (5)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>
                <a:latin typeface="Comic Sans MS" pitchFamily="66" charset="0"/>
              </a:rPr>
              <a:t>You need to be able to find the inverse of a Matrix</a:t>
            </a:r>
            <a:endParaRPr lang="en-US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omic Sans MS" pitchFamily="66" charset="0"/>
              </a:rPr>
              <a:t>Find the inverse of the matrix given below: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0"/>
                <a:ext cx="1102160" cy="455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𝑨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02160" cy="455959"/>
              </a:xfrm>
              <a:prstGeom prst="rect">
                <a:avLst/>
              </a:prstGeom>
              <a:blipFill rotWithShape="1"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77926" y="0"/>
                <a:ext cx="2254102" cy="49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926" y="0"/>
                <a:ext cx="2254102" cy="497124"/>
              </a:xfrm>
              <a:prstGeom prst="rect">
                <a:avLst/>
              </a:prstGeom>
              <a:blipFill rotWithShape="1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743200"/>
                <a:ext cx="1066638" cy="558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743200"/>
                <a:ext cx="1066638" cy="5580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28460" y="1524000"/>
                <a:ext cx="1520288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𝑨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60" y="1524000"/>
                <a:ext cx="1520288" cy="5598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9860" y="2438400"/>
                <a:ext cx="856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860" y="2438400"/>
                <a:ext cx="85626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85660" y="2286000"/>
                <a:ext cx="2291076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×−2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×−5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60" y="2286000"/>
                <a:ext cx="2291076" cy="6519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67869" y="2340935"/>
                <a:ext cx="1239762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869" y="2340935"/>
                <a:ext cx="1239762" cy="5598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99860" y="3429000"/>
                <a:ext cx="856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860" y="3429000"/>
                <a:ext cx="85626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85660" y="3276600"/>
                <a:ext cx="140647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60" y="3276600"/>
                <a:ext cx="1406475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7915939" y="1894367"/>
            <a:ext cx="381000" cy="762000"/>
          </a:xfrm>
          <a:prstGeom prst="arc">
            <a:avLst>
              <a:gd name="adj1" fmla="val 16200000"/>
              <a:gd name="adj2" fmla="val 544523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7915939" y="2808767"/>
            <a:ext cx="381000" cy="762000"/>
          </a:xfrm>
          <a:prstGeom prst="arc">
            <a:avLst>
              <a:gd name="adj1" fmla="val 16200000"/>
              <a:gd name="adj2" fmla="val 544523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204790" y="1894367"/>
            <a:ext cx="85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Replace the numbers as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88841" y="2884967"/>
            <a:ext cx="85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the fraction…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0"/>
            <a:ext cx="990600" cy="4572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122968" y="271130"/>
            <a:ext cx="685800" cy="22505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34516" y="1531088"/>
            <a:ext cx="207335" cy="25872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388935" y="1796902"/>
            <a:ext cx="427074" cy="26227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388935" y="1531088"/>
            <a:ext cx="373911" cy="251638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041605" y="1793358"/>
            <a:ext cx="207335" cy="25872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78465" y="0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69088" y="237461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877878" y="0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85459" y="248093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82008" y="230372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835347" y="255181"/>
            <a:ext cx="322523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232295" y="0"/>
            <a:ext cx="322523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79719" y="0"/>
            <a:ext cx="202019" cy="267586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1677" y="5156790"/>
                <a:ext cx="4097467" cy="865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𝑆𝑜</m:t>
                      </m:r>
                      <m:r>
                        <a:rPr lang="en-GB" b="0" i="1" smtClean="0">
                          <a:latin typeface="Cambria Math"/>
                        </a:rPr>
                        <m:t>:   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skw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677" y="5156790"/>
                <a:ext cx="4097467" cy="8653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11301" y="4210493"/>
            <a:ext cx="48317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You can include the fractional part in the Matrix</a:t>
            </a:r>
          </a:p>
          <a:p>
            <a:endParaRPr lang="en-GB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Obviously you would simplify the fractions if you did!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6" name="Picture 6" descr="http://28.media.tumblr.com/tumblr_lssge4u2X71qc38e9o1_500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19" y="86832"/>
            <a:ext cx="192563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4953000" y="3276600"/>
            <a:ext cx="1295400" cy="685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267200" y="5181600"/>
            <a:ext cx="1524000" cy="8382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08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3" grpId="0"/>
      <p:bldP spid="36" grpId="0"/>
      <p:bldP spid="37" grpId="0"/>
      <p:bldP spid="38" grpId="0"/>
      <p:bldP spid="14" grpId="0" animBg="1"/>
      <p:bldP spid="41" grpId="0" animBg="1"/>
      <p:bldP spid="17" grpId="0"/>
      <p:bldP spid="43" grpId="0"/>
      <p:bldP spid="18" grpId="0" animBg="1"/>
      <p:bldP spid="18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21" grpId="0"/>
      <p:bldP spid="35" grpId="0" animBg="1"/>
      <p:bldP spid="35" grpId="1" animBg="1"/>
      <p:bldP spid="39" grpId="0" animBg="1"/>
      <p:bldP spid="3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 (5)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>
                <a:latin typeface="Comic Sans MS" pitchFamily="66" charset="0"/>
              </a:rPr>
              <a:t>You need to be able to find the inverse of a Matrix</a:t>
            </a:r>
            <a:endParaRPr lang="en-US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omic Sans MS" pitchFamily="66" charset="0"/>
              </a:rPr>
              <a:t>It is important to note that not every Matrix actually has an inverse!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0200" y="1752600"/>
                <a:ext cx="136492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752600"/>
                <a:ext cx="1364925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743200"/>
                <a:ext cx="2792888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743200"/>
                <a:ext cx="2792888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6" descr="http://28.media.tumblr.com/tumblr_lssge4u2X71qc38e9o1_5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19" y="86832"/>
            <a:ext cx="192563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27023" y="3088574"/>
            <a:ext cx="868878" cy="27214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867400" y="3505200"/>
            <a:ext cx="762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2400" y="41148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If this calculation is equal to 0, the Matrix does not have an inverse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reason is that we are not able to divide by 0!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5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Calculate the values of a, b, c and d in the calculation below using Simultaneous equations.</a:t>
            </a:r>
            <a:endParaRPr lang="en-GB" sz="1800" dirty="0">
              <a:latin typeface="Comic Sans MS" pitchFamily="66" charset="0"/>
            </a:endParaRPr>
          </a:p>
        </p:txBody>
      </p:sp>
      <p:pic>
        <p:nvPicPr>
          <p:cNvPr id="4" name="Picture 4" descr="http://photos1.blogger.com/blogger/6863/540/320/rot3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094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0400" y="2286000"/>
                <a:ext cx="2909258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286000"/>
                <a:ext cx="2909258" cy="559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24837" y="0"/>
                <a:ext cx="1102160" cy="455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𝑨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837" y="0"/>
                <a:ext cx="1102160" cy="455959"/>
              </a:xfrm>
              <a:prstGeom prst="rect">
                <a:avLst/>
              </a:prstGeom>
              <a:blipFill rotWithShape="1"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02763" y="0"/>
                <a:ext cx="2254102" cy="49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𝑎𝑑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763" y="0"/>
                <a:ext cx="2254102" cy="497124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3429000"/>
                <a:ext cx="16778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29000"/>
                <a:ext cx="1677895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3429000"/>
                <a:ext cx="169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429000"/>
                <a:ext cx="1695144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3810000"/>
                <a:ext cx="16778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1677895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28800" y="3810000"/>
                <a:ext cx="169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+(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810000"/>
                <a:ext cx="1695144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19600"/>
                <a:ext cx="9144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" y="4724400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24400"/>
                <a:ext cx="9906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US" sz="1400" b="0" i="1" smtClean="0">
                          <a:latin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19600"/>
                <a:ext cx="9144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2600" y="4724400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724400"/>
                <a:ext cx="9906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72000" y="44196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</a:rPr>
                        <m:t>−8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11430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19600" y="47244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+6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724400"/>
                <a:ext cx="13716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10400" y="44196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12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</a:rPr>
                        <m:t>−24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419600"/>
                <a:ext cx="13716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34200" y="4724400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−12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+24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724400"/>
                <a:ext cx="1447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5867400" y="45720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67400" y="48768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370613" y="2256312"/>
            <a:ext cx="94013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380509" y="2515590"/>
            <a:ext cx="94013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328556" y="2323605"/>
            <a:ext cx="362197" cy="514597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682836" y="2333501"/>
            <a:ext cx="362197" cy="514597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968831" y="4275117"/>
            <a:ext cx="1353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omic Sans MS" pitchFamily="66" charset="0"/>
              </a:rPr>
              <a:t>Comparing the algebraic versions to the answer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07476" y="5257562"/>
            <a:ext cx="602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However you try to eliminate a or c, the other will be eliminated too so the equations are not solvable</a:t>
            </a:r>
          </a:p>
          <a:p>
            <a:pPr algn="ctr"/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implication is that the Matrix above has no inverse</a:t>
            </a:r>
          </a:p>
          <a:p>
            <a:pPr marL="171450" indent="-171450" algn="ctr">
              <a:buFont typeface="Wingdings"/>
              <a:buChar char="à"/>
            </a:pPr>
            <a:endParaRPr lang="en-US" sz="14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You will see that if you calculated the determinant, it is equal to 0!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87630" y="4397829"/>
            <a:ext cx="746167" cy="328551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61900" y="4716483"/>
            <a:ext cx="746167" cy="328551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306291" y="2268188"/>
            <a:ext cx="286988" cy="320634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304312" y="2527466"/>
            <a:ext cx="286988" cy="320634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103917" y="4334493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mic Sans MS" pitchFamily="66" charset="0"/>
              </a:rPr>
              <a:t>x3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25688" y="4653148"/>
            <a:ext cx="370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mic Sans MS" pitchFamily="66" charset="0"/>
              </a:rPr>
              <a:t>x4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/>
      <p:bldP spid="21" grpId="0"/>
      <p:bldP spid="22" grpId="0"/>
      <p:bldP spid="23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Summary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We have seen how to calculate the inverse of a Matrix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You have seen that this is based on the determinant, and some adjusting of the Matrix itself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Inverse Matrices can be sued to solve simultaneous equations!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4" descr="http://photos1.blogger.com/blogger/6863/540/320/rot3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094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3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1018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Starter</vt:lpstr>
      <vt:lpstr>Matrix Algebra (5)</vt:lpstr>
      <vt:lpstr>Matrix Algebra (5)</vt:lpstr>
      <vt:lpstr>Matrix Algebra (5)</vt:lpstr>
      <vt:lpstr>Matrix Algebra (5)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126</cp:revision>
  <dcterms:created xsi:type="dcterms:W3CDTF">2006-08-16T00:00:00Z</dcterms:created>
  <dcterms:modified xsi:type="dcterms:W3CDTF">2014-03-20T14:16:30Z</dcterms:modified>
</cp:coreProperties>
</file>