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3" r:id="rId5"/>
    <p:sldId id="261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7E8E7-1550-4C3A-ABFD-3B276D3AD2D0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E8ACA-8736-4F33-B280-BDB227843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0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8ACA-8736-4F33-B280-BDB2278430F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8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alpha val="54000"/>
              </a:schemeClr>
            </a:gs>
            <a:gs pos="93000">
              <a:schemeClr val="accent2">
                <a:lumMod val="20000"/>
                <a:lumOff val="80000"/>
                <a:alpha val="54000"/>
              </a:schemeClr>
            </a:gs>
            <a:gs pos="7000">
              <a:schemeClr val="accent2">
                <a:lumMod val="20000"/>
                <a:lumOff val="80000"/>
                <a:alpha val="54000"/>
              </a:schemeClr>
            </a:gs>
            <a:gs pos="100000">
              <a:schemeClr val="accent6">
                <a:alpha val="5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1" Type="http://schemas.openxmlformats.org/officeDocument/2006/relationships/image" Target="../media/image16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24" Type="http://schemas.openxmlformats.org/officeDocument/2006/relationships/image" Target="../media/image3.gif"/><Relationship Id="rId5" Type="http://schemas.openxmlformats.org/officeDocument/2006/relationships/image" Target="../media/image62.png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image" Target="../media/image61.png"/><Relationship Id="rId9" Type="http://schemas.openxmlformats.org/officeDocument/2006/relationships/image" Target="../media/image4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.gif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4.jpe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8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46.png"/><Relationship Id="rId18" Type="http://schemas.openxmlformats.org/officeDocument/2006/relationships/image" Target="../media/image43.png"/><Relationship Id="rId3" Type="http://schemas.openxmlformats.org/officeDocument/2006/relationships/image" Target="../media/image4.jpeg"/><Relationship Id="rId21" Type="http://schemas.openxmlformats.org/officeDocument/2006/relationships/image" Target="../media/image52.png"/><Relationship Id="rId7" Type="http://schemas.openxmlformats.org/officeDocument/2006/relationships/image" Target="../media/image32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28.png"/><Relationship Id="rId16" Type="http://schemas.openxmlformats.org/officeDocument/2006/relationships/image" Target="../media/image49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8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44.png"/><Relationship Id="rId3" Type="http://schemas.openxmlformats.org/officeDocument/2006/relationships/image" Target="../media/image4.jpeg"/><Relationship Id="rId7" Type="http://schemas.openxmlformats.org/officeDocument/2006/relationships/image" Target="../media/image32.png"/><Relationship Id="rId12" Type="http://schemas.openxmlformats.org/officeDocument/2006/relationships/image" Target="../media/image43.png"/><Relationship Id="rId17" Type="http://schemas.openxmlformats.org/officeDocument/2006/relationships/image" Target="../media/image54.png"/><Relationship Id="rId2" Type="http://schemas.openxmlformats.org/officeDocument/2006/relationships/image" Target="../media/image28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52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514600"/>
            <a:ext cx="65579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Matrix Algebra (4)</a:t>
            </a:r>
            <a:endParaRPr lang="en-US" sz="6600" b="1" cap="none" spc="0" dirty="0">
              <a:ln w="38100">
                <a:solidFill>
                  <a:schemeClr val="tx1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s://www.math.lsu.edu/~verrill/teaching/linearalgebra/linalg/identity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78233" cy="20574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evehazen.files.wordpress.com/2010/02/identitymatrix3dswith-label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52024"/>
            <a:ext cx="3638550" cy="260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nversereality.org/tutorials/graphics%20programming/graphics/matrixexampl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24955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5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Comic Sans MS" pitchFamily="66" charset="0"/>
              </a:rPr>
              <a:t>Calculate each of the following. What do you notice?</a:t>
            </a:r>
            <a:endParaRPr lang="en-GB" sz="2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2209800"/>
                <a:ext cx="89351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209800"/>
                <a:ext cx="893513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2209800"/>
                <a:ext cx="106663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209800"/>
                <a:ext cx="1066639" cy="5598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86200" y="2209800"/>
                <a:ext cx="1066639" cy="553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066639" cy="5532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4400" y="2209800"/>
                <a:ext cx="893513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209800"/>
                <a:ext cx="893513" cy="5543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19416" y="2197608"/>
                <a:ext cx="1066639" cy="553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416" y="2197608"/>
                <a:ext cx="1066639" cy="5532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3616" y="2197608"/>
                <a:ext cx="893513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616" y="2197608"/>
                <a:ext cx="893513" cy="5543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20574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a)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2057400"/>
            <a:ext cx="471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b)</a:t>
            </a:r>
            <a:r>
              <a:rPr lang="en-US" sz="1400" dirty="0" err="1" smtClean="0">
                <a:latin typeface="Comic Sans MS" pitchFamily="66" charset="0"/>
              </a:rPr>
              <a:t>i</a:t>
            </a:r>
            <a:r>
              <a:rPr lang="en-US" sz="1400" dirty="0" smtClean="0">
                <a:latin typeface="Comic Sans MS" pitchFamily="66" charset="0"/>
              </a:rPr>
              <a:t>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28816" y="2045208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ii)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276600" y="2133600"/>
            <a:ext cx="0" cy="441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96112" y="3779520"/>
                <a:ext cx="1303883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12" y="3779520"/>
                <a:ext cx="1303883" cy="5598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200" y="5312664"/>
                <a:ext cx="89351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312664"/>
                <a:ext cx="893513" cy="5542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90600" y="4626864"/>
            <a:ext cx="2209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This is the ‘identity’ matrix for the 2x2 size</a:t>
            </a:r>
          </a:p>
          <a:p>
            <a:endParaRPr lang="en-US" sz="1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Multiplying another Matrix by it leaves the answer unchanged</a:t>
            </a:r>
          </a:p>
          <a:p>
            <a:pPr marL="285750" indent="-285750">
              <a:buFont typeface="Wingdings"/>
              <a:buChar char="à"/>
            </a:pPr>
            <a:endParaRPr lang="en-US" sz="12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It is the Matrix equivalent to multiplying by 1 in regular arithmetic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" y="5312664"/>
            <a:ext cx="9144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62400" y="3810000"/>
                <a:ext cx="143212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1432123" cy="5542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86600" y="3810000"/>
                <a:ext cx="1258999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10000"/>
                <a:ext cx="1258999" cy="5542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429000" y="4648200"/>
            <a:ext cx="5562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You get </a:t>
            </a:r>
            <a:r>
              <a:rPr lang="en-US" sz="1400" u="sng" dirty="0" smtClean="0">
                <a:solidFill>
                  <a:srgbClr val="FF0000"/>
                </a:solidFill>
                <a:latin typeface="Comic Sans MS" pitchFamily="66" charset="0"/>
              </a:rPr>
              <a:t>different answers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 when you multiply Matrices in a different order</a:t>
            </a:r>
            <a:endParaRPr lang="en-GB" sz="1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This is important as it is different to regular arithmetic where 2 x 3 = 3 x 2 </a:t>
            </a:r>
            <a:r>
              <a:rPr lang="en-US" sz="1400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etc</a:t>
            </a:r>
            <a:endParaRPr lang="en-US" sz="14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So ensure you always multiply in the order you are asked to!</a:t>
            </a:r>
            <a:endParaRPr lang="en-US" sz="1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86384" y="2212848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774192" y="2465832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008120" y="2218944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001538" y="2471928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828032" y="2225040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172456" y="2221992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928104" y="2218944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930665" y="2477537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554480" y="2221992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981200" y="2218944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617662" y="2215410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079892" y="2212361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1149096" y="2209800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1136904" y="2462784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443984" y="2225040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431792" y="2478024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7284720" y="2209800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7289358" y="2462784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1560576" y="2484120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1987296" y="2481072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4800600" y="2481072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5181600" y="2497770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7620356" y="2467907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8086344" y="2453640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2400" y="3048000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+(0×−3)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0"/>
                <a:ext cx="1472839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00200" y="3048000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×5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+(0×4)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048000"/>
                <a:ext cx="1357423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52400" y="3352800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+(1×−3)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1472839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600200" y="3352800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×5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+(1×4)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352800"/>
                <a:ext cx="1357423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352800" y="3048000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+(4×3)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048000"/>
                <a:ext cx="1357423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00600" y="3048000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+(4×5)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048000"/>
                <a:ext cx="1357423" cy="276999"/>
              </a:xfrm>
              <a:prstGeom prst="rect">
                <a:avLst/>
              </a:prstGeom>
              <a:blipFill rotWithShape="1">
                <a:blip r:embed="rId1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352800" y="3352800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+(−2×3)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352800"/>
                <a:ext cx="1472839" cy="276999"/>
              </a:xfrm>
              <a:prstGeom prst="rect">
                <a:avLst/>
              </a:prstGeom>
              <a:blipFill rotWithShape="1"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00600" y="3352800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+(−2×5)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352800"/>
                <a:ext cx="1472839" cy="276999"/>
              </a:xfrm>
              <a:prstGeom prst="rect">
                <a:avLst/>
              </a:prstGeom>
              <a:blipFill rotWithShape="1">
                <a:blip r:embed="rId1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338777" y="3048000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+(2×7)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777" y="3048000"/>
                <a:ext cx="1357423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671161" y="3048000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+(2×−2)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161" y="3048000"/>
                <a:ext cx="1472839" cy="276999"/>
              </a:xfrm>
              <a:prstGeom prst="rect">
                <a:avLst/>
              </a:prstGeom>
              <a:blipFill rotWithShape="1">
                <a:blip r:embed="rId2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338777" y="3352800"/>
                <a:ext cx="13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+(5×7)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777" y="3352800"/>
                <a:ext cx="1357423" cy="276999"/>
              </a:xfrm>
              <a:prstGeom prst="rect">
                <a:avLst/>
              </a:prstGeom>
              <a:blipFill rotWithShape="1">
                <a:blip r:embed="rId2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671161" y="3352800"/>
                <a:ext cx="14728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+(5×−2)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161" y="3352800"/>
                <a:ext cx="1472839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0" name="Picture 6" descr="http://www.inversereality.org/tutorials/graphics%20programming/graphics/matrixexample1.gi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1"/>
            <a:ext cx="1219200" cy="132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7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8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3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  <p:bldP spid="20" grpId="0"/>
      <p:bldP spid="21" grpId="0"/>
      <p:bldP spid="14" grpId="0" animBg="1"/>
      <p:bldP spid="14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Matrix Algebra (4)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You have now seen how to multiply Matrices of varying Dimensions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You have also seen how to decide when this is actually possible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Today we are looking at calculating the determinant of a Matrix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This is used to find inverse Matrices which can be used to solve Simultaneous equations (amongst other things)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We will be moving onto Inverse matrices next lesson!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6" descr="http://www.inversereality.org/tutorials/graphics%20programming/graphics/matrixexampl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1"/>
            <a:ext cx="1219200" cy="132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72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Matrix Algebra (4)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68233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dirty="0" smtClean="0">
                <a:latin typeface="Comic Sans MS" pitchFamily="66" charset="0"/>
              </a:rPr>
              <a:t>The determinant of Matrix </a:t>
            </a:r>
            <a:r>
              <a:rPr lang="en-GB" sz="1600" b="1" dirty="0" smtClean="0">
                <a:latin typeface="Comic Sans MS" pitchFamily="66" charset="0"/>
              </a:rPr>
              <a:t>A</a:t>
            </a:r>
            <a:r>
              <a:rPr lang="en-GB" sz="1600" dirty="0" smtClean="0">
                <a:latin typeface="Comic Sans MS" pitchFamily="66" charset="0"/>
              </a:rPr>
              <a:t> is written as |</a:t>
            </a:r>
            <a:r>
              <a:rPr lang="en-GB" sz="1600" b="1" dirty="0" smtClean="0">
                <a:latin typeface="Comic Sans MS" pitchFamily="66" charset="0"/>
              </a:rPr>
              <a:t>A</a:t>
            </a:r>
            <a:r>
              <a:rPr lang="en-GB" sz="1600" dirty="0" smtClean="0">
                <a:latin typeface="Comic Sans MS" pitchFamily="66" charset="0"/>
              </a:rPr>
              <a:t>|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anose="05000000000000000000" pitchFamily="2" charset="2"/>
              </a:rPr>
              <a:t>It is calculated as follows:</a:t>
            </a:r>
          </a:p>
          <a:p>
            <a:pPr algn="ctr">
              <a:buFont typeface="Wingdings"/>
              <a:buChar char="à"/>
            </a:pPr>
            <a:endParaRPr lang="en-GB" sz="16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600" dirty="0" smtClean="0">
                <a:latin typeface="Comic Sans MS" pitchFamily="66" charset="0"/>
                <a:sym typeface="Wingdings" panose="05000000000000000000" pitchFamily="2" charset="2"/>
              </a:rPr>
              <a:t>If Matrix A is: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600" dirty="0" smtClean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600" dirty="0" smtClean="0">
                <a:latin typeface="Comic Sans MS" pitchFamily="66" charset="0"/>
                <a:sym typeface="Wingdings" panose="05000000000000000000" pitchFamily="2" charset="2"/>
              </a:rPr>
              <a:t>Then the determinant is: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600" dirty="0" smtClean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600" dirty="0" smtClean="0">
                <a:latin typeface="Comic Sans MS" pitchFamily="66" charset="0"/>
                <a:sym typeface="Wingdings" panose="05000000000000000000" pitchFamily="2" charset="2"/>
              </a:rPr>
              <a:t>And as said earlier, this is used to find the inverse Matrix…</a:t>
            </a:r>
            <a:endParaRPr lang="en-GB" sz="1600" dirty="0">
              <a:latin typeface="Comic Sans MS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41720" y="4609214"/>
                <a:ext cx="1615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𝑎𝑑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720" y="4609214"/>
                <a:ext cx="161557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39432" y="3460899"/>
                <a:ext cx="91127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432" y="3460899"/>
                <a:ext cx="911275" cy="559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495800" y="1600200"/>
            <a:ext cx="4020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Find the determinant of the following Matrix: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9800" y="2057400"/>
                <a:ext cx="89351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057400"/>
                <a:ext cx="893513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76800" y="2971800"/>
                <a:ext cx="1615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𝑎𝑑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71800"/>
                <a:ext cx="161557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956391" y="349102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38530" y="2059172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492949" y="2339162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332339" y="3753029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960200" y="3750012"/>
            <a:ext cx="304800" cy="3048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149163" y="2335618"/>
            <a:ext cx="304800" cy="3048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318428" y="3480126"/>
            <a:ext cx="304800" cy="3048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482318" y="2052083"/>
            <a:ext cx="304800" cy="3048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3505200"/>
                <a:ext cx="7689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505200"/>
                <a:ext cx="7689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86400" y="3505200"/>
                <a:ext cx="953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×6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505200"/>
                <a:ext cx="95333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48400" y="3505200"/>
                <a:ext cx="1178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(3×9)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505200"/>
                <a:ext cx="117852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76800" y="4038600"/>
                <a:ext cx="7689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038600"/>
                <a:ext cx="76899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86400" y="4038600"/>
                <a:ext cx="538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038600"/>
                <a:ext cx="53892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239000" y="3200400"/>
            <a:ext cx="304800" cy="457200"/>
          </a:xfrm>
          <a:prstGeom prst="arc">
            <a:avLst>
              <a:gd name="adj1" fmla="val 16200000"/>
              <a:gd name="adj2" fmla="val 5474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7239000" y="3733800"/>
            <a:ext cx="304800" cy="457200"/>
          </a:xfrm>
          <a:prstGeom prst="arc">
            <a:avLst>
              <a:gd name="adj1" fmla="val 16200000"/>
              <a:gd name="adj2" fmla="val 5474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543800" y="3276600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 </a:t>
            </a:r>
            <a:r>
              <a:rPr lang="en-GB" sz="1400" smtClean="0">
                <a:solidFill>
                  <a:srgbClr val="FF0000"/>
                </a:solidFill>
                <a:latin typeface="Comic Sans MS" panose="030F0702030302020204" pitchFamily="66" charset="0"/>
              </a:rPr>
              <a:t>in values</a:t>
            </a:r>
            <a:endParaRPr lang="en-GB" sz="1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43800" y="3810000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6" name="Picture 2" descr="https://www.math.lsu.edu/~verrill/teaching/linearalgebra/linalg/identityn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889755" cy="44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s://www.math.lsu.edu/~verrill/teaching/linearalgebra/linalg/identityn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89755" cy="44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41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>
                <a:latin typeface="Comic Sans MS" pitchFamily="66" charset="0"/>
              </a:rPr>
              <a:t>Can you find the missing values in the calculation below?</a:t>
            </a:r>
            <a:endParaRPr lang="en-GB" sz="2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52800" y="2133600"/>
                <a:ext cx="256300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133600"/>
                <a:ext cx="2563009" cy="5598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29400" y="2209800"/>
            <a:ext cx="2546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Remember that this is the 2x2 ‘Identity’ Matrix</a:t>
            </a:r>
          </a:p>
          <a:p>
            <a:pPr algn="ctr"/>
            <a:endParaRPr lang="en-GB" sz="1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equivalent to the number ‘1’ in Matrix multiplication!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>
            <a:endCxn id="4" idx="3"/>
          </p:cNvCxnSpPr>
          <p:nvPr/>
        </p:nvCxnSpPr>
        <p:spPr>
          <a:xfrm flipH="1">
            <a:off x="5915809" y="2362200"/>
            <a:ext cx="713591" cy="5131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27432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can use Simultaneous Equations!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4" descr="http://stevehazen.files.wordpress.com/2010/02/identitymatrix3dswith-label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600200" cy="114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3453303" y="2141114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467985" y="2394099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166890" y="2147210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532578" y="2133529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814739" y="2136577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813179" y="2389561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171355" y="2403242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531090" y="2419940"/>
            <a:ext cx="320040" cy="292608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429000"/>
                <a:ext cx="1543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429000"/>
                <a:ext cx="1543243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28800" y="3429000"/>
                <a:ext cx="15604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429000"/>
                <a:ext cx="156049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4800" y="3810000"/>
                <a:ext cx="1543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0"/>
                <a:ext cx="1543243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28800" y="3810000"/>
                <a:ext cx="15604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810000"/>
                <a:ext cx="1560492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144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419600"/>
                <a:ext cx="91440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14400" y="47244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724400"/>
                <a:ext cx="91440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288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19600"/>
                <a:ext cx="914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28800" y="47244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724400"/>
                <a:ext cx="9144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5105400" y="2133600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105400" y="2438400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43400" y="44196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19600"/>
                <a:ext cx="12192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43400" y="47244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724400"/>
                <a:ext cx="12192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/>
          <p:cNvSpPr/>
          <p:nvPr/>
        </p:nvSpPr>
        <p:spPr>
          <a:xfrm>
            <a:off x="990600" y="4419600"/>
            <a:ext cx="76200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990600" y="4724400"/>
            <a:ext cx="76200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553200" y="44196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419600"/>
                <a:ext cx="12192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53200" y="47244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14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724400"/>
                <a:ext cx="12192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553200" y="5486400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486400"/>
                <a:ext cx="68580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53200" y="57912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791200"/>
                <a:ext cx="83820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38200" y="5410200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𝒂</m:t>
                      </m:r>
                      <m:r>
                        <a:rPr lang="en-GB" sz="1400" b="1" i="1" smtClean="0">
                          <a:latin typeface="Cambria Math"/>
                        </a:rPr>
                        <m:t>=</m:t>
                      </m:r>
                      <m:r>
                        <a:rPr lang="en-GB" sz="1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10200"/>
                <a:ext cx="685800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38200" y="57150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𝒄</m:t>
                      </m:r>
                      <m:r>
                        <a:rPr lang="en-GB" sz="1400" b="1" i="1" smtClean="0">
                          <a:latin typeface="Cambria Math"/>
                        </a:rPr>
                        <m:t>=−</m:t>
                      </m:r>
                      <m:r>
                        <a:rPr lang="en-GB" sz="14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15000"/>
                <a:ext cx="838200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2743200" y="42672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Compare the algebraic versions to the answers we want…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562600" y="4572000"/>
            <a:ext cx="990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562600" y="4876800"/>
            <a:ext cx="990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000" y="4343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15000" y="4648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53200" y="51054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Top subtract bottom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7239000" y="5638800"/>
            <a:ext cx="304800" cy="304800"/>
          </a:xfrm>
          <a:prstGeom prst="arc">
            <a:avLst>
              <a:gd name="adj1" fmla="val 16200000"/>
              <a:gd name="adj2" fmla="val 5474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467600" y="5562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can now find c!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7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7" grpId="1" animBg="1"/>
      <p:bldP spid="29" grpId="0" animBg="1"/>
      <p:bldP spid="29" grpId="1" animBg="1"/>
      <p:bldP spid="31" grpId="0"/>
      <p:bldP spid="32" grpId="0"/>
      <p:bldP spid="34" grpId="0" animBg="1"/>
      <p:bldP spid="34" grpId="1" animBg="1"/>
      <p:bldP spid="36" grpId="0" animBg="1"/>
      <p:bldP spid="36" grpId="1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8" grpId="0"/>
      <p:bldP spid="49" grpId="0"/>
      <p:bldP spid="50" grpId="0"/>
      <p:bldP spid="51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>
                <a:latin typeface="Comic Sans MS" pitchFamily="66" charset="0"/>
              </a:rPr>
              <a:t>Can you find the missing values in the calculation below?</a:t>
            </a:r>
            <a:endParaRPr lang="en-GB" sz="2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52800" y="2133600"/>
                <a:ext cx="256300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133600"/>
                <a:ext cx="2563009" cy="5598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29400" y="2209800"/>
            <a:ext cx="2546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Remember that this is the 2x2 ‘Identity’ Matrix</a:t>
            </a:r>
          </a:p>
          <a:p>
            <a:pPr algn="ctr"/>
            <a:endParaRPr lang="en-GB" sz="1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equivalent to the number ‘1’ in Matrix multiplication!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>
            <a:endCxn id="4" idx="3"/>
          </p:cNvCxnSpPr>
          <p:nvPr/>
        </p:nvCxnSpPr>
        <p:spPr>
          <a:xfrm flipH="1">
            <a:off x="5915809" y="2362200"/>
            <a:ext cx="713591" cy="5131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27432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can use Simultaneous Equations!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4" descr="http://stevehazen.files.wordpress.com/2010/02/identitymatrix3dswith-label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600200" cy="114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429000"/>
                <a:ext cx="1543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429000"/>
                <a:ext cx="1543243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28800" y="3429000"/>
                <a:ext cx="15604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429000"/>
                <a:ext cx="156049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4800" y="3810000"/>
                <a:ext cx="1543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0"/>
                <a:ext cx="1543243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28800" y="3810000"/>
                <a:ext cx="15604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810000"/>
                <a:ext cx="1560492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144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419600"/>
                <a:ext cx="91440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14400" y="47244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724400"/>
                <a:ext cx="91440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288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19600"/>
                <a:ext cx="914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28800" y="47244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724400"/>
                <a:ext cx="9144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43400" y="44196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19600"/>
                <a:ext cx="12192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43400" y="47244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724400"/>
                <a:ext cx="12192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/>
          <p:cNvSpPr/>
          <p:nvPr/>
        </p:nvSpPr>
        <p:spPr>
          <a:xfrm>
            <a:off x="1905000" y="4419600"/>
            <a:ext cx="76200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1905000" y="4724400"/>
            <a:ext cx="76200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553200" y="44196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15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419600"/>
                <a:ext cx="12954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53200" y="47244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14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724400"/>
                <a:ext cx="12954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553200" y="54864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486400"/>
                <a:ext cx="83820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53200" y="5791200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791200"/>
                <a:ext cx="68580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38200" y="5410200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𝒂</m:t>
                      </m:r>
                      <m:r>
                        <a:rPr lang="en-GB" sz="1400" b="1" i="1" smtClean="0">
                          <a:latin typeface="Cambria Math"/>
                        </a:rPr>
                        <m:t>=</m:t>
                      </m:r>
                      <m:r>
                        <a:rPr lang="en-GB" sz="1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10200"/>
                <a:ext cx="685800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38200" y="57150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𝒄</m:t>
                      </m:r>
                      <m:r>
                        <a:rPr lang="en-GB" sz="1400" b="1" i="1" smtClean="0">
                          <a:latin typeface="Cambria Math"/>
                        </a:rPr>
                        <m:t>=−</m:t>
                      </m:r>
                      <m:r>
                        <a:rPr lang="en-GB" sz="14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15000"/>
                <a:ext cx="838200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2743200" y="42672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Compare the algebraic versions to the answers we want…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562600" y="4572000"/>
            <a:ext cx="990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562600" y="4876800"/>
            <a:ext cx="990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000" y="4343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15000" y="4648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53200" y="51054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Top subtract bottom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7239000" y="5638800"/>
            <a:ext cx="304800" cy="304800"/>
          </a:xfrm>
          <a:prstGeom prst="arc">
            <a:avLst>
              <a:gd name="adj1" fmla="val 16200000"/>
              <a:gd name="adj2" fmla="val 5474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467600" y="5562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can now find d!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486400" y="2133600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5486400" y="2438400"/>
            <a:ext cx="320040" cy="292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981200" y="54102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𝒃</m:t>
                      </m:r>
                      <m:r>
                        <a:rPr lang="en-GB" sz="1400" b="1" i="1" smtClean="0">
                          <a:latin typeface="Cambria Math"/>
                        </a:rPr>
                        <m:t>=−</m:t>
                      </m:r>
                      <m:r>
                        <a:rPr lang="en-GB" sz="1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410200"/>
                <a:ext cx="838200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905000" y="57150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𝒅</m:t>
                      </m:r>
                      <m:r>
                        <a:rPr lang="en-GB" sz="1400" b="1" i="1" smtClean="0">
                          <a:latin typeface="Cambria Math"/>
                        </a:rPr>
                        <m:t>=</m:t>
                      </m:r>
                      <m:r>
                        <a:rPr lang="en-GB" sz="1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715000"/>
                <a:ext cx="838200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438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 animBg="1"/>
      <p:bldP spid="34" grpId="1" animBg="1"/>
      <p:bldP spid="36" grpId="0" animBg="1"/>
      <p:bldP spid="36" grpId="1" animBg="1"/>
      <p:bldP spid="37" grpId="0"/>
      <p:bldP spid="38" grpId="0"/>
      <p:bldP spid="39" grpId="0"/>
      <p:bldP spid="40" grpId="0"/>
      <p:bldP spid="48" grpId="0"/>
      <p:bldP spid="49" grpId="0"/>
      <p:bldP spid="50" grpId="0"/>
      <p:bldP spid="51" grpId="0" animBg="1"/>
      <p:bldP spid="52" grpId="0"/>
      <p:bldP spid="53" grpId="0" animBg="1"/>
      <p:bldP spid="53" grpId="1" animBg="1"/>
      <p:bldP spid="54" grpId="0" animBg="1"/>
      <p:bldP spid="54" grpId="1" animBg="1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>
                <a:latin typeface="Comic Sans MS" pitchFamily="66" charset="0"/>
              </a:rPr>
              <a:t>Can you find the missing values in the calculation below?</a:t>
            </a:r>
            <a:endParaRPr lang="en-GB" sz="2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52800" y="2133600"/>
                <a:ext cx="256300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133600"/>
                <a:ext cx="2563009" cy="5598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29400" y="2209800"/>
            <a:ext cx="2546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Remember that this is the 2x2 ‘Identity’ Matrix</a:t>
            </a:r>
          </a:p>
          <a:p>
            <a:pPr algn="ctr"/>
            <a:endParaRPr lang="en-GB" sz="1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equivalent to the number ‘1’ in Matrix multiplication!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>
            <a:endCxn id="4" idx="3"/>
          </p:cNvCxnSpPr>
          <p:nvPr/>
        </p:nvCxnSpPr>
        <p:spPr>
          <a:xfrm flipH="1">
            <a:off x="5915809" y="2362200"/>
            <a:ext cx="713591" cy="5131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27432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can use Simultaneous Equations!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4" descr="http://stevehazen.files.wordpress.com/2010/02/identitymatrix3dswith-label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600200" cy="114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429000"/>
                <a:ext cx="1543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429000"/>
                <a:ext cx="1543243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28800" y="3429000"/>
                <a:ext cx="15604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429000"/>
                <a:ext cx="156049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4800" y="3810000"/>
                <a:ext cx="1543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0"/>
                <a:ext cx="1543243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28800" y="3810000"/>
                <a:ext cx="15604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810000"/>
                <a:ext cx="1560492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144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419600"/>
                <a:ext cx="91440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14400" y="47244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724400"/>
                <a:ext cx="91440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288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19600"/>
                <a:ext cx="914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28800" y="47244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724400"/>
                <a:ext cx="9144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38200" y="5410200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𝒂</m:t>
                      </m:r>
                      <m:r>
                        <a:rPr lang="en-GB" sz="1400" b="1" i="1" smtClean="0">
                          <a:latin typeface="Cambria Math"/>
                        </a:rPr>
                        <m:t>=</m:t>
                      </m:r>
                      <m:r>
                        <a:rPr lang="en-GB" sz="1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10200"/>
                <a:ext cx="6858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38200" y="57150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𝒄</m:t>
                      </m:r>
                      <m:r>
                        <a:rPr lang="en-GB" sz="1400" b="1" i="1" smtClean="0">
                          <a:latin typeface="Cambria Math"/>
                        </a:rPr>
                        <m:t>=−</m:t>
                      </m:r>
                      <m:r>
                        <a:rPr lang="en-GB" sz="14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15000"/>
                <a:ext cx="8382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981200" y="54102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𝒃</m:t>
                      </m:r>
                      <m:r>
                        <a:rPr lang="en-GB" sz="1400" b="1" i="1" smtClean="0">
                          <a:latin typeface="Cambria Math"/>
                        </a:rPr>
                        <m:t>=−</m:t>
                      </m:r>
                      <m:r>
                        <a:rPr lang="en-GB" sz="1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410200"/>
                <a:ext cx="8382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905000" y="57150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𝒅</m:t>
                      </m:r>
                      <m:r>
                        <a:rPr lang="en-GB" sz="1400" b="1" i="1" smtClean="0">
                          <a:latin typeface="Cambria Math"/>
                        </a:rPr>
                        <m:t>=</m:t>
                      </m:r>
                      <m:r>
                        <a:rPr lang="en-GB" sz="1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715000"/>
                <a:ext cx="8382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00600" y="4191000"/>
                <a:ext cx="256300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191000"/>
                <a:ext cx="2563009" cy="55983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4800600"/>
                <a:ext cx="2891497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00600"/>
                <a:ext cx="2891497" cy="559833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543800" y="4495800"/>
            <a:ext cx="304800" cy="533400"/>
          </a:xfrm>
          <a:prstGeom prst="arc">
            <a:avLst>
              <a:gd name="adj1" fmla="val 16200000"/>
              <a:gd name="adj2" fmla="val 5474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848600" y="4495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Replacing a, b, c and d…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5105400" y="5410200"/>
            <a:ext cx="76201" cy="32968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19600" y="5791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was our original matrix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6172202" y="5410202"/>
            <a:ext cx="152398" cy="3047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19800" y="5791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is the inverse, as the two multiply to make the identity matrix!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57" grpId="0" animBg="1"/>
      <p:bldP spid="58" grpId="0"/>
      <p:bldP spid="60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Summary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We have learnt that the order of multiplication in Matrices is important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We have learnt about the 2x2 identity matrix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We have also looked at calculating the determinant and inverse of a Matrix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4" descr="http://stevehazen.files.wordpress.com/2010/02/identitymatrix3dswith-label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600200" cy="114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06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1071</Words>
  <Application>Microsoft Office PowerPoint</Application>
  <PresentationFormat>On-screen Show (4:3)</PresentationFormat>
  <Paragraphs>162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Starter</vt:lpstr>
      <vt:lpstr>Matrix Algebra (4)</vt:lpstr>
      <vt:lpstr>Matrix Algebra (4)</vt:lpstr>
      <vt:lpstr>Plenary</vt:lpstr>
      <vt:lpstr>Plenary</vt:lpstr>
      <vt:lpstr>Plenary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soe</cp:lastModifiedBy>
  <cp:revision>98</cp:revision>
  <dcterms:created xsi:type="dcterms:W3CDTF">2006-08-16T00:00:00Z</dcterms:created>
  <dcterms:modified xsi:type="dcterms:W3CDTF">2014-02-27T05:20:59Z</dcterms:modified>
</cp:coreProperties>
</file>