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3000">
              <a:schemeClr val="accent3">
                <a:lumMod val="20000"/>
                <a:lumOff val="80000"/>
              </a:schemeClr>
            </a:gs>
            <a:gs pos="7000">
              <a:schemeClr val="accent3">
                <a:lumMod val="20000"/>
                <a:lumOff val="80000"/>
              </a:scheme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isfun.com/algebra/matrix-multiply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www.mathsisfun.com/algebra/matrix-multiply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667000"/>
            <a:ext cx="6557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Matrix Algebra (2)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www.mathwarehouse.com/algebra/matrix/images/matrix-multiplication/matrix-multipl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86953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igures.boundless.com/15914/full/graphics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70476"/>
            <a:ext cx="2576397" cy="2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olmath.com/algebra/24-matrices/images/04-matrices-03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0" r="4623"/>
          <a:stretch/>
        </p:blipFill>
        <p:spPr bwMode="auto">
          <a:xfrm>
            <a:off x="5029200" y="609600"/>
            <a:ext cx="3410478" cy="157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.ytimg.com/vi/aKhhYguY0DQ/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35279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The table below to the right shows the number of different types of pie sold in a shop over 4 days. The table to the left shows the selling price of each type of pie. Calculate the revenue for each day and </a:t>
            </a:r>
            <a:r>
              <a:rPr lang="en-US" sz="1800" dirty="0" err="1" smtClean="0">
                <a:latin typeface="Comic Sans MS" pitchFamily="66" charset="0"/>
              </a:rPr>
              <a:t>summarise</a:t>
            </a:r>
            <a:r>
              <a:rPr lang="en-US" sz="1800" dirty="0" smtClean="0">
                <a:latin typeface="Comic Sans MS" pitchFamily="66" charset="0"/>
              </a:rPr>
              <a:t> your answers in a table.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0902" y="914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  <a:hlinkClick r:id="rId2"/>
              </a:rPr>
              <a:t>Example source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500112"/>
              </p:ext>
            </p:extLst>
          </p:nvPr>
        </p:nvGraphicFramePr>
        <p:xfrm>
          <a:off x="4562856" y="2859024"/>
          <a:ext cx="3581398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338"/>
                <a:gridCol w="658515"/>
                <a:gridCol w="658515"/>
                <a:gridCol w="658515"/>
                <a:gridCol w="658515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Type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Mon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Tue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Wed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Thur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Beef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Chicken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Vegetable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72866"/>
              </p:ext>
            </p:extLst>
          </p:nvPr>
        </p:nvGraphicFramePr>
        <p:xfrm>
          <a:off x="600456" y="2859024"/>
          <a:ext cx="2819400" cy="72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Beef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Chicken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Vegetable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572000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Comic Sans MS" panose="030F0702030302020204" pitchFamily="66" charset="0"/>
              </a:rPr>
              <a:t>Monday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76800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(3 x 13) + (4 x 8) + (2 x 6)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£83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4572000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Comic Sans MS" panose="030F0702030302020204" pitchFamily="66" charset="0"/>
              </a:rPr>
              <a:t>Tuesday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4876800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(3 x 9) + (4 x 7) + (2 x 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£63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400" y="4572000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Comic Sans MS" panose="030F0702030302020204" pitchFamily="66" charset="0"/>
              </a:rPr>
              <a:t>Wednesday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4876800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(3 x 7) + (4 x 4) + (2 x 0)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£37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45720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Comic Sans MS" panose="030F0702030302020204" pitchFamily="66" charset="0"/>
              </a:rPr>
              <a:t>Thursday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4876800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(3 x 15) + (4 x 6) + (2 x 3)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438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£75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03107"/>
              </p:ext>
            </p:extLst>
          </p:nvPr>
        </p:nvGraphicFramePr>
        <p:xfrm>
          <a:off x="2895600" y="5638800"/>
          <a:ext cx="3352800" cy="72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838200"/>
                <a:gridCol w="838200"/>
                <a:gridCol w="838200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Mon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Tue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Wed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Thur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£83</a:t>
                      </a:r>
                      <a:endParaRPr lang="en-GB" sz="1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£63</a:t>
                      </a:r>
                      <a:endParaRPr lang="en-GB" sz="1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£37</a:t>
                      </a:r>
                      <a:endParaRPr lang="en-GB" sz="1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£75</a:t>
                      </a:r>
                      <a:endParaRPr lang="en-GB" sz="1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685800" y="3200400"/>
            <a:ext cx="2743200" cy="381000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562600" y="3200400"/>
            <a:ext cx="533400" cy="1066800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248400" y="3200400"/>
            <a:ext cx="533400" cy="1066800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896878" y="3200400"/>
            <a:ext cx="533400" cy="1066800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543800" y="3200400"/>
            <a:ext cx="533400" cy="1066800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10547" y="3704253"/>
            <a:ext cx="3172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Effectively you multiply this row by each column to the right!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5" name="Picture 4" descr="http://figures.boundless.com/15914/full/graphics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0"/>
            <a:ext cx="1295400" cy="134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The table below to the right shows the number of different types of pie sold in a shop over 4 days. The table to the left shows the selling price of each type of pie. Calculate the revenue for each day and </a:t>
            </a:r>
            <a:r>
              <a:rPr lang="en-US" sz="1800" dirty="0" err="1" smtClean="0">
                <a:latin typeface="Comic Sans MS" pitchFamily="66" charset="0"/>
              </a:rPr>
              <a:t>summarise</a:t>
            </a:r>
            <a:r>
              <a:rPr lang="en-US" sz="1800" dirty="0" smtClean="0">
                <a:latin typeface="Comic Sans MS" pitchFamily="66" charset="0"/>
              </a:rPr>
              <a:t> your answers in a table.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0902" y="914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 smtClean="0">
                <a:latin typeface="Comic Sans MS" panose="030F0702030302020204" pitchFamily="66" charset="0"/>
                <a:hlinkClick r:id="rId2"/>
              </a:rPr>
              <a:t>Example source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5776"/>
              </p:ext>
            </p:extLst>
          </p:nvPr>
        </p:nvGraphicFramePr>
        <p:xfrm>
          <a:off x="4562856" y="2859024"/>
          <a:ext cx="3581398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338"/>
                <a:gridCol w="658515"/>
                <a:gridCol w="658515"/>
                <a:gridCol w="658515"/>
                <a:gridCol w="658515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Type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Mon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Tue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Wed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latin typeface="Comic Sans MS" panose="030F0702030302020204" pitchFamily="66" charset="0"/>
                        </a:rPr>
                        <a:t>Thur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Beef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Chicken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Vegetable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35894"/>
              </p:ext>
            </p:extLst>
          </p:nvPr>
        </p:nvGraphicFramePr>
        <p:xfrm>
          <a:off x="600456" y="2859024"/>
          <a:ext cx="2819400" cy="72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Beef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Chicken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Vegetable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£2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81000" y="3810000"/>
            <a:ext cx="3172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Matrices, this is what the calculation you did looks like…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4800600"/>
                <a:ext cx="1245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00600"/>
                <a:ext cx="12455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24200" y="4572000"/>
                <a:ext cx="1883656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15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572000"/>
                <a:ext cx="1883656" cy="8304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76800" y="4800600"/>
                <a:ext cx="2354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63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75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00600"/>
                <a:ext cx="235481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19200" y="5867400"/>
            <a:ext cx="6716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is possible to multiply matrices of different dimensions!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Do you notice any ‘pattern’ in the dimensions of the matrices we multiplied?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5410200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x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3800" y="54102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 x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7400" y="5257800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x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33800" y="5410200"/>
            <a:ext cx="2286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2362200" y="5410200"/>
            <a:ext cx="2286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114800" y="5410200"/>
            <a:ext cx="2286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5867400" y="5257800"/>
            <a:ext cx="6096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2667000" y="5410200"/>
            <a:ext cx="2286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04800" y="4419600"/>
            <a:ext cx="1524000" cy="11695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the ROW in the first matrix by the COLUMNS in the second!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4" descr="http://figures.boundless.com/15914/full/graphics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0"/>
            <a:ext cx="1295400" cy="134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3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0" grpId="0"/>
      <p:bldP spid="35" grpId="0"/>
      <p:bldP spid="36" grpId="0"/>
      <p:bldP spid="12" grpId="0"/>
      <p:bldP spid="37" grpId="0"/>
      <p:bldP spid="38" grpId="0"/>
      <p:bldP spid="13" grpId="0" animBg="1"/>
      <p:bldP spid="39" grpId="0" animBg="1"/>
      <p:bldP spid="40" grpId="0" animBg="1"/>
      <p:bldP spid="41" grpId="0" animBg="1"/>
      <p:bldP spid="4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Matrix Algebra (2)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Last lesson we saw how to perform addition and subtraction using matrices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Today we will be looking at multiplication using matrices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This can be a little unusual to begin with and requires very clear workings</a:t>
            </a:r>
          </a:p>
        </p:txBody>
      </p:sp>
      <p:pic>
        <p:nvPicPr>
          <p:cNvPr id="4" name="Picture 8" descr="http://i.ytimg.com/vi/aKhhYguY0DQ/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9" y="152400"/>
            <a:ext cx="1523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5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Matrix Algebra (2)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b="1" dirty="0" smtClean="0">
                <a:latin typeface="Comic Sans MS" panose="030F0702030302020204" pitchFamily="66" charset="0"/>
              </a:rPr>
              <a:t>You need to be able to multiply a matrix by a number, as well as another matrix</a:t>
            </a: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Calculate:</a:t>
            </a:r>
          </a:p>
          <a:p>
            <a:pPr algn="ctr">
              <a:buAutoNum type="alphaLcParenR"/>
            </a:pPr>
            <a:r>
              <a:rPr lang="en-GB" sz="1800" dirty="0" smtClean="0">
                <a:latin typeface="Comic Sans MS" panose="030F0702030302020204" pitchFamily="66" charset="0"/>
              </a:rPr>
              <a:t>2</a:t>
            </a:r>
            <a:r>
              <a:rPr lang="en-GB" sz="1800" b="1" dirty="0" smtClean="0">
                <a:latin typeface="Comic Sans MS" panose="030F0702030302020204" pitchFamily="66" charset="0"/>
              </a:rPr>
              <a:t>A</a:t>
            </a:r>
          </a:p>
          <a:p>
            <a:pPr algn="ctr">
              <a:buAutoNum type="alphaLcParenR"/>
            </a:pPr>
            <a:endParaRPr lang="en-GB" sz="1800" dirty="0">
              <a:latin typeface="Comic Sans MS" panose="030F0702030302020204" pitchFamily="66" charset="0"/>
            </a:endParaRPr>
          </a:p>
          <a:p>
            <a:pPr algn="ctr">
              <a:buAutoNum type="alphaLcParenR"/>
            </a:pPr>
            <a:r>
              <a:rPr lang="en-GB" sz="1800" dirty="0" smtClean="0">
                <a:latin typeface="Comic Sans MS" panose="030F0702030302020204" pitchFamily="66" charset="0"/>
              </a:rPr>
              <a:t>-3</a:t>
            </a:r>
            <a:r>
              <a:rPr lang="en-GB" sz="1800" b="1" dirty="0" smtClean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4" name="Picture 8" descr="http://i.ytimg.com/vi/aKhhYguY0DQ/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9" y="152400"/>
            <a:ext cx="1523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7800" y="2971800"/>
                <a:ext cx="151612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971800"/>
                <a:ext cx="1516121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0" y="1600200"/>
                <a:ext cx="151612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1516121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724400" y="1676400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a)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2362200"/>
                <a:ext cx="1724728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362200"/>
                <a:ext cx="1724728" cy="554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0" y="3581400"/>
                <a:ext cx="1516121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81400"/>
                <a:ext cx="1516121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724400" y="365760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b)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29200" y="4343400"/>
                <a:ext cx="2133600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43400"/>
                <a:ext cx="2133600" cy="5598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553200" y="1905000"/>
            <a:ext cx="533400" cy="762000"/>
          </a:xfrm>
          <a:prstGeom prst="arc">
            <a:avLst>
              <a:gd name="adj1" fmla="val 16200000"/>
              <a:gd name="adj2" fmla="val 5449107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934200" y="3886200"/>
            <a:ext cx="533400" cy="762000"/>
          </a:xfrm>
          <a:prstGeom prst="arc">
            <a:avLst>
              <a:gd name="adj1" fmla="val 16200000"/>
              <a:gd name="adj2" fmla="val 5449107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086600" y="2057400"/>
            <a:ext cx="14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Just multiply each part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3962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Just multiply each part by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5410200"/>
            <a:ext cx="32004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smtClean="0">
                <a:solidFill>
                  <a:srgbClr val="FF0000"/>
                </a:solidFill>
                <a:latin typeface="Comic Sans MS" panose="030F0702030302020204" pitchFamily="66" charset="0"/>
              </a:rPr>
              <a:t>So to </a:t>
            </a:r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a matrix by a number, you just multiply each part in the matrix separately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Matrix Algebra (2)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b="1" dirty="0" smtClean="0">
                <a:latin typeface="Comic Sans MS" panose="030F0702030302020204" pitchFamily="66" charset="0"/>
              </a:rPr>
              <a:t>You need to be able to multiply a matrix by a number, as well as another matrix</a:t>
            </a: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To multiply matrices together, multiply each ROW in the first, by each COLUMN in the second (like in the starter)</a:t>
            </a: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Remember for each row and column pair, you need to sum the answers!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8" descr="http://i.ytimg.com/vi/aKhhYguY0DQ/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9" y="152400"/>
            <a:ext cx="1523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19600" y="1600200"/>
            <a:ext cx="2287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a) Calculate the following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62600" y="2286000"/>
                <a:ext cx="1245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86000"/>
                <a:ext cx="12455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29400" y="2057400"/>
                <a:ext cx="549958" cy="822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057400"/>
                <a:ext cx="549958" cy="8220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5666232" y="2319528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748272" y="2054352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025896" y="2316480"/>
            <a:ext cx="3048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742176" y="2325624"/>
            <a:ext cx="3048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382512" y="2310384"/>
            <a:ext cx="3048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42176" y="2575560"/>
            <a:ext cx="3048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267200" y="3048000"/>
            <a:ext cx="465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Multiply each number in the row with the corresponding number in the column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53000" y="3810000"/>
                <a:ext cx="953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10000"/>
                <a:ext cx="9533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5000" y="3810000"/>
                <a:ext cx="1177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×6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810000"/>
                <a:ext cx="117775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5600" y="3810000"/>
                <a:ext cx="1177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810000"/>
                <a:ext cx="117775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96000" y="4267200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67200"/>
                <a:ext cx="73129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6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Matrix Algebra (2)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b="1" dirty="0" smtClean="0">
                <a:latin typeface="Comic Sans MS" panose="030F0702030302020204" pitchFamily="66" charset="0"/>
              </a:rPr>
              <a:t>You need to be able to multiply a matrix by a number, as well as another matrix</a:t>
            </a: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latin typeface="Comic Sans MS" panose="030F0702030302020204" pitchFamily="66" charset="0"/>
              </a:rPr>
              <a:t>To multiply matrices together, multiply each ROW in the first, by each COLUMN in the second (like in the starter)</a:t>
            </a: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Remember for each row and column pair, you need to sum the answers!</a:t>
            </a:r>
            <a:endParaRPr lang="en-GB" sz="1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8" descr="http://i.ytimg.com/vi/aKhhYguY0DQ/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9" y="152400"/>
            <a:ext cx="1523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19600" y="1600200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b) Calculate the following: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81600" y="2286000"/>
                <a:ext cx="1777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286000"/>
                <a:ext cx="177773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81800" y="1905000"/>
                <a:ext cx="733471" cy="111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905000"/>
                <a:ext cx="733471" cy="11128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5404104" y="231648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989064" y="1932432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809488" y="2313432"/>
            <a:ext cx="3048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6992112" y="2221992"/>
            <a:ext cx="304800" cy="3048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6989064" y="2444496"/>
            <a:ext cx="3048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178296" y="2307336"/>
            <a:ext cx="304800" cy="304800"/>
          </a:xfrm>
          <a:prstGeom prst="ellipse">
            <a:avLst/>
          </a:prstGeom>
          <a:noFill/>
          <a:ln w="317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986016" y="2706624"/>
            <a:ext cx="304800" cy="304800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525768" y="2301240"/>
            <a:ext cx="304800" cy="304800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4258056" y="3130296"/>
            <a:ext cx="465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Multiply each number in the row with the corresponding number in the column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43400" y="3810000"/>
                <a:ext cx="1126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810000"/>
                <a:ext cx="112646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57800" y="3810000"/>
                <a:ext cx="1350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en-GB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×−2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10000"/>
                <a:ext cx="135088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00800" y="3810000"/>
                <a:ext cx="1177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GB" b="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810000"/>
                <a:ext cx="117775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96000" y="4267200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67200"/>
                <a:ext cx="7761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91400" y="3810000"/>
                <a:ext cx="1177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3810000"/>
                <a:ext cx="117775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800600" y="4953000"/>
            <a:ext cx="3512976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Show workings like these – it is essential to to have a good routine in place when we move onto bigger Matrices!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9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Plenary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The values of x and y in these pairs of Matrices are the same. Calculate what x and y must be!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http://www.coolmath.com/algebra/24-matrices/images/04-matrices-0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0" r="4623"/>
          <a:stretch/>
        </p:blipFill>
        <p:spPr bwMode="auto">
          <a:xfrm>
            <a:off x="76200" y="76200"/>
            <a:ext cx="2438400" cy="11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3568" y="3712464"/>
                <a:ext cx="194899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68" y="3712464"/>
                <a:ext cx="1948995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1168" y="4322064"/>
                <a:ext cx="2295244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−24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8" y="4322064"/>
                <a:ext cx="2295244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16224" y="3834384"/>
                <a:ext cx="1591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224" y="3834384"/>
                <a:ext cx="159184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92424" y="4434840"/>
                <a:ext cx="1764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424" y="4434840"/>
                <a:ext cx="176497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41720" y="3816096"/>
                <a:ext cx="1720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+6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720" y="3816096"/>
                <a:ext cx="172008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28944" y="4431792"/>
                <a:ext cx="2149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−10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=−120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944" y="4431792"/>
                <a:ext cx="2149691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01968" y="5312664"/>
                <a:ext cx="1358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16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=−80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968" y="5312664"/>
                <a:ext cx="135883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30568" y="5769864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568" y="5769864"/>
                <a:ext cx="10668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54368" y="6227064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368" y="6227064"/>
                <a:ext cx="1066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2334768" y="4017264"/>
            <a:ext cx="914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87168" y="4626864"/>
            <a:ext cx="914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74336" y="3995928"/>
            <a:ext cx="914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26736" y="4605528"/>
            <a:ext cx="914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01824" y="4221480"/>
            <a:ext cx="972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an equation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07336" y="3605784"/>
            <a:ext cx="972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an equation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82896" y="3721608"/>
            <a:ext cx="1078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by 2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9576" y="4340352"/>
            <a:ext cx="1078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by 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7641336" y="5483352"/>
            <a:ext cx="496824" cy="469392"/>
          </a:xfrm>
          <a:prstGeom prst="arc">
            <a:avLst>
              <a:gd name="adj1" fmla="val 16200000"/>
              <a:gd name="adj2" fmla="val 5446453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638288" y="5955792"/>
            <a:ext cx="496824" cy="469392"/>
          </a:xfrm>
          <a:prstGeom prst="arc">
            <a:avLst>
              <a:gd name="adj1" fmla="val 16200000"/>
              <a:gd name="adj2" fmla="val 5446453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84976" y="4949952"/>
            <a:ext cx="2319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 the two equations together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19288" y="5504688"/>
            <a:ext cx="96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16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89392" y="6059424"/>
            <a:ext cx="96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Then find x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98776" y="2383536"/>
                <a:ext cx="194899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776" y="2383536"/>
                <a:ext cx="1948995" cy="5598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51832" y="2389632"/>
                <a:ext cx="2295244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−24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832" y="2389632"/>
                <a:ext cx="2295244" cy="5542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67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0" grpId="0"/>
      <p:bldP spid="21" grpId="0"/>
      <p:bldP spid="22" grpId="0"/>
      <p:bldP spid="23" grpId="0"/>
      <p:bldP spid="25" grpId="0" animBg="1"/>
      <p:bldP spid="26" grpId="0" animBg="1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Summary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have looked at multiplying some Matrices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You have seen that as there is more to think about here, workings are very important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Next lesson we will be looking at multiplying matrices with multiple rows AND columns!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http://www.coolmath.com/algebra/24-matrices/images/04-matrices-0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0" r="4623"/>
          <a:stretch/>
        </p:blipFill>
        <p:spPr bwMode="auto">
          <a:xfrm>
            <a:off x="76200" y="76200"/>
            <a:ext cx="2438400" cy="11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7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979</Words>
  <Application>Microsoft Office PowerPoint</Application>
  <PresentationFormat>On-screen Show (4:3)</PresentationFormat>
  <Paragraphs>171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Starter</vt:lpstr>
      <vt:lpstr>Starter</vt:lpstr>
      <vt:lpstr>Matrix Algebra (2)</vt:lpstr>
      <vt:lpstr>Matrix Algebra (2)</vt:lpstr>
      <vt:lpstr>Matrix Algebra (2)</vt:lpstr>
      <vt:lpstr>Matrix Algebra (2)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43</cp:revision>
  <dcterms:created xsi:type="dcterms:W3CDTF">2006-08-16T00:00:00Z</dcterms:created>
  <dcterms:modified xsi:type="dcterms:W3CDTF">2014-03-20T14:10:49Z</dcterms:modified>
</cp:coreProperties>
</file>