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3000">
              <a:schemeClr val="accent3">
                <a:lumMod val="20000"/>
                <a:lumOff val="80000"/>
              </a:schemeClr>
            </a:gs>
            <a:gs pos="7000">
              <a:schemeClr val="accent3">
                <a:lumMod val="20000"/>
                <a:lumOff val="80000"/>
              </a:scheme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.gif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667000"/>
            <a:ext cx="6557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Matrix Algebra (1)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upload.wikimedia.org/wikipedia/commons/thumb/b/bb/Matrix.svg/247px-Matrix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048000" cy="246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-KznF_lKOqDo/TbR67bFagrI/AAAAAAAAAY0/K6HiIptK0iQ/s320/Matrix_multiplication_diagram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3133725" cy="275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thsisfun.com/algebra/images/matrix-multiply-ord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483311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-users.cs.umn.edu/~saad/images/df1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5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These tables show information on items sold in 2 different shops over several days. </a:t>
            </a:r>
            <a:r>
              <a:rPr lang="en-US" sz="1800" dirty="0" err="1" smtClean="0">
                <a:latin typeface="Comic Sans MS" pitchFamily="66" charset="0"/>
              </a:rPr>
              <a:t>Summarise</a:t>
            </a:r>
            <a:r>
              <a:rPr lang="en-US" sz="1800" dirty="0" smtClean="0">
                <a:latin typeface="Comic Sans MS" pitchFamily="66" charset="0"/>
              </a:rPr>
              <a:t> the information into a single table.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4958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You can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summarise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the table by adding corresponding columns together!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925887" y="4419600"/>
            <a:ext cx="12700" cy="153511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48200" y="4419600"/>
            <a:ext cx="12700" cy="153511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372100" y="4419600"/>
            <a:ext cx="12700" cy="153511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201987" y="4722813"/>
            <a:ext cx="2906713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201987" y="5027613"/>
            <a:ext cx="2906713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201987" y="5332413"/>
            <a:ext cx="2906713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201987" y="5637213"/>
            <a:ext cx="2906713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201987" y="4419600"/>
            <a:ext cx="12700" cy="153511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096000" y="4419600"/>
            <a:ext cx="12700" cy="153511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201987" y="4419600"/>
            <a:ext cx="2906713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201987" y="5942013"/>
            <a:ext cx="2906713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305175" y="4462463"/>
            <a:ext cx="6064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TOTAL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152900" y="4462463"/>
            <a:ext cx="3603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TVs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781550" y="4462463"/>
            <a:ext cx="5429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Radios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95925" y="4462463"/>
            <a:ext cx="5635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Phones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330575" y="4765675"/>
            <a:ext cx="554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DAY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213225" y="4765675"/>
            <a:ext cx="2333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970462" y="4765675"/>
            <a:ext cx="165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648325" y="4765675"/>
            <a:ext cx="2587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330575" y="5070475"/>
            <a:ext cx="554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DAY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246562" y="5070475"/>
            <a:ext cx="165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970462" y="5070475"/>
            <a:ext cx="165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28"/>
          <p:cNvSpPr>
            <a:spLocks noChangeArrowheads="1"/>
          </p:cNvSpPr>
          <p:nvPr/>
        </p:nvSpPr>
        <p:spPr bwMode="auto">
          <a:xfrm>
            <a:off x="5661025" y="5070475"/>
            <a:ext cx="2333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29"/>
          <p:cNvSpPr>
            <a:spLocks noChangeArrowheads="1"/>
          </p:cNvSpPr>
          <p:nvPr/>
        </p:nvSpPr>
        <p:spPr bwMode="auto">
          <a:xfrm>
            <a:off x="3330575" y="5375275"/>
            <a:ext cx="554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DAY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0"/>
          <p:cNvSpPr>
            <a:spLocks noChangeArrowheads="1"/>
          </p:cNvSpPr>
          <p:nvPr/>
        </p:nvSpPr>
        <p:spPr bwMode="auto">
          <a:xfrm>
            <a:off x="4213225" y="5375275"/>
            <a:ext cx="2333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31"/>
          <p:cNvSpPr>
            <a:spLocks noChangeArrowheads="1"/>
          </p:cNvSpPr>
          <p:nvPr/>
        </p:nvSpPr>
        <p:spPr bwMode="auto">
          <a:xfrm>
            <a:off x="4970462" y="5375275"/>
            <a:ext cx="165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32"/>
          <p:cNvSpPr>
            <a:spLocks noChangeArrowheads="1"/>
          </p:cNvSpPr>
          <p:nvPr/>
        </p:nvSpPr>
        <p:spPr bwMode="auto">
          <a:xfrm>
            <a:off x="5648325" y="5375275"/>
            <a:ext cx="2587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33"/>
          <p:cNvSpPr>
            <a:spLocks noChangeArrowheads="1"/>
          </p:cNvSpPr>
          <p:nvPr/>
        </p:nvSpPr>
        <p:spPr bwMode="auto">
          <a:xfrm>
            <a:off x="3330575" y="5680075"/>
            <a:ext cx="554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DAY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34"/>
          <p:cNvSpPr>
            <a:spLocks noChangeArrowheads="1"/>
          </p:cNvSpPr>
          <p:nvPr/>
        </p:nvSpPr>
        <p:spPr bwMode="auto">
          <a:xfrm>
            <a:off x="4200525" y="5680075"/>
            <a:ext cx="2587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4970462" y="5680075"/>
            <a:ext cx="1651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/>
        </p:nvSpPr>
        <p:spPr bwMode="auto">
          <a:xfrm>
            <a:off x="5648325" y="5680075"/>
            <a:ext cx="2587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4" name="Group 40"/>
          <p:cNvGrpSpPr>
            <a:grpSpLocks noChangeAspect="1"/>
          </p:cNvGrpSpPr>
          <p:nvPr/>
        </p:nvGrpSpPr>
        <p:grpSpPr bwMode="auto">
          <a:xfrm>
            <a:off x="1600200" y="2362200"/>
            <a:ext cx="2894013" cy="1552575"/>
            <a:chOff x="1008" y="1488"/>
            <a:chExt cx="1823" cy="978"/>
          </a:xfrm>
        </p:grpSpPr>
        <p:sp>
          <p:nvSpPr>
            <p:cNvPr id="1035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008" y="1488"/>
              <a:ext cx="182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>
              <a:off x="1460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42"/>
            <p:cNvSpPr>
              <a:spLocks noChangeArrowheads="1"/>
            </p:cNvSpPr>
            <p:nvPr/>
          </p:nvSpPr>
          <p:spPr bwMode="auto">
            <a:xfrm>
              <a:off x="1915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Rectangle 43"/>
            <p:cNvSpPr>
              <a:spLocks noChangeArrowheads="1"/>
            </p:cNvSpPr>
            <p:nvPr/>
          </p:nvSpPr>
          <p:spPr bwMode="auto">
            <a:xfrm>
              <a:off x="2371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44"/>
            <p:cNvSpPr>
              <a:spLocks noChangeArrowheads="1"/>
            </p:cNvSpPr>
            <p:nvPr/>
          </p:nvSpPr>
          <p:spPr bwMode="auto">
            <a:xfrm>
              <a:off x="1004" y="1675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Rectangle 45"/>
            <p:cNvSpPr>
              <a:spLocks noChangeArrowheads="1"/>
            </p:cNvSpPr>
            <p:nvPr/>
          </p:nvSpPr>
          <p:spPr bwMode="auto">
            <a:xfrm>
              <a:off x="1004" y="1867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46"/>
            <p:cNvSpPr>
              <a:spLocks noChangeArrowheads="1"/>
            </p:cNvSpPr>
            <p:nvPr/>
          </p:nvSpPr>
          <p:spPr bwMode="auto">
            <a:xfrm>
              <a:off x="1004" y="2059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Rectangle 47"/>
            <p:cNvSpPr>
              <a:spLocks noChangeArrowheads="1"/>
            </p:cNvSpPr>
            <p:nvPr/>
          </p:nvSpPr>
          <p:spPr bwMode="auto">
            <a:xfrm>
              <a:off x="1004" y="2251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48"/>
            <p:cNvSpPr>
              <a:spLocks noChangeArrowheads="1"/>
            </p:cNvSpPr>
            <p:nvPr/>
          </p:nvSpPr>
          <p:spPr bwMode="auto">
            <a:xfrm>
              <a:off x="1004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49"/>
            <p:cNvSpPr>
              <a:spLocks noChangeArrowheads="1"/>
            </p:cNvSpPr>
            <p:nvPr/>
          </p:nvSpPr>
          <p:spPr bwMode="auto">
            <a:xfrm>
              <a:off x="2827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50"/>
            <p:cNvSpPr>
              <a:spLocks noChangeArrowheads="1"/>
            </p:cNvSpPr>
            <p:nvPr/>
          </p:nvSpPr>
          <p:spPr bwMode="auto">
            <a:xfrm>
              <a:off x="1004" y="1484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Rectangle 51"/>
            <p:cNvSpPr>
              <a:spLocks noChangeArrowheads="1"/>
            </p:cNvSpPr>
            <p:nvPr/>
          </p:nvSpPr>
          <p:spPr bwMode="auto">
            <a:xfrm>
              <a:off x="1004" y="2443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52"/>
            <p:cNvSpPr>
              <a:spLocks noChangeArrowheads="1"/>
            </p:cNvSpPr>
            <p:nvPr/>
          </p:nvSpPr>
          <p:spPr bwMode="auto">
            <a:xfrm>
              <a:off x="1068" y="1511"/>
              <a:ext cx="383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Shop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3"/>
            <p:cNvSpPr>
              <a:spLocks noChangeArrowheads="1"/>
            </p:cNvSpPr>
            <p:nvPr/>
          </p:nvSpPr>
          <p:spPr bwMode="auto">
            <a:xfrm>
              <a:off x="1603" y="1511"/>
              <a:ext cx="22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TVs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4"/>
            <p:cNvSpPr>
              <a:spLocks noChangeArrowheads="1"/>
            </p:cNvSpPr>
            <p:nvPr/>
          </p:nvSpPr>
          <p:spPr bwMode="auto">
            <a:xfrm>
              <a:off x="1999" y="1511"/>
              <a:ext cx="34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Radios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5"/>
            <p:cNvSpPr>
              <a:spLocks noChangeArrowheads="1"/>
            </p:cNvSpPr>
            <p:nvPr/>
          </p:nvSpPr>
          <p:spPr bwMode="auto">
            <a:xfrm>
              <a:off x="2449" y="1511"/>
              <a:ext cx="3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Phones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6"/>
            <p:cNvSpPr>
              <a:spLocks noChangeArrowheads="1"/>
            </p:cNvSpPr>
            <p:nvPr/>
          </p:nvSpPr>
          <p:spPr bwMode="auto">
            <a:xfrm>
              <a:off x="1085" y="1702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7"/>
            <p:cNvSpPr>
              <a:spLocks noChangeArrowheads="1"/>
            </p:cNvSpPr>
            <p:nvPr/>
          </p:nvSpPr>
          <p:spPr bwMode="auto">
            <a:xfrm>
              <a:off x="1662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8"/>
            <p:cNvSpPr>
              <a:spLocks noChangeArrowheads="1"/>
            </p:cNvSpPr>
            <p:nvPr/>
          </p:nvSpPr>
          <p:spPr bwMode="auto">
            <a:xfrm>
              <a:off x="2118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9"/>
            <p:cNvSpPr>
              <a:spLocks noChangeArrowheads="1"/>
            </p:cNvSpPr>
            <p:nvPr/>
          </p:nvSpPr>
          <p:spPr bwMode="auto">
            <a:xfrm>
              <a:off x="2553" y="1702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0"/>
            <p:cNvSpPr>
              <a:spLocks noChangeArrowheads="1"/>
            </p:cNvSpPr>
            <p:nvPr/>
          </p:nvSpPr>
          <p:spPr bwMode="auto">
            <a:xfrm>
              <a:off x="1085" y="1894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1"/>
            <p:cNvSpPr>
              <a:spLocks noChangeArrowheads="1"/>
            </p:cNvSpPr>
            <p:nvPr/>
          </p:nvSpPr>
          <p:spPr bwMode="auto">
            <a:xfrm>
              <a:off x="1662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2"/>
            <p:cNvSpPr>
              <a:spLocks noChangeArrowheads="1"/>
            </p:cNvSpPr>
            <p:nvPr/>
          </p:nvSpPr>
          <p:spPr bwMode="auto">
            <a:xfrm>
              <a:off x="2118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3"/>
            <p:cNvSpPr>
              <a:spLocks noChangeArrowheads="1"/>
            </p:cNvSpPr>
            <p:nvPr/>
          </p:nvSpPr>
          <p:spPr bwMode="auto">
            <a:xfrm>
              <a:off x="2574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4"/>
            <p:cNvSpPr>
              <a:spLocks noChangeArrowheads="1"/>
            </p:cNvSpPr>
            <p:nvPr/>
          </p:nvSpPr>
          <p:spPr bwMode="auto">
            <a:xfrm>
              <a:off x="1085" y="2086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5"/>
            <p:cNvSpPr>
              <a:spLocks noChangeArrowheads="1"/>
            </p:cNvSpPr>
            <p:nvPr/>
          </p:nvSpPr>
          <p:spPr bwMode="auto">
            <a:xfrm>
              <a:off x="1662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6"/>
            <p:cNvSpPr>
              <a:spLocks noChangeArrowheads="1"/>
            </p:cNvSpPr>
            <p:nvPr/>
          </p:nvSpPr>
          <p:spPr bwMode="auto">
            <a:xfrm>
              <a:off x="2118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7"/>
            <p:cNvSpPr>
              <a:spLocks noChangeArrowheads="1"/>
            </p:cNvSpPr>
            <p:nvPr/>
          </p:nvSpPr>
          <p:spPr bwMode="auto">
            <a:xfrm>
              <a:off x="2574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68"/>
            <p:cNvSpPr>
              <a:spLocks noChangeArrowheads="1"/>
            </p:cNvSpPr>
            <p:nvPr/>
          </p:nvSpPr>
          <p:spPr bwMode="auto">
            <a:xfrm>
              <a:off x="1085" y="2278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69"/>
            <p:cNvSpPr>
              <a:spLocks noChangeArrowheads="1"/>
            </p:cNvSpPr>
            <p:nvPr/>
          </p:nvSpPr>
          <p:spPr bwMode="auto">
            <a:xfrm>
              <a:off x="1641" y="2278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0"/>
            <p:cNvSpPr>
              <a:spLocks noChangeArrowheads="1"/>
            </p:cNvSpPr>
            <p:nvPr/>
          </p:nvSpPr>
          <p:spPr bwMode="auto">
            <a:xfrm>
              <a:off x="2118" y="2278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1"/>
            <p:cNvSpPr>
              <a:spLocks noChangeArrowheads="1"/>
            </p:cNvSpPr>
            <p:nvPr/>
          </p:nvSpPr>
          <p:spPr bwMode="auto">
            <a:xfrm>
              <a:off x="2561" y="2278"/>
              <a:ext cx="13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8" name="Group 75"/>
          <p:cNvGrpSpPr>
            <a:grpSpLocks noChangeAspect="1"/>
          </p:cNvGrpSpPr>
          <p:nvPr/>
        </p:nvGrpSpPr>
        <p:grpSpPr bwMode="auto">
          <a:xfrm>
            <a:off x="4800600" y="2362200"/>
            <a:ext cx="2894013" cy="1552575"/>
            <a:chOff x="3024" y="1488"/>
            <a:chExt cx="1823" cy="978"/>
          </a:xfrm>
        </p:grpSpPr>
        <p:sp>
          <p:nvSpPr>
            <p:cNvPr id="1069" name="AutoShape 74"/>
            <p:cNvSpPr>
              <a:spLocks noChangeAspect="1" noChangeArrowheads="1" noTextEdit="1"/>
            </p:cNvSpPr>
            <p:nvPr/>
          </p:nvSpPr>
          <p:spPr bwMode="auto">
            <a:xfrm>
              <a:off x="3024" y="1488"/>
              <a:ext cx="182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Rectangle 76"/>
            <p:cNvSpPr>
              <a:spLocks noChangeArrowheads="1"/>
            </p:cNvSpPr>
            <p:nvPr/>
          </p:nvSpPr>
          <p:spPr bwMode="auto">
            <a:xfrm>
              <a:off x="3476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Rectangle 77"/>
            <p:cNvSpPr>
              <a:spLocks noChangeArrowheads="1"/>
            </p:cNvSpPr>
            <p:nvPr/>
          </p:nvSpPr>
          <p:spPr bwMode="auto">
            <a:xfrm>
              <a:off x="3931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Rectangle 78"/>
            <p:cNvSpPr>
              <a:spLocks noChangeArrowheads="1"/>
            </p:cNvSpPr>
            <p:nvPr/>
          </p:nvSpPr>
          <p:spPr bwMode="auto">
            <a:xfrm>
              <a:off x="4387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Rectangle 79"/>
            <p:cNvSpPr>
              <a:spLocks noChangeArrowheads="1"/>
            </p:cNvSpPr>
            <p:nvPr/>
          </p:nvSpPr>
          <p:spPr bwMode="auto">
            <a:xfrm>
              <a:off x="3020" y="1675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Rectangle 80"/>
            <p:cNvSpPr>
              <a:spLocks noChangeArrowheads="1"/>
            </p:cNvSpPr>
            <p:nvPr/>
          </p:nvSpPr>
          <p:spPr bwMode="auto">
            <a:xfrm>
              <a:off x="3020" y="1867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Rectangle 81"/>
            <p:cNvSpPr>
              <a:spLocks noChangeArrowheads="1"/>
            </p:cNvSpPr>
            <p:nvPr/>
          </p:nvSpPr>
          <p:spPr bwMode="auto">
            <a:xfrm>
              <a:off x="3020" y="2059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Rectangle 82"/>
            <p:cNvSpPr>
              <a:spLocks noChangeArrowheads="1"/>
            </p:cNvSpPr>
            <p:nvPr/>
          </p:nvSpPr>
          <p:spPr bwMode="auto">
            <a:xfrm>
              <a:off x="3020" y="2251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Rectangle 83"/>
            <p:cNvSpPr>
              <a:spLocks noChangeArrowheads="1"/>
            </p:cNvSpPr>
            <p:nvPr/>
          </p:nvSpPr>
          <p:spPr bwMode="auto">
            <a:xfrm>
              <a:off x="3020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Rectangle 84"/>
            <p:cNvSpPr>
              <a:spLocks noChangeArrowheads="1"/>
            </p:cNvSpPr>
            <p:nvPr/>
          </p:nvSpPr>
          <p:spPr bwMode="auto">
            <a:xfrm>
              <a:off x="4843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3020" y="1484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Rectangle 86"/>
            <p:cNvSpPr>
              <a:spLocks noChangeArrowheads="1"/>
            </p:cNvSpPr>
            <p:nvPr/>
          </p:nvSpPr>
          <p:spPr bwMode="auto">
            <a:xfrm>
              <a:off x="3020" y="2443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Rectangle 87"/>
            <p:cNvSpPr>
              <a:spLocks noChangeArrowheads="1"/>
            </p:cNvSpPr>
            <p:nvPr/>
          </p:nvSpPr>
          <p:spPr bwMode="auto">
            <a:xfrm>
              <a:off x="3089" y="1511"/>
              <a:ext cx="3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Shop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8"/>
            <p:cNvSpPr>
              <a:spLocks noChangeArrowheads="1"/>
            </p:cNvSpPr>
            <p:nvPr/>
          </p:nvSpPr>
          <p:spPr bwMode="auto">
            <a:xfrm>
              <a:off x="3619" y="1511"/>
              <a:ext cx="22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TVs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89"/>
            <p:cNvSpPr>
              <a:spLocks noChangeArrowheads="1"/>
            </p:cNvSpPr>
            <p:nvPr/>
          </p:nvSpPr>
          <p:spPr bwMode="auto">
            <a:xfrm>
              <a:off x="4015" y="1511"/>
              <a:ext cx="34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Radios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90"/>
            <p:cNvSpPr>
              <a:spLocks noChangeArrowheads="1"/>
            </p:cNvSpPr>
            <p:nvPr/>
          </p:nvSpPr>
          <p:spPr bwMode="auto">
            <a:xfrm>
              <a:off x="4465" y="1511"/>
              <a:ext cx="3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Phones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91"/>
            <p:cNvSpPr>
              <a:spLocks noChangeArrowheads="1"/>
            </p:cNvSpPr>
            <p:nvPr/>
          </p:nvSpPr>
          <p:spPr bwMode="auto">
            <a:xfrm>
              <a:off x="3101" y="1702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92"/>
            <p:cNvSpPr>
              <a:spLocks noChangeArrowheads="1"/>
            </p:cNvSpPr>
            <p:nvPr/>
          </p:nvSpPr>
          <p:spPr bwMode="auto">
            <a:xfrm>
              <a:off x="3678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93"/>
            <p:cNvSpPr>
              <a:spLocks noChangeArrowheads="1"/>
            </p:cNvSpPr>
            <p:nvPr/>
          </p:nvSpPr>
          <p:spPr bwMode="auto">
            <a:xfrm>
              <a:off x="4134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94"/>
            <p:cNvSpPr>
              <a:spLocks noChangeArrowheads="1"/>
            </p:cNvSpPr>
            <p:nvPr/>
          </p:nvSpPr>
          <p:spPr bwMode="auto">
            <a:xfrm>
              <a:off x="4569" y="1702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95"/>
            <p:cNvSpPr>
              <a:spLocks noChangeArrowheads="1"/>
            </p:cNvSpPr>
            <p:nvPr/>
          </p:nvSpPr>
          <p:spPr bwMode="auto">
            <a:xfrm>
              <a:off x="3101" y="1894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96"/>
            <p:cNvSpPr>
              <a:spLocks noChangeArrowheads="1"/>
            </p:cNvSpPr>
            <p:nvPr/>
          </p:nvSpPr>
          <p:spPr bwMode="auto">
            <a:xfrm>
              <a:off x="3678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97"/>
            <p:cNvSpPr>
              <a:spLocks noChangeArrowheads="1"/>
            </p:cNvSpPr>
            <p:nvPr/>
          </p:nvSpPr>
          <p:spPr bwMode="auto">
            <a:xfrm>
              <a:off x="4134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98"/>
            <p:cNvSpPr>
              <a:spLocks noChangeArrowheads="1"/>
            </p:cNvSpPr>
            <p:nvPr/>
          </p:nvSpPr>
          <p:spPr bwMode="auto">
            <a:xfrm>
              <a:off x="4569" y="1894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Rectangle 99"/>
            <p:cNvSpPr>
              <a:spLocks noChangeArrowheads="1"/>
            </p:cNvSpPr>
            <p:nvPr/>
          </p:nvSpPr>
          <p:spPr bwMode="auto">
            <a:xfrm>
              <a:off x="3101" y="2086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100"/>
            <p:cNvSpPr>
              <a:spLocks noChangeArrowheads="1"/>
            </p:cNvSpPr>
            <p:nvPr/>
          </p:nvSpPr>
          <p:spPr bwMode="auto">
            <a:xfrm>
              <a:off x="3678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101"/>
            <p:cNvSpPr>
              <a:spLocks noChangeArrowheads="1"/>
            </p:cNvSpPr>
            <p:nvPr/>
          </p:nvSpPr>
          <p:spPr bwMode="auto">
            <a:xfrm>
              <a:off x="4134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102"/>
            <p:cNvSpPr>
              <a:spLocks noChangeArrowheads="1"/>
            </p:cNvSpPr>
            <p:nvPr/>
          </p:nvSpPr>
          <p:spPr bwMode="auto">
            <a:xfrm>
              <a:off x="4577" y="2086"/>
              <a:ext cx="13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103"/>
            <p:cNvSpPr>
              <a:spLocks noChangeArrowheads="1"/>
            </p:cNvSpPr>
            <p:nvPr/>
          </p:nvSpPr>
          <p:spPr bwMode="auto">
            <a:xfrm>
              <a:off x="3101" y="2278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104"/>
            <p:cNvSpPr>
              <a:spLocks noChangeArrowheads="1"/>
            </p:cNvSpPr>
            <p:nvPr/>
          </p:nvSpPr>
          <p:spPr bwMode="auto">
            <a:xfrm>
              <a:off x="3657" y="2278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105"/>
            <p:cNvSpPr>
              <a:spLocks noChangeArrowheads="1"/>
            </p:cNvSpPr>
            <p:nvPr/>
          </p:nvSpPr>
          <p:spPr bwMode="auto">
            <a:xfrm>
              <a:off x="4134" y="2278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106"/>
            <p:cNvSpPr>
              <a:spLocks noChangeArrowheads="1"/>
            </p:cNvSpPr>
            <p:nvPr/>
          </p:nvSpPr>
          <p:spPr bwMode="auto">
            <a:xfrm>
              <a:off x="4569" y="2278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" name="Picture 8" descr="http://www-users.cs.umn.edu/~saad/images/df1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6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1024" grpId="0"/>
      <p:bldP spid="1025" grpId="0"/>
      <p:bldP spid="1027" grpId="0"/>
      <p:bldP spid="1028" grpId="0"/>
      <p:bldP spid="1029" grpId="0"/>
      <p:bldP spid="1030" grpId="0"/>
      <p:bldP spid="1031" grpId="0"/>
      <p:bldP spid="1032" grpId="0"/>
      <p:bldP spid="10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These tables show information on items sold in 2 different shops over several days. </a:t>
            </a:r>
            <a:r>
              <a:rPr lang="en-US" sz="1800" dirty="0" err="1" smtClean="0">
                <a:latin typeface="Comic Sans MS" pitchFamily="66" charset="0"/>
              </a:rPr>
              <a:t>Summarise</a:t>
            </a:r>
            <a:r>
              <a:rPr lang="en-US" sz="1800" dirty="0" smtClean="0">
                <a:latin typeface="Comic Sans MS" pitchFamily="66" charset="0"/>
              </a:rPr>
              <a:t> the information into a single table.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267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Mathematically, this is the start of ‘Matrix Algebra’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It is a method computers use to add up large amounts of data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It is also used in computer animation, as matrices can transform the shapes of objects! 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034" name="Group 40"/>
          <p:cNvGrpSpPr>
            <a:grpSpLocks noChangeAspect="1"/>
          </p:cNvGrpSpPr>
          <p:nvPr/>
        </p:nvGrpSpPr>
        <p:grpSpPr bwMode="auto">
          <a:xfrm>
            <a:off x="1600200" y="2362200"/>
            <a:ext cx="2894013" cy="1552575"/>
            <a:chOff x="1008" y="1488"/>
            <a:chExt cx="1823" cy="978"/>
          </a:xfrm>
        </p:grpSpPr>
        <p:sp>
          <p:nvSpPr>
            <p:cNvPr id="1035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008" y="1488"/>
              <a:ext cx="182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>
              <a:off x="1460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42"/>
            <p:cNvSpPr>
              <a:spLocks noChangeArrowheads="1"/>
            </p:cNvSpPr>
            <p:nvPr/>
          </p:nvSpPr>
          <p:spPr bwMode="auto">
            <a:xfrm>
              <a:off x="1915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Rectangle 43"/>
            <p:cNvSpPr>
              <a:spLocks noChangeArrowheads="1"/>
            </p:cNvSpPr>
            <p:nvPr/>
          </p:nvSpPr>
          <p:spPr bwMode="auto">
            <a:xfrm>
              <a:off x="2371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44"/>
            <p:cNvSpPr>
              <a:spLocks noChangeArrowheads="1"/>
            </p:cNvSpPr>
            <p:nvPr/>
          </p:nvSpPr>
          <p:spPr bwMode="auto">
            <a:xfrm>
              <a:off x="1004" y="1675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Rectangle 45"/>
            <p:cNvSpPr>
              <a:spLocks noChangeArrowheads="1"/>
            </p:cNvSpPr>
            <p:nvPr/>
          </p:nvSpPr>
          <p:spPr bwMode="auto">
            <a:xfrm>
              <a:off x="1004" y="1867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46"/>
            <p:cNvSpPr>
              <a:spLocks noChangeArrowheads="1"/>
            </p:cNvSpPr>
            <p:nvPr/>
          </p:nvSpPr>
          <p:spPr bwMode="auto">
            <a:xfrm>
              <a:off x="1004" y="2059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Rectangle 47"/>
            <p:cNvSpPr>
              <a:spLocks noChangeArrowheads="1"/>
            </p:cNvSpPr>
            <p:nvPr/>
          </p:nvSpPr>
          <p:spPr bwMode="auto">
            <a:xfrm>
              <a:off x="1004" y="2251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48"/>
            <p:cNvSpPr>
              <a:spLocks noChangeArrowheads="1"/>
            </p:cNvSpPr>
            <p:nvPr/>
          </p:nvSpPr>
          <p:spPr bwMode="auto">
            <a:xfrm>
              <a:off x="1004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49"/>
            <p:cNvSpPr>
              <a:spLocks noChangeArrowheads="1"/>
            </p:cNvSpPr>
            <p:nvPr/>
          </p:nvSpPr>
          <p:spPr bwMode="auto">
            <a:xfrm>
              <a:off x="2827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50"/>
            <p:cNvSpPr>
              <a:spLocks noChangeArrowheads="1"/>
            </p:cNvSpPr>
            <p:nvPr/>
          </p:nvSpPr>
          <p:spPr bwMode="auto">
            <a:xfrm>
              <a:off x="1004" y="1484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Rectangle 51"/>
            <p:cNvSpPr>
              <a:spLocks noChangeArrowheads="1"/>
            </p:cNvSpPr>
            <p:nvPr/>
          </p:nvSpPr>
          <p:spPr bwMode="auto">
            <a:xfrm>
              <a:off x="1004" y="2443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52"/>
            <p:cNvSpPr>
              <a:spLocks noChangeArrowheads="1"/>
            </p:cNvSpPr>
            <p:nvPr/>
          </p:nvSpPr>
          <p:spPr bwMode="auto">
            <a:xfrm>
              <a:off x="1068" y="1511"/>
              <a:ext cx="383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Shop 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3"/>
            <p:cNvSpPr>
              <a:spLocks noChangeArrowheads="1"/>
            </p:cNvSpPr>
            <p:nvPr/>
          </p:nvSpPr>
          <p:spPr bwMode="auto">
            <a:xfrm>
              <a:off x="1603" y="1511"/>
              <a:ext cx="22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TVs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4"/>
            <p:cNvSpPr>
              <a:spLocks noChangeArrowheads="1"/>
            </p:cNvSpPr>
            <p:nvPr/>
          </p:nvSpPr>
          <p:spPr bwMode="auto">
            <a:xfrm>
              <a:off x="1999" y="1511"/>
              <a:ext cx="34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Radios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5"/>
            <p:cNvSpPr>
              <a:spLocks noChangeArrowheads="1"/>
            </p:cNvSpPr>
            <p:nvPr/>
          </p:nvSpPr>
          <p:spPr bwMode="auto">
            <a:xfrm>
              <a:off x="2449" y="1511"/>
              <a:ext cx="3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Phones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6"/>
            <p:cNvSpPr>
              <a:spLocks noChangeArrowheads="1"/>
            </p:cNvSpPr>
            <p:nvPr/>
          </p:nvSpPr>
          <p:spPr bwMode="auto">
            <a:xfrm>
              <a:off x="1085" y="1702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7"/>
            <p:cNvSpPr>
              <a:spLocks noChangeArrowheads="1"/>
            </p:cNvSpPr>
            <p:nvPr/>
          </p:nvSpPr>
          <p:spPr bwMode="auto">
            <a:xfrm>
              <a:off x="1662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8"/>
            <p:cNvSpPr>
              <a:spLocks noChangeArrowheads="1"/>
            </p:cNvSpPr>
            <p:nvPr/>
          </p:nvSpPr>
          <p:spPr bwMode="auto">
            <a:xfrm>
              <a:off x="2118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9"/>
            <p:cNvSpPr>
              <a:spLocks noChangeArrowheads="1"/>
            </p:cNvSpPr>
            <p:nvPr/>
          </p:nvSpPr>
          <p:spPr bwMode="auto">
            <a:xfrm>
              <a:off x="2553" y="1702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0"/>
            <p:cNvSpPr>
              <a:spLocks noChangeArrowheads="1"/>
            </p:cNvSpPr>
            <p:nvPr/>
          </p:nvSpPr>
          <p:spPr bwMode="auto">
            <a:xfrm>
              <a:off x="1085" y="1894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1"/>
            <p:cNvSpPr>
              <a:spLocks noChangeArrowheads="1"/>
            </p:cNvSpPr>
            <p:nvPr/>
          </p:nvSpPr>
          <p:spPr bwMode="auto">
            <a:xfrm>
              <a:off x="1662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2"/>
            <p:cNvSpPr>
              <a:spLocks noChangeArrowheads="1"/>
            </p:cNvSpPr>
            <p:nvPr/>
          </p:nvSpPr>
          <p:spPr bwMode="auto">
            <a:xfrm>
              <a:off x="2118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3"/>
            <p:cNvSpPr>
              <a:spLocks noChangeArrowheads="1"/>
            </p:cNvSpPr>
            <p:nvPr/>
          </p:nvSpPr>
          <p:spPr bwMode="auto">
            <a:xfrm>
              <a:off x="2574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4"/>
            <p:cNvSpPr>
              <a:spLocks noChangeArrowheads="1"/>
            </p:cNvSpPr>
            <p:nvPr/>
          </p:nvSpPr>
          <p:spPr bwMode="auto">
            <a:xfrm>
              <a:off x="1085" y="2086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5"/>
            <p:cNvSpPr>
              <a:spLocks noChangeArrowheads="1"/>
            </p:cNvSpPr>
            <p:nvPr/>
          </p:nvSpPr>
          <p:spPr bwMode="auto">
            <a:xfrm>
              <a:off x="1662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6"/>
            <p:cNvSpPr>
              <a:spLocks noChangeArrowheads="1"/>
            </p:cNvSpPr>
            <p:nvPr/>
          </p:nvSpPr>
          <p:spPr bwMode="auto">
            <a:xfrm>
              <a:off x="2118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7"/>
            <p:cNvSpPr>
              <a:spLocks noChangeArrowheads="1"/>
            </p:cNvSpPr>
            <p:nvPr/>
          </p:nvSpPr>
          <p:spPr bwMode="auto">
            <a:xfrm>
              <a:off x="2574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68"/>
            <p:cNvSpPr>
              <a:spLocks noChangeArrowheads="1"/>
            </p:cNvSpPr>
            <p:nvPr/>
          </p:nvSpPr>
          <p:spPr bwMode="auto">
            <a:xfrm>
              <a:off x="1085" y="2278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69"/>
            <p:cNvSpPr>
              <a:spLocks noChangeArrowheads="1"/>
            </p:cNvSpPr>
            <p:nvPr/>
          </p:nvSpPr>
          <p:spPr bwMode="auto">
            <a:xfrm>
              <a:off x="1641" y="2278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0"/>
            <p:cNvSpPr>
              <a:spLocks noChangeArrowheads="1"/>
            </p:cNvSpPr>
            <p:nvPr/>
          </p:nvSpPr>
          <p:spPr bwMode="auto">
            <a:xfrm>
              <a:off x="2118" y="2278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1"/>
            <p:cNvSpPr>
              <a:spLocks noChangeArrowheads="1"/>
            </p:cNvSpPr>
            <p:nvPr/>
          </p:nvSpPr>
          <p:spPr bwMode="auto">
            <a:xfrm>
              <a:off x="2561" y="2278"/>
              <a:ext cx="13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8" name="Group 75"/>
          <p:cNvGrpSpPr>
            <a:grpSpLocks noChangeAspect="1"/>
          </p:cNvGrpSpPr>
          <p:nvPr/>
        </p:nvGrpSpPr>
        <p:grpSpPr bwMode="auto">
          <a:xfrm>
            <a:off x="4800600" y="2362200"/>
            <a:ext cx="2894013" cy="1552575"/>
            <a:chOff x="3024" y="1488"/>
            <a:chExt cx="1823" cy="978"/>
          </a:xfrm>
        </p:grpSpPr>
        <p:sp>
          <p:nvSpPr>
            <p:cNvPr id="1069" name="AutoShape 74"/>
            <p:cNvSpPr>
              <a:spLocks noChangeAspect="1" noChangeArrowheads="1" noTextEdit="1"/>
            </p:cNvSpPr>
            <p:nvPr/>
          </p:nvSpPr>
          <p:spPr bwMode="auto">
            <a:xfrm>
              <a:off x="3024" y="1488"/>
              <a:ext cx="182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Rectangle 76"/>
            <p:cNvSpPr>
              <a:spLocks noChangeArrowheads="1"/>
            </p:cNvSpPr>
            <p:nvPr/>
          </p:nvSpPr>
          <p:spPr bwMode="auto">
            <a:xfrm>
              <a:off x="3476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Rectangle 77"/>
            <p:cNvSpPr>
              <a:spLocks noChangeArrowheads="1"/>
            </p:cNvSpPr>
            <p:nvPr/>
          </p:nvSpPr>
          <p:spPr bwMode="auto">
            <a:xfrm>
              <a:off x="3931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Rectangle 78"/>
            <p:cNvSpPr>
              <a:spLocks noChangeArrowheads="1"/>
            </p:cNvSpPr>
            <p:nvPr/>
          </p:nvSpPr>
          <p:spPr bwMode="auto">
            <a:xfrm>
              <a:off x="4387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Rectangle 79"/>
            <p:cNvSpPr>
              <a:spLocks noChangeArrowheads="1"/>
            </p:cNvSpPr>
            <p:nvPr/>
          </p:nvSpPr>
          <p:spPr bwMode="auto">
            <a:xfrm>
              <a:off x="3020" y="1675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Rectangle 80"/>
            <p:cNvSpPr>
              <a:spLocks noChangeArrowheads="1"/>
            </p:cNvSpPr>
            <p:nvPr/>
          </p:nvSpPr>
          <p:spPr bwMode="auto">
            <a:xfrm>
              <a:off x="3020" y="1867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Rectangle 81"/>
            <p:cNvSpPr>
              <a:spLocks noChangeArrowheads="1"/>
            </p:cNvSpPr>
            <p:nvPr/>
          </p:nvSpPr>
          <p:spPr bwMode="auto">
            <a:xfrm>
              <a:off x="3020" y="2059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Rectangle 82"/>
            <p:cNvSpPr>
              <a:spLocks noChangeArrowheads="1"/>
            </p:cNvSpPr>
            <p:nvPr/>
          </p:nvSpPr>
          <p:spPr bwMode="auto">
            <a:xfrm>
              <a:off x="3020" y="2251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Rectangle 83"/>
            <p:cNvSpPr>
              <a:spLocks noChangeArrowheads="1"/>
            </p:cNvSpPr>
            <p:nvPr/>
          </p:nvSpPr>
          <p:spPr bwMode="auto">
            <a:xfrm>
              <a:off x="3020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Rectangle 84"/>
            <p:cNvSpPr>
              <a:spLocks noChangeArrowheads="1"/>
            </p:cNvSpPr>
            <p:nvPr/>
          </p:nvSpPr>
          <p:spPr bwMode="auto">
            <a:xfrm>
              <a:off x="4843" y="1484"/>
              <a:ext cx="8" cy="96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3020" y="1484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Rectangle 86"/>
            <p:cNvSpPr>
              <a:spLocks noChangeArrowheads="1"/>
            </p:cNvSpPr>
            <p:nvPr/>
          </p:nvSpPr>
          <p:spPr bwMode="auto">
            <a:xfrm>
              <a:off x="3020" y="2443"/>
              <a:ext cx="1831" cy="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Rectangle 87"/>
            <p:cNvSpPr>
              <a:spLocks noChangeArrowheads="1"/>
            </p:cNvSpPr>
            <p:nvPr/>
          </p:nvSpPr>
          <p:spPr bwMode="auto">
            <a:xfrm>
              <a:off x="3089" y="1511"/>
              <a:ext cx="3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Shop 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8"/>
            <p:cNvSpPr>
              <a:spLocks noChangeArrowheads="1"/>
            </p:cNvSpPr>
            <p:nvPr/>
          </p:nvSpPr>
          <p:spPr bwMode="auto">
            <a:xfrm>
              <a:off x="3619" y="1511"/>
              <a:ext cx="22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TVs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89"/>
            <p:cNvSpPr>
              <a:spLocks noChangeArrowheads="1"/>
            </p:cNvSpPr>
            <p:nvPr/>
          </p:nvSpPr>
          <p:spPr bwMode="auto">
            <a:xfrm>
              <a:off x="4015" y="1511"/>
              <a:ext cx="34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Radios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90"/>
            <p:cNvSpPr>
              <a:spLocks noChangeArrowheads="1"/>
            </p:cNvSpPr>
            <p:nvPr/>
          </p:nvSpPr>
          <p:spPr bwMode="auto">
            <a:xfrm>
              <a:off x="4465" y="1511"/>
              <a:ext cx="355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Phones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91"/>
            <p:cNvSpPr>
              <a:spLocks noChangeArrowheads="1"/>
            </p:cNvSpPr>
            <p:nvPr/>
          </p:nvSpPr>
          <p:spPr bwMode="auto">
            <a:xfrm>
              <a:off x="3101" y="1702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92"/>
            <p:cNvSpPr>
              <a:spLocks noChangeArrowheads="1"/>
            </p:cNvSpPr>
            <p:nvPr/>
          </p:nvSpPr>
          <p:spPr bwMode="auto">
            <a:xfrm>
              <a:off x="3678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93"/>
            <p:cNvSpPr>
              <a:spLocks noChangeArrowheads="1"/>
            </p:cNvSpPr>
            <p:nvPr/>
          </p:nvSpPr>
          <p:spPr bwMode="auto">
            <a:xfrm>
              <a:off x="4134" y="1702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94"/>
            <p:cNvSpPr>
              <a:spLocks noChangeArrowheads="1"/>
            </p:cNvSpPr>
            <p:nvPr/>
          </p:nvSpPr>
          <p:spPr bwMode="auto">
            <a:xfrm>
              <a:off x="4569" y="1702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95"/>
            <p:cNvSpPr>
              <a:spLocks noChangeArrowheads="1"/>
            </p:cNvSpPr>
            <p:nvPr/>
          </p:nvSpPr>
          <p:spPr bwMode="auto">
            <a:xfrm>
              <a:off x="3101" y="1894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96"/>
            <p:cNvSpPr>
              <a:spLocks noChangeArrowheads="1"/>
            </p:cNvSpPr>
            <p:nvPr/>
          </p:nvSpPr>
          <p:spPr bwMode="auto">
            <a:xfrm>
              <a:off x="3678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97"/>
            <p:cNvSpPr>
              <a:spLocks noChangeArrowheads="1"/>
            </p:cNvSpPr>
            <p:nvPr/>
          </p:nvSpPr>
          <p:spPr bwMode="auto">
            <a:xfrm>
              <a:off x="4134" y="1894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98"/>
            <p:cNvSpPr>
              <a:spLocks noChangeArrowheads="1"/>
            </p:cNvSpPr>
            <p:nvPr/>
          </p:nvSpPr>
          <p:spPr bwMode="auto">
            <a:xfrm>
              <a:off x="4569" y="1894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Rectangle 99"/>
            <p:cNvSpPr>
              <a:spLocks noChangeArrowheads="1"/>
            </p:cNvSpPr>
            <p:nvPr/>
          </p:nvSpPr>
          <p:spPr bwMode="auto">
            <a:xfrm>
              <a:off x="3101" y="2086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100"/>
            <p:cNvSpPr>
              <a:spLocks noChangeArrowheads="1"/>
            </p:cNvSpPr>
            <p:nvPr/>
          </p:nvSpPr>
          <p:spPr bwMode="auto">
            <a:xfrm>
              <a:off x="3678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101"/>
            <p:cNvSpPr>
              <a:spLocks noChangeArrowheads="1"/>
            </p:cNvSpPr>
            <p:nvPr/>
          </p:nvSpPr>
          <p:spPr bwMode="auto">
            <a:xfrm>
              <a:off x="4134" y="2086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102"/>
            <p:cNvSpPr>
              <a:spLocks noChangeArrowheads="1"/>
            </p:cNvSpPr>
            <p:nvPr/>
          </p:nvSpPr>
          <p:spPr bwMode="auto">
            <a:xfrm>
              <a:off x="4577" y="2086"/>
              <a:ext cx="13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103"/>
            <p:cNvSpPr>
              <a:spLocks noChangeArrowheads="1"/>
            </p:cNvSpPr>
            <p:nvPr/>
          </p:nvSpPr>
          <p:spPr bwMode="auto">
            <a:xfrm>
              <a:off x="3101" y="2278"/>
              <a:ext cx="34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DAY 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104"/>
            <p:cNvSpPr>
              <a:spLocks noChangeArrowheads="1"/>
            </p:cNvSpPr>
            <p:nvPr/>
          </p:nvSpPr>
          <p:spPr bwMode="auto">
            <a:xfrm>
              <a:off x="3657" y="2278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105"/>
            <p:cNvSpPr>
              <a:spLocks noChangeArrowheads="1"/>
            </p:cNvSpPr>
            <p:nvPr/>
          </p:nvSpPr>
          <p:spPr bwMode="auto">
            <a:xfrm>
              <a:off x="4134" y="2278"/>
              <a:ext cx="10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106"/>
            <p:cNvSpPr>
              <a:spLocks noChangeArrowheads="1"/>
            </p:cNvSpPr>
            <p:nvPr/>
          </p:nvSpPr>
          <p:spPr bwMode="auto">
            <a:xfrm>
              <a:off x="4569" y="2278"/>
              <a:ext cx="147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91000" y="4953000"/>
                <a:ext cx="1534972" cy="1112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6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953000"/>
                <a:ext cx="1534972" cy="11128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5562600" y="4953000"/>
                <a:ext cx="1746568" cy="1112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6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12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12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953000"/>
                <a:ext cx="1746568" cy="1112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162800" y="4953000"/>
                <a:ext cx="1772215" cy="1112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22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9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953000"/>
                <a:ext cx="1772215" cy="11128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191000" y="4267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We can use matrices to represent the information above…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514600" y="2667000"/>
            <a:ext cx="1828800" cy="12192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5715000" y="2667000"/>
            <a:ext cx="1828800" cy="12192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7" name="Picture 8" descr="http://www-users.cs.umn.edu/~saad/images/df16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3" grpId="0"/>
      <p:bldP spid="104" grpId="0"/>
      <p:bldP spid="105" grpId="0"/>
      <p:bldP spid="107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To begin with, you need to know how to solve problems involving the addition and subtraction of matrices, and be able to state the ‘order’ of a matrix (its dimensions)</a:t>
            </a:r>
          </a:p>
          <a:p>
            <a:pPr marL="0" indent="0" algn="ctr">
              <a:buNone/>
            </a:pPr>
            <a:endParaRPr lang="en-US" sz="18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The order of a matrix is (n x m) where n is the number of rows and m is the number of columns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0330" y="1570186"/>
            <a:ext cx="4142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latin typeface="Comic Sans MS" pitchFamily="66" charset="0"/>
              </a:rPr>
              <a:t>Write the dimensions of the following matrices</a:t>
            </a:r>
            <a:endParaRPr lang="en-GB" sz="1400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51960" y="2363688"/>
                <a:ext cx="1066638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960" y="2363688"/>
                <a:ext cx="1066638" cy="5524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693234" y="2363688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itchFamily="66" charset="0"/>
              </a:rPr>
              <a:t>b)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17357" y="2455251"/>
                <a:ext cx="1245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357" y="2455251"/>
                <a:ext cx="12455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693234" y="4675946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omic Sans MS" pitchFamily="66" charset="0"/>
              </a:rPr>
              <a:t>d)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47676" y="4713201"/>
                <a:ext cx="707566" cy="551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76" y="4713201"/>
                <a:ext cx="707566" cy="5514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49162" y="4675946"/>
                <a:ext cx="1255280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162" y="4675946"/>
                <a:ext cx="1255280" cy="8249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48463" y="2974777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2 rows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48463" y="3281065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2 columns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8463" y="3588842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The matrix is 2 x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4377" y="2973288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1 row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84377" y="3279576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3 columns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4377" y="3587353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The matrix is 1 x 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33009" y="2517576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38298" y="2794456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7732" y="4851264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13021" y="5128144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32532" y="4851264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04841" y="5106909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015374" y="5347853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04840" y="2671465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221923" y="4533666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430598" y="4533667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973864" y="4533668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288064" y="2338041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657937" y="2345413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8050064" y="2345414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006733" y="2211387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5544933" y="2200300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44355" y="553063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2 rows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4355" y="5836924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1 column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44355" y="6144701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The matrix is 2 x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80269" y="5529147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3 rows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80269" y="5835435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2 columns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80269" y="6143212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 smtClean="0">
                <a:latin typeface="Comic Sans MS" pitchFamily="66" charset="0"/>
              </a:rPr>
              <a:t>The matrix is 3 x 2</a:t>
            </a:r>
          </a:p>
        </p:txBody>
      </p:sp>
      <p:pic>
        <p:nvPicPr>
          <p:cNvPr id="39" name="Picture 8" descr="http://www-users.cs.umn.edu/~saad/images/df16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5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Matrix Algebra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To begin with, you need to know how to solve problems involving the addition and subtraction of matrices, and be able to state the ‘order’ of a matrix (its dimensions)</a:t>
            </a:r>
          </a:p>
          <a:p>
            <a:pPr marL="0" indent="0" algn="ctr">
              <a:buNone/>
            </a:pPr>
            <a:endParaRPr lang="en-US" sz="18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mic Sans MS" pitchFamily="66" charset="0"/>
              </a:rPr>
              <a:t>You can add and subtract matrices only when they have the same dimensions</a:t>
            </a:r>
            <a:endParaRPr lang="en-GB" sz="1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1000" y="4724400"/>
                <a:ext cx="2048318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724400"/>
                <a:ext cx="2048318" cy="5598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" y="5486400"/>
                <a:ext cx="2240037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86400"/>
                <a:ext cx="2240037" cy="5543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648200" y="1600200"/>
            <a:ext cx="1616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latin typeface="Comic Sans MS" pitchFamily="66" charset="0"/>
              </a:rPr>
              <a:t>Calculate </a:t>
            </a:r>
            <a:r>
              <a:rPr lang="en-US" sz="1600" b="1" u="sng" dirty="0" smtClean="0">
                <a:latin typeface="Comic Sans MS" pitchFamily="66" charset="0"/>
              </a:rPr>
              <a:t>A</a:t>
            </a:r>
            <a:r>
              <a:rPr lang="en-US" sz="1600" u="sng" dirty="0" smtClean="0">
                <a:latin typeface="Comic Sans MS" pitchFamily="66" charset="0"/>
              </a:rPr>
              <a:t> + </a:t>
            </a:r>
            <a:r>
              <a:rPr lang="en-US" sz="1600" b="1" u="sng" dirty="0" smtClean="0">
                <a:latin typeface="Comic Sans MS" pitchFamily="66" charset="0"/>
              </a:rPr>
              <a:t>B</a:t>
            </a:r>
            <a:endParaRPr lang="en-GB" sz="1600" b="1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48200" y="2057400"/>
                <a:ext cx="340894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3408947" cy="559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8200" y="2819400"/>
                <a:ext cx="1739900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19400"/>
                <a:ext cx="1739900" cy="5763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67400" y="30480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048000"/>
                <a:ext cx="3658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30480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48000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953000" y="3048000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048000"/>
                <a:ext cx="53893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867400" y="2819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819400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86400" y="2819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819400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53000" y="2819400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49404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/>
          <p:cNvSpPr/>
          <p:nvPr/>
        </p:nvSpPr>
        <p:spPr>
          <a:xfrm>
            <a:off x="7538884" y="2052484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6953865" y="2042650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457335" y="2047568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842819" y="2067233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830097" y="2072148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003026" y="2357283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842820" y="2347451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5361039" y="2072148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820265" y="2342534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341375" y="2332702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6437672" y="2337618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7489723" y="2327786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4653116" y="3846872"/>
            <a:ext cx="1616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latin typeface="Comic Sans MS" pitchFamily="66" charset="0"/>
              </a:rPr>
              <a:t>Calculate </a:t>
            </a:r>
            <a:r>
              <a:rPr lang="en-US" sz="1600" b="1" u="sng" dirty="0" smtClean="0">
                <a:latin typeface="Comic Sans MS" pitchFamily="66" charset="0"/>
              </a:rPr>
              <a:t>A</a:t>
            </a:r>
            <a:r>
              <a:rPr lang="en-US" sz="1600" u="sng" dirty="0" smtClean="0">
                <a:latin typeface="Comic Sans MS" pitchFamily="66" charset="0"/>
              </a:rPr>
              <a:t> - </a:t>
            </a:r>
            <a:r>
              <a:rPr lang="en-US" sz="1600" b="1" u="sng" dirty="0" smtClean="0">
                <a:latin typeface="Comic Sans MS" pitchFamily="66" charset="0"/>
              </a:rPr>
              <a:t>B</a:t>
            </a:r>
            <a:endParaRPr lang="en-GB" sz="1600" b="1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653116" y="4304072"/>
                <a:ext cx="3408947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116" y="4304072"/>
                <a:ext cx="3408947" cy="5598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653116" y="5066072"/>
                <a:ext cx="1739900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116" y="5066072"/>
                <a:ext cx="1739900" cy="57631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872316" y="529467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316" y="5294672"/>
                <a:ext cx="36580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14335" y="5294672"/>
                <a:ext cx="667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335" y="5294672"/>
                <a:ext cx="66717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957916" y="5294672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916" y="5294672"/>
                <a:ext cx="53893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72316" y="506607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316" y="5066072"/>
                <a:ext cx="365806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491316" y="506607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316" y="5066072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957916" y="5066072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916" y="5066072"/>
                <a:ext cx="538930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73"/>
          <p:cNvSpPr/>
          <p:nvPr/>
        </p:nvSpPr>
        <p:spPr>
          <a:xfrm>
            <a:off x="7543800" y="4299156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6958781" y="4289322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462251" y="429424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5847735" y="4313905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4835013" y="431882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7007942" y="4603955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5847736" y="4594123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365955" y="431882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4825181" y="4589206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5346291" y="4579374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6442588" y="4584290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7494639" y="4574458"/>
            <a:ext cx="405580" cy="3318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6" name="Picture 6" descr="http://www.mathsisfun.com/algebra/images/matrix-multiply-order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133600" cy="87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52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Comic Sans MS" pitchFamily="66" charset="0"/>
              </a:rPr>
              <a:t>Calculate the values of x and y in the matrix equation below.</a:t>
            </a:r>
            <a:endParaRPr lang="en-GB" sz="2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24316" y="2546555"/>
                <a:ext cx="3445495" cy="609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316" y="2546555"/>
                <a:ext cx="3445495" cy="6093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075470" y="2546555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020961" y="2546555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304502" y="2536722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451122" y="2836606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606412" y="2812026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717457" y="2802194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2000" y="3657600"/>
                <a:ext cx="14636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57600"/>
                <a:ext cx="14636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90600" y="40386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038600"/>
                <a:ext cx="1295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9491" y="3701845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9" y="4095136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2)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11561" y="3647768"/>
                <a:ext cx="14636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61" y="3647768"/>
                <a:ext cx="146360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719052" y="369201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1)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11562" y="4043515"/>
                <a:ext cx="15928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62" y="4043515"/>
                <a:ext cx="159282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692012" y="4070554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2)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73677" y="4815347"/>
                <a:ext cx="1174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677" y="4815347"/>
                <a:ext cx="117495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78593" y="5218470"/>
                <a:ext cx="1174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593" y="5218470"/>
                <a:ext cx="117495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2438400" y="42672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9800" y="3962400"/>
            <a:ext cx="1516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Multiply all by 3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4495800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Add 1) and 2)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5334000" y="5029200"/>
            <a:ext cx="457200" cy="381000"/>
          </a:xfrm>
          <a:prstGeom prst="arc">
            <a:avLst>
              <a:gd name="adj1" fmla="val 16200000"/>
              <a:gd name="adj2" fmla="val 556358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638800" y="5105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2000" y="5715000"/>
                <a:ext cx="11749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15000"/>
                <a:ext cx="117495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334000" y="5486400"/>
            <a:ext cx="457200" cy="381000"/>
          </a:xfrm>
          <a:prstGeom prst="arc">
            <a:avLst>
              <a:gd name="adj1" fmla="val 16200000"/>
              <a:gd name="adj2" fmla="val 556358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410200" y="5486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You can then find y by substitution!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1" name="Picture 6" descr="http://www.mathsisfun.com/algebra/images/matrix-multiply-order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133600" cy="87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29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 animBg="1"/>
      <p:bldP spid="27" grpId="0"/>
      <p:bldP spid="28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Summary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We have learnt about Matrix Algebra and seen why it exists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 have seen how to write the ‘order’ of a Matrix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 have seen how to perform Addition and Subtraction using matrices!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6" descr="http://www.mathsisfun.com/algebra/images/matrix-multiply-or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133600" cy="87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4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800</Words>
  <Application>Microsoft Office PowerPoint</Application>
  <PresentationFormat>On-screen Show (4:3)</PresentationFormat>
  <Paragraphs>186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Starter</vt:lpstr>
      <vt:lpstr>Starter</vt:lpstr>
      <vt:lpstr>Matrix Algebra</vt:lpstr>
      <vt:lpstr>Matrix Algebra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soe</cp:lastModifiedBy>
  <cp:revision>21</cp:revision>
  <dcterms:created xsi:type="dcterms:W3CDTF">2006-08-16T00:00:00Z</dcterms:created>
  <dcterms:modified xsi:type="dcterms:W3CDTF">2014-02-24T02:48:42Z</dcterms:modified>
</cp:coreProperties>
</file>